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9" r:id="rId3"/>
    <p:sldId id="260" r:id="rId4"/>
    <p:sldId id="270" r:id="rId5"/>
    <p:sldId id="268" r:id="rId6"/>
  </p:sldIdLst>
  <p:sldSz cx="9144000" cy="6858000" type="screen4x3"/>
  <p:notesSz cx="6950075" cy="9236075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87A"/>
    <a:srgbClr val="31A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9" d="100"/>
          <a:sy n="49" d="100"/>
        </p:scale>
        <p:origin x="16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85DE17-5F4B-4559-B903-2107FDF4F213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F8975C-508E-4F70-A5ED-61E7D96C2C7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82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EE5DF6-7D05-427D-B85F-64378CEF12FB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92" tIns="46246" rIns="92492" bIns="4624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FFEE65-B3D7-407F-8B49-8008736B463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8768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ヒラギノ角ゴ Pro W3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FD1A2-FB04-4956-955D-A601C9FD5B71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AF592-71AE-4555-8402-029F8CB5E0E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53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D22A51-1F5F-49BA-BA70-4A3064E8A079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6E472-89BC-4831-BE74-1540493396E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5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A955EC-1500-4C5B-9313-97D058662F52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E58DA-DB9B-4A9F-9BAA-AA60F24C55E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531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B88DE9-B723-4C13-8A49-54A70D214664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8578B-85BD-4B03-9576-2332BC36134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248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743E6-45D3-4B0D-BEB8-A5610D0193EF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DF67B-6CD9-4E89-8E57-3CE224BE460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41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FC92A-4FFE-43DC-BEE5-166D095AB78C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2D3AE-42D6-4824-B4D4-6D57846A5EC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41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334DE-B01C-46D6-9843-0E9C3BF3C8F1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5DD3D-0678-4FFB-A5F9-A1493625034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68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08AA1-C5BF-4E13-ADB1-1230A57969D4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43C9E-A68D-4D8B-B608-7D64BF685AF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21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DCFA3-5F04-4304-A888-8CA2BE5D6D80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4FCF4-094C-42C3-919A-93F592D395C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804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C0B87-AAF8-4BD4-A6E1-704B05C0A21F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5A05F-8F6C-4BF9-AB80-BC66DBB785D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5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8BD4ED-9DE7-495A-BB04-0B5CE583600F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30205-89F5-491C-9C72-4CDEBD09956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98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sideP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09600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25D91AB-99AE-4186-B595-E467C4F680B8}" type="datetime1">
              <a:rPr lang="en-CA"/>
              <a:pPr/>
              <a:t>11/09/2018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13F8645-DF52-408D-AB18-64F44D628B80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D387A"/>
          </a:solidFill>
          <a:latin typeface="Arial"/>
          <a:ea typeface="ヒラギノ角ゴ Pro W3" pitchFamily="-112" charset="-128"/>
          <a:cs typeface="ヒラギノ角ゴ Pro W3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31AA29"/>
        </a:buClr>
        <a:buFont typeface="Arial" charset="0"/>
        <a:buChar char="•"/>
        <a:defRPr sz="3200" kern="1200">
          <a:solidFill>
            <a:srgbClr val="0D387A"/>
          </a:solidFill>
          <a:latin typeface="+mn-lt"/>
          <a:ea typeface="ヒラギノ角ゴ Pro W3" pitchFamily="-112" charset="-128"/>
          <a:cs typeface="ヒラギノ角ゴ Pro W3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Arial" charset="0"/>
        <a:buChar char="»"/>
        <a:defRPr sz="2800" kern="1200">
          <a:solidFill>
            <a:srgbClr val="0D387A"/>
          </a:solidFill>
          <a:latin typeface="+mn-lt"/>
          <a:ea typeface="ヒラギノ角ゴ Pro W3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387A"/>
          </a:solidFill>
          <a:latin typeface="+mn-lt"/>
          <a:ea typeface="ヒラギノ角ゴ Pro W3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pitchFamily="-112" charset="2"/>
        <a:buChar char="§"/>
        <a:defRPr sz="2000" kern="1200">
          <a:solidFill>
            <a:srgbClr val="0D387A"/>
          </a:solidFill>
          <a:latin typeface="+mn-lt"/>
          <a:ea typeface="ヒラギノ角ゴ Pro W3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Wingdings" pitchFamily="-112" charset="2"/>
        <a:buChar char="§"/>
        <a:defRPr sz="2000" kern="1200">
          <a:solidFill>
            <a:srgbClr val="0D387A"/>
          </a:solidFill>
          <a:latin typeface="+mn-lt"/>
          <a:ea typeface="ヒラギノ角ゴ Pro W3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12" charset="-128"/>
              </a:defRPr>
            </a:lvl9pPr>
          </a:lstStyle>
          <a:p>
            <a:pPr eaLnBrk="1" hangingPunct="1"/>
            <a:fld id="{FADC4A01-1BC7-4458-A8E0-C376DC64B10A}" type="slidenum">
              <a:rPr lang="en-CA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</a:t>
            </a:fld>
            <a:endParaRPr lang="en-CA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5363" name="Picture 3" descr="Cvr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425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3"/>
          <p:cNvSpPr>
            <a:spLocks noGrp="1"/>
          </p:cNvSpPr>
          <p:nvPr>
            <p:ph type="title"/>
          </p:nvPr>
        </p:nvSpPr>
        <p:spPr>
          <a:xfrm>
            <a:off x="722313" y="4953000"/>
            <a:ext cx="7772400" cy="1133475"/>
          </a:xfrm>
        </p:spPr>
        <p:txBody>
          <a:bodyPr anchor="b"/>
          <a:lstStyle/>
          <a:p>
            <a:pPr eaLnBrk="1" hangingPunct="1"/>
            <a:r>
              <a:rPr lang="en-US" sz="2800" cap="none" dirty="0" smtClean="0">
                <a:latin typeface="Arial" charset="0"/>
              </a:rPr>
              <a:t>#11 Victoria Regional Transit Commission</a:t>
            </a:r>
            <a:br>
              <a:rPr lang="en-US" sz="2800" cap="none" dirty="0" smtClean="0">
                <a:latin typeface="Arial" charset="0"/>
              </a:rPr>
            </a:br>
            <a:r>
              <a:rPr lang="en-US" sz="2800" cap="none" dirty="0" smtClean="0">
                <a:latin typeface="Arial" charset="0"/>
              </a:rPr>
              <a:t>Operations Update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6129338"/>
            <a:ext cx="7772400" cy="54292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t>September 18,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7159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 charset="0"/>
              </a:rPr>
              <a:t>Summer 2018 Service Observations</a:t>
            </a:r>
            <a:endParaRPr lang="en-CA" sz="240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71" y="762000"/>
            <a:ext cx="8423429" cy="5105400"/>
          </a:xfrm>
        </p:spPr>
        <p:txBody>
          <a:bodyPr/>
          <a:lstStyle/>
          <a:p>
            <a:pPr marL="5715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pPr marL="571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Summer 2018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Additional service added this summer over last summer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Noticeable increase in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ridership,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mainly from tourists 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Routes to the ferries and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Butchart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Gardens impacted, local Sidney residents getting passed up more often due to increasing ferry foot passenger / luggage loads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Luggage impacts are growing and placing more pressure on accessible space</a:t>
            </a:r>
          </a:p>
          <a:p>
            <a:pPr marL="914400" lvl="2" indent="0">
              <a:buClr>
                <a:srgbClr val="31AA29"/>
              </a:buClr>
              <a:buNone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Service Related Construction impacts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McKenzie Overpass work – 60KMH work zone limits in effect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temporary highway lane relocation continues to impact schedules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Douglas St. bus lane improvement construction causing delays, considerable transit improvements highly anticipated on completion this fall</a:t>
            </a:r>
          </a:p>
          <a:p>
            <a:pPr marL="457200" lvl="1" indent="0">
              <a:buClr>
                <a:srgbClr val="31AA29"/>
              </a:buClr>
              <a:buNone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57150" lvl="1" indent="0">
              <a:spcBef>
                <a:spcPts val="0"/>
              </a:spcBef>
              <a:spcAft>
                <a:spcPts val="0"/>
              </a:spcAft>
              <a:buClr>
                <a:srgbClr val="31AA29"/>
              </a:buClr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Special Events Update</a:t>
            </a:r>
          </a:p>
          <a:p>
            <a:pPr marL="742950" lvl="2">
              <a:spcBef>
                <a:spcPts val="0"/>
              </a:spcBef>
              <a:spcAft>
                <a:spcPts val="0"/>
              </a:spcAft>
              <a:buClr>
                <a:srgbClr val="31AA29"/>
              </a:buClr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Canada Day July 1 – 40 additional buses used and the day went smoothly </a:t>
            </a:r>
          </a:p>
          <a:p>
            <a:pPr marL="742950" lvl="2">
              <a:spcBef>
                <a:spcPts val="0"/>
              </a:spcBef>
              <a:spcAft>
                <a:spcPts val="0"/>
              </a:spcAft>
              <a:buClr>
                <a:srgbClr val="31AA29"/>
              </a:buClr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BC Day long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weekend  –  6 additional buses used for Symphony Splash</a:t>
            </a:r>
          </a:p>
          <a:p>
            <a:pPr marL="742950" lvl="2">
              <a:spcBef>
                <a:spcPts val="0"/>
              </a:spcBef>
              <a:spcAft>
                <a:spcPts val="0"/>
              </a:spcAft>
              <a:buClr>
                <a:srgbClr val="31AA29"/>
              </a:buClr>
            </a:pP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Day weekend – 9 additional buses used for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Saanich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Fair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742950" lvl="2">
              <a:spcBef>
                <a:spcPts val="0"/>
              </a:spcBef>
              <a:spcAft>
                <a:spcPts val="0"/>
              </a:spcAft>
              <a:buClr>
                <a:srgbClr val="31AA29"/>
              </a:buClr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srgbClr val="31AA29"/>
              </a:buClr>
              <a:buNone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5715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578B-85BD-4B03-9576-2332BC36134F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05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44562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Summer 2018 Conventional Service Schedule Observations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17" y="1434719"/>
            <a:ext cx="8229600" cy="47244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High demand and seasonal service impact statistics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June – August 2018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330 schedule adherence complaints 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31AA29"/>
              </a:buClr>
              <a:buFont typeface="Arial" panose="020B0604020202020204" pitchFamily="34" charset="0"/>
              <a:buChar char="̶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Average 110/month vs 64/month for the same period last year</a:t>
            </a:r>
          </a:p>
          <a:p>
            <a:pPr lvl="2">
              <a:buClr>
                <a:srgbClr val="31AA29"/>
              </a:buClr>
              <a:buFont typeface="Arial" panose="020B0604020202020204" pitchFamily="34" charset="0"/>
              <a:buChar char="̶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Primarily related to routes impacted by summer construction activities</a:t>
            </a:r>
          </a:p>
          <a:p>
            <a:pPr lvl="1">
              <a:spcBef>
                <a:spcPts val="1200"/>
              </a:spcBef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212 customer pass up complaints </a:t>
            </a:r>
          </a:p>
          <a:p>
            <a:pPr lvl="2">
              <a:buClr>
                <a:srgbClr val="31AA29"/>
              </a:buClr>
              <a:buFont typeface="Arial" panose="020B0604020202020204" pitchFamily="34" charset="0"/>
              <a:buChar char="̶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Average 71/month vs 30/month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for the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same period last year</a:t>
            </a:r>
          </a:p>
          <a:p>
            <a:pPr lvl="2">
              <a:buClr>
                <a:srgbClr val="31AA29"/>
              </a:buClr>
              <a:buFont typeface="Arial" panose="020B0604020202020204" pitchFamily="34" charset="0"/>
              <a:buChar char="̶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Ridership has continued to grow during the summer months</a:t>
            </a:r>
          </a:p>
          <a:p>
            <a:pPr lvl="2">
              <a:buClr>
                <a:srgbClr val="31AA29"/>
              </a:buClr>
              <a:buFont typeface="Arial" panose="020B0604020202020204" pitchFamily="34" charset="0"/>
              <a:buChar char="̶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Notable increase in complaints about passenger luggage vs. passenger ride space</a:t>
            </a:r>
          </a:p>
          <a:p>
            <a:pPr lvl="1">
              <a:spcBef>
                <a:spcPts val="1200"/>
              </a:spcBef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19 scheduled connections missed </a:t>
            </a:r>
          </a:p>
          <a:p>
            <a:pPr lvl="2">
              <a:buClr>
                <a:srgbClr val="31AA29"/>
              </a:buClr>
              <a:buFont typeface="Arial" panose="020B0604020202020204" pitchFamily="34" charset="0"/>
              <a:buChar char="̶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Average 6/month vs 5/month for the same period last year</a:t>
            </a:r>
          </a:p>
          <a:p>
            <a:pPr lvl="1">
              <a:spcBef>
                <a:spcPts val="1200"/>
              </a:spcBef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Highest volume of customer service comments reflect service conditions between </a:t>
            </a:r>
            <a:br>
              <a:rPr lang="en-US" sz="1500" dirty="0" smtClean="0">
                <a:latin typeface="Arial" pitchFamily="34" charset="0"/>
                <a:cs typeface="Arial" pitchFamily="34" charset="0"/>
              </a:rPr>
            </a:br>
            <a:r>
              <a:rPr lang="en-US" sz="1500" dirty="0" smtClean="0">
                <a:latin typeface="Arial" pitchFamily="34" charset="0"/>
                <a:cs typeface="Arial" pitchFamily="34" charset="0"/>
              </a:rPr>
              <a:t>7 a.m. and 8 a.m. (weekday commute times – unchanged from previous report)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578B-85BD-4B03-9576-2332BC36134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9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944562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Summer 2018 </a:t>
            </a:r>
            <a:r>
              <a:rPr lang="en-US" sz="2400" dirty="0" err="1" smtClean="0">
                <a:latin typeface="Arial" charset="0"/>
              </a:rPr>
              <a:t>HandyDART</a:t>
            </a:r>
            <a:r>
              <a:rPr lang="en-US" sz="2400" dirty="0" smtClean="0">
                <a:latin typeface="Arial" charset="0"/>
              </a:rPr>
              <a:t> Observations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41" y="1219200"/>
            <a:ext cx="8229600" cy="44958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High demand and seasonal service impact statistics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June – July 2018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verage monthly trips 26,971 vs 26,628 from same period last year, up 343 rides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verage monthly rides per service hour 2.47 vs 2.46 from the same period last year</a:t>
            </a:r>
          </a:p>
          <a:p>
            <a:pPr marL="457200" lvl="1" indent="0">
              <a:buClr>
                <a:srgbClr val="31AA29"/>
              </a:buClr>
              <a:buNone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3175" indent="0"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Same Day / Next Day Last Minute Trip Request Statistics</a:t>
            </a:r>
          </a:p>
          <a:p>
            <a:pPr lvl="1">
              <a:spcBef>
                <a:spcPts val="600"/>
              </a:spcBef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June 2018 – 808 trips met, 352 trips not met, (70% met) vs 68% June 2017</a:t>
            </a:r>
          </a:p>
          <a:p>
            <a:pPr lvl="1">
              <a:spcBef>
                <a:spcPts val="600"/>
              </a:spcBef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July 2018 – 803 trips met, 290 trips not met,  (73% met) vs 68% July 2017</a:t>
            </a:r>
          </a:p>
          <a:p>
            <a:pPr lvl="1">
              <a:spcBef>
                <a:spcPts val="600"/>
              </a:spcBef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June – July 2018 average 71.5% met vs 68% for same period last year</a:t>
            </a:r>
          </a:p>
          <a:p>
            <a:pPr lvl="3">
              <a:buClr>
                <a:srgbClr val="31AA29"/>
              </a:buClr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31AA29"/>
              </a:buClr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31AA29"/>
              </a:buClr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578B-85BD-4B03-9576-2332BC36134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4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</a:rPr>
              <a:t>Update on Key Initiatives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65" y="1143000"/>
            <a:ext cx="8229600" cy="4572000"/>
          </a:xfrm>
          <a:noFill/>
        </p:spPr>
        <p:txBody>
          <a:bodyPr/>
          <a:lstStyle/>
          <a:p>
            <a:pPr marL="60325" indent="0">
              <a:buNone/>
            </a:pPr>
            <a:endParaRPr lang="en-US" sz="1500" b="1" dirty="0" smtClean="0">
              <a:latin typeface="Arial" pitchFamily="34" charset="0"/>
              <a:cs typeface="Arial" pitchFamily="34" charset="0"/>
            </a:endParaRPr>
          </a:p>
          <a:p>
            <a:pPr marL="60325" indent="0">
              <a:buNone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Electric Bus Trial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60325" indent="0"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First round of revenue service July 23 – August 17</a:t>
            </a:r>
          </a:p>
          <a:p>
            <a:pPr marL="741363" lvl="2" indent="-284163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2,454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km driven and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2,441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kWh of electricity used to charge</a:t>
            </a:r>
          </a:p>
          <a:p>
            <a:pPr marL="741363" lvl="2" indent="-284163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>
                <a:latin typeface="Arial" pitchFamily="34" charset="0"/>
                <a:cs typeface="Arial" pitchFamily="34" charset="0"/>
              </a:rPr>
              <a:t>Energy consumption of 0.99 kWh/km</a:t>
            </a:r>
          </a:p>
          <a:p>
            <a:pPr marL="741363" lvl="2" indent="-284163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Electricity consumption charge approximately one quarter the equivalent </a:t>
            </a:r>
            <a:br>
              <a:rPr lang="en-US" sz="1500" dirty="0" smtClean="0">
                <a:latin typeface="Arial" pitchFamily="34" charset="0"/>
                <a:cs typeface="Arial" pitchFamily="34" charset="0"/>
              </a:rPr>
            </a:br>
            <a:r>
              <a:rPr lang="en-US" sz="1500" dirty="0" smtClean="0">
                <a:latin typeface="Arial" pitchFamily="34" charset="0"/>
                <a:cs typeface="Arial" pitchFamily="34" charset="0"/>
              </a:rPr>
              <a:t>cost of diesel fuel*</a:t>
            </a:r>
          </a:p>
          <a:p>
            <a:pPr lvl="3">
              <a:buClr>
                <a:srgbClr val="31AA29"/>
              </a:buClr>
              <a:buFont typeface="Arial" pitchFamily="34" charset="0"/>
              <a:buChar char="•"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55563" lvl="1" indent="0">
              <a:buClr>
                <a:srgbClr val="31AA29"/>
              </a:buClr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Second round of service occurring September 3 – 28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Pilot project concludes on October 5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Positive feedback from bus riders and local residents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Many comments around how quiet the bus is</a:t>
            </a: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Clr>
                <a:srgbClr val="31AA29"/>
              </a:buClr>
              <a:buNone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*Not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including maintenance, infrastructure costs, or higher electrical demand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charges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31AA29"/>
              </a:buClr>
              <a:buFont typeface="Arial" pitchFamily="34" charset="0"/>
              <a:buChar char="•"/>
            </a:pP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578B-85BD-4B03-9576-2332BC36134F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41112"/>
            <a:ext cx="2514600" cy="14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Transit_PPT_Altern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39289</TotalTime>
  <Words>412</Words>
  <Application>Microsoft Office PowerPoint</Application>
  <PresentationFormat>On-screen Show (4:3)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ヒラギノ角ゴ Pro W3</vt:lpstr>
      <vt:lpstr>BCTransit_PPT_Alternate</vt:lpstr>
      <vt:lpstr>#11 Victoria Regional Transit Commission Operations Update </vt:lpstr>
      <vt:lpstr>Summer 2018 Service Observations</vt:lpstr>
      <vt:lpstr>Summer 2018 Conventional Service Schedule Observations</vt:lpstr>
      <vt:lpstr>Summer 2018 HandyDART Observations</vt:lpstr>
      <vt:lpstr>Update on Key Initiatives</vt:lpstr>
    </vt:vector>
  </TitlesOfParts>
  <Company>BC Transit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 Regional Transit Commission XX Report Name XX</dc:title>
  <dc:creator>Linda Moss</dc:creator>
  <cp:lastModifiedBy>Anderson, Brian</cp:lastModifiedBy>
  <cp:revision>525</cp:revision>
  <cp:lastPrinted>2013-06-13T01:58:29Z</cp:lastPrinted>
  <dcterms:created xsi:type="dcterms:W3CDTF">2013-04-29T12:44:01Z</dcterms:created>
  <dcterms:modified xsi:type="dcterms:W3CDTF">2018-09-12T00:09:22Z</dcterms:modified>
</cp:coreProperties>
</file>