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83" r:id="rId3"/>
    <p:sldId id="298" r:id="rId4"/>
    <p:sldId id="347" r:id="rId5"/>
    <p:sldId id="309" r:id="rId6"/>
    <p:sldId id="356" r:id="rId7"/>
    <p:sldId id="348" r:id="rId8"/>
    <p:sldId id="310" r:id="rId9"/>
    <p:sldId id="311" r:id="rId10"/>
    <p:sldId id="355" r:id="rId11"/>
    <p:sldId id="349" r:id="rId12"/>
    <p:sldId id="312" r:id="rId13"/>
    <p:sldId id="313" r:id="rId14"/>
    <p:sldId id="319" r:id="rId15"/>
    <p:sldId id="316" r:id="rId16"/>
    <p:sldId id="317" r:id="rId17"/>
    <p:sldId id="343" r:id="rId18"/>
    <p:sldId id="318" r:id="rId19"/>
    <p:sldId id="320" r:id="rId20"/>
    <p:sldId id="350" r:id="rId21"/>
    <p:sldId id="321" r:id="rId22"/>
    <p:sldId id="323" r:id="rId23"/>
    <p:sldId id="357" r:id="rId24"/>
    <p:sldId id="322" r:id="rId25"/>
    <p:sldId id="351" r:id="rId26"/>
    <p:sldId id="326" r:id="rId27"/>
    <p:sldId id="329" r:id="rId28"/>
    <p:sldId id="330" r:id="rId29"/>
    <p:sldId id="358" r:id="rId30"/>
    <p:sldId id="359" r:id="rId31"/>
    <p:sldId id="352" r:id="rId32"/>
    <p:sldId id="331" r:id="rId33"/>
    <p:sldId id="332" r:id="rId34"/>
    <p:sldId id="334" r:id="rId35"/>
    <p:sldId id="333" r:id="rId36"/>
    <p:sldId id="344" r:id="rId37"/>
    <p:sldId id="345" r:id="rId38"/>
    <p:sldId id="346" r:id="rId39"/>
    <p:sldId id="353" r:id="rId40"/>
    <p:sldId id="337" r:id="rId41"/>
    <p:sldId id="354" r:id="rId42"/>
    <p:sldId id="339" r:id="rId43"/>
    <p:sldId id="340" r:id="rId44"/>
    <p:sldId id="341" r:id="rId45"/>
    <p:sldId id="342" r:id="rId46"/>
    <p:sldId id="301" r:id="rId47"/>
    <p:sldId id="274"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Chan" initials="TC" lastIdx="7" clrIdx="0">
    <p:extLst>
      <p:ext uri="{19B8F6BF-5375-455C-9EA6-DF929625EA0E}">
        <p15:presenceInfo xmlns:p15="http://schemas.microsoft.com/office/powerpoint/2012/main" userId="S::tchan@leger360.com::9a2cb018-7d96-4d0f-b929-38e267417ee1" providerId="AD"/>
      </p:ext>
    </p:extLst>
  </p:cmAuthor>
  <p:cmAuthor id="2" name="Daniya Amirkhanova" initials="DA" lastIdx="2" clrIdx="1">
    <p:extLst>
      <p:ext uri="{19B8F6BF-5375-455C-9EA6-DF929625EA0E}">
        <p15:presenceInfo xmlns:p15="http://schemas.microsoft.com/office/powerpoint/2012/main" userId="S::damirkhanova@leger360.com::3a4a9c81-fb49-441d-a043-d811ae401e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AA2"/>
    <a:srgbClr val="E6B612"/>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4" autoAdjust="0"/>
    <p:restoredTop sz="94804" autoAdjust="0"/>
  </p:normalViewPr>
  <p:slideViewPr>
    <p:cSldViewPr snapToGrid="0" snapToObjects="1">
      <p:cViewPr varScale="1">
        <p:scale>
          <a:sx n="72" d="100"/>
          <a:sy n="72" d="100"/>
        </p:scale>
        <p:origin x="480" y="66"/>
      </p:cViewPr>
      <p:guideLst>
        <p:guide orient="horz" pos="1620"/>
        <p:guide pos="2880"/>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r>
              <a:rPr lang="en-US" sz="1400" b="1" cap="none" spc="0" baseline="0" dirty="0">
                <a:solidFill>
                  <a:schemeClr val="bg2">
                    <a:lumMod val="25000"/>
                  </a:schemeClr>
                </a:solidFill>
              </a:rPr>
              <a:t>Usage of handyDART service</a:t>
            </a:r>
          </a:p>
        </c:rich>
      </c:tx>
      <c:layout>
        <c:manualLayout>
          <c:xMode val="edge"/>
          <c:yMode val="edge"/>
          <c:x val="0.15105176797590097"/>
          <c:y val="4.2516141841677714E-2"/>
        </c:manualLayout>
      </c:layout>
      <c:overlay val="0"/>
      <c:spPr>
        <a:noFill/>
        <a:ln>
          <a:noFill/>
        </a:ln>
        <a:effectLst/>
      </c:spPr>
      <c:txPr>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970297277966898"/>
          <c:y val="0.15679585284961989"/>
          <c:w val="0.56695351278031381"/>
          <c:h val="0.75292868232665011"/>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167-44AF-8921-5EE5CEA7EB2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167-44AF-8921-5EE5CEA7EB2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167-44AF-8921-5EE5CEA7EB2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A167-44AF-8921-5EE5CEA7EB2D}"/>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8-A167-44AF-8921-5EE5CEA7EB2D}"/>
              </c:ext>
            </c:extLst>
          </c:dPt>
          <c:dLbls>
            <c:dLbl>
              <c:idx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167-44AF-8921-5EE5CEA7EB2D}"/>
                </c:ext>
              </c:extLst>
            </c:dLbl>
            <c:dLbl>
              <c:idx val="1"/>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A167-44AF-8921-5EE5CEA7EB2D}"/>
                </c:ext>
              </c:extLst>
            </c:dLbl>
            <c:dLbl>
              <c:idx val="2"/>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A167-44AF-8921-5EE5CEA7EB2D}"/>
                </c:ext>
              </c:extLst>
            </c:dLbl>
            <c:dLbl>
              <c:idx val="3"/>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A167-44AF-8921-5EE5CEA7EB2D}"/>
                </c:ext>
              </c:extLst>
            </c:dLbl>
            <c:spPr>
              <a:noFill/>
              <a:ln>
                <a:noFill/>
              </a:ln>
              <a:effectLst/>
            </c:spPr>
            <c:txPr>
              <a:bodyPr rot="0" spcFirstLastPara="1" vertOverflow="ellipsis" vert="horz" wrap="square" anchor="ctr" anchorCtr="1"/>
              <a:lstStyle/>
              <a:p>
                <a:pPr>
                  <a:defRPr sz="11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5+ days per week</c:v>
                </c:pt>
                <c:pt idx="1">
                  <c:v>2-3 days per week</c:v>
                </c:pt>
                <c:pt idx="2">
                  <c:v>Several times per month</c:v>
                </c:pt>
                <c:pt idx="3">
                  <c:v>Once a month</c:v>
                </c:pt>
                <c:pt idx="4">
                  <c:v>Less than once a month </c:v>
                </c:pt>
              </c:strCache>
            </c:strRef>
          </c:cat>
          <c:val>
            <c:numRef>
              <c:f>Sheet1!$B$2:$B$6</c:f>
              <c:numCache>
                <c:formatCode>0%</c:formatCode>
                <c:ptCount val="5"/>
                <c:pt idx="0">
                  <c:v>2.7538726333907061E-2</c:v>
                </c:pt>
                <c:pt idx="1">
                  <c:v>0.14629948364888123</c:v>
                </c:pt>
                <c:pt idx="2">
                  <c:v>0.31325301204819278</c:v>
                </c:pt>
                <c:pt idx="3">
                  <c:v>0.10154905335628225</c:v>
                </c:pt>
                <c:pt idx="4">
                  <c:v>0.35456110154905329</c:v>
                </c:pt>
              </c:numCache>
            </c:numRef>
          </c:val>
          <c:extLst>
            <c:ext xmlns:c16="http://schemas.microsoft.com/office/drawing/2014/chart" uri="{C3380CC4-5D6E-409C-BE32-E72D297353CC}">
              <c16:uniqueId val="{00000006-A167-44AF-8921-5EE5CEA7EB2D}"/>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5+ days per week</c:v>
                </c:pt>
                <c:pt idx="1">
                  <c:v>2-3 days per week</c:v>
                </c:pt>
                <c:pt idx="2">
                  <c:v>Several times per month</c:v>
                </c:pt>
                <c:pt idx="3">
                  <c:v>Once a month</c:v>
                </c:pt>
                <c:pt idx="4">
                  <c:v>Less than once a month </c:v>
                </c:pt>
              </c:strCache>
            </c:strRef>
          </c:cat>
          <c:val>
            <c:numRef>
              <c:f>Sheet1!$C$2:$C$6</c:f>
              <c:numCache>
                <c:formatCode>0%</c:formatCode>
                <c:ptCount val="5"/>
                <c:pt idx="0">
                  <c:v>7.0000000000000007E-2</c:v>
                </c:pt>
                <c:pt idx="1">
                  <c:v>0.22</c:v>
                </c:pt>
                <c:pt idx="2">
                  <c:v>0.28999999999999998</c:v>
                </c:pt>
                <c:pt idx="3">
                  <c:v>0.12</c:v>
                </c:pt>
                <c:pt idx="4">
                  <c:v>0.26</c:v>
                </c:pt>
              </c:numCache>
            </c:numRef>
          </c:val>
          <c:extLst>
            <c:ext xmlns:c16="http://schemas.microsoft.com/office/drawing/2014/chart" uri="{C3380CC4-5D6E-409C-BE32-E72D297353CC}">
              <c16:uniqueId val="{0000000B-C13B-4613-BA1A-5DF27A4ECE4F}"/>
            </c:ext>
          </c:extLst>
        </c:ser>
        <c:dLbls>
          <c:dLblPos val="ctr"/>
          <c:showLegendKey val="0"/>
          <c:showVal val="1"/>
          <c:showCatName val="0"/>
          <c:showSerName val="0"/>
          <c:showPercent val="0"/>
          <c:showBubbleSize val="0"/>
        </c:dLbls>
        <c:gapWidth val="79"/>
        <c:axId val="2041960815"/>
        <c:axId val="1924664895"/>
      </c:barChart>
      <c:catAx>
        <c:axId val="204196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bg2">
                    <a:lumMod val="25000"/>
                  </a:schemeClr>
                </a:solidFill>
                <a:latin typeface="+mn-lt"/>
                <a:ea typeface="+mn-ea"/>
                <a:cs typeface="+mn-cs"/>
              </a:defRPr>
            </a:pPr>
            <a:endParaRPr lang="en-US"/>
          </a:p>
        </c:txPr>
        <c:crossAx val="1924664895"/>
        <c:crosses val="autoZero"/>
        <c:auto val="1"/>
        <c:lblAlgn val="ctr"/>
        <c:lblOffset val="100"/>
        <c:noMultiLvlLbl val="0"/>
      </c:catAx>
      <c:valAx>
        <c:axId val="1924664895"/>
        <c:scaling>
          <c:orientation val="minMax"/>
        </c:scaling>
        <c:delete val="1"/>
        <c:axPos val="t"/>
        <c:numFmt formatCode="0%" sourceLinked="1"/>
        <c:majorTickMark val="none"/>
        <c:minorTickMark val="none"/>
        <c:tickLblPos val="nextTo"/>
        <c:crossAx val="2041960815"/>
        <c:crosses val="autoZero"/>
        <c:crossBetween val="between"/>
      </c:valAx>
      <c:spPr>
        <a:noFill/>
        <a:ln>
          <a:noFill/>
        </a:ln>
        <a:effectLst/>
      </c:spPr>
    </c:plotArea>
    <c:legend>
      <c:legendPos val="r"/>
      <c:layout>
        <c:manualLayout>
          <c:xMode val="edge"/>
          <c:yMode val="edge"/>
          <c:x val="0.70846458532584511"/>
          <c:y val="0.45339357869773905"/>
          <c:w val="7.9493878368323279E-2"/>
          <c:h val="0.126211909618562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Taxi Saver trip purposes*</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4968636728778486"/>
          <c:y val="0.15999748646853926"/>
          <c:w val="0.41167945468950684"/>
          <c:h val="0.79255111554941893"/>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Medical appointments</c:v>
                </c:pt>
                <c:pt idx="1">
                  <c:v>Running errands </c:v>
                </c:pt>
                <c:pt idx="2">
                  <c:v>Social outings</c:v>
                </c:pt>
                <c:pt idx="3">
                  <c:v>Medical treatments</c:v>
                </c:pt>
                <c:pt idx="4">
                  <c:v>Adult day-program</c:v>
                </c:pt>
                <c:pt idx="5">
                  <c:v>When handyDART is unavailable</c:v>
                </c:pt>
                <c:pt idx="6">
                  <c:v>Going to work or school</c:v>
                </c:pt>
                <c:pt idx="7">
                  <c:v>Other</c:v>
                </c:pt>
              </c:strCache>
            </c:strRef>
          </c:cat>
          <c:val>
            <c:numRef>
              <c:f>Sheet1!$B$2:$B$9</c:f>
              <c:numCache>
                <c:formatCode>0%</c:formatCode>
                <c:ptCount val="8"/>
                <c:pt idx="0">
                  <c:v>0.69327731092436973</c:v>
                </c:pt>
                <c:pt idx="1">
                  <c:v>0.48319327731092437</c:v>
                </c:pt>
                <c:pt idx="2">
                  <c:v>0.27310924369747897</c:v>
                </c:pt>
                <c:pt idx="3">
                  <c:v>0.23109243697478987</c:v>
                </c:pt>
                <c:pt idx="4">
                  <c:v>3.7815126050420159E-2</c:v>
                </c:pt>
                <c:pt idx="5">
                  <c:v>3.3613445378151259E-2</c:v>
                </c:pt>
                <c:pt idx="6">
                  <c:v>2.9411764705882349E-2</c:v>
                </c:pt>
                <c:pt idx="7">
                  <c:v>2.5210084033613439E-2</c:v>
                </c:pt>
              </c:numCache>
            </c:numRef>
          </c:val>
          <c:extLst>
            <c:ext xmlns:c16="http://schemas.microsoft.com/office/drawing/2014/chart" uri="{C3380CC4-5D6E-409C-BE32-E72D297353CC}">
              <c16:uniqueId val="{00000001-FF08-46F7-A224-C7427B7B6F7C}"/>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Had a taxi dispatched</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Sheet1!$B$2:$B$5</c:f>
              <c:numCache>
                <c:formatCode>0%</c:formatCode>
                <c:ptCount val="4"/>
                <c:pt idx="0">
                  <c:v>0.47160068846815834</c:v>
                </c:pt>
                <c:pt idx="1">
                  <c:v>0.37005163511187605</c:v>
                </c:pt>
                <c:pt idx="2">
                  <c:v>6.8846815834767636E-2</c:v>
                </c:pt>
                <c:pt idx="3">
                  <c:v>8.9500860585197947E-2</c:v>
                </c:pt>
              </c:numCache>
            </c:numRef>
          </c:val>
          <c:extLst>
            <c:ext xmlns:c16="http://schemas.microsoft.com/office/drawing/2014/chart" uri="{C3380CC4-5D6E-409C-BE32-E72D297353CC}">
              <c16:uniqueId val="{00000000-639F-4551-975C-FE7944FEBF03}"/>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Sheet1!$C$2:$C$5</c:f>
              <c:numCache>
                <c:formatCode>0%</c:formatCode>
                <c:ptCount val="4"/>
                <c:pt idx="0">
                  <c:v>0.52759381898454749</c:v>
                </c:pt>
                <c:pt idx="1">
                  <c:v>0.39072847682119205</c:v>
                </c:pt>
                <c:pt idx="2">
                  <c:v>3.5320088300220751E-2</c:v>
                </c:pt>
                <c:pt idx="3">
                  <c:v>4.6357615894039729E-2</c:v>
                </c:pt>
              </c:numCache>
            </c:numRef>
          </c:val>
          <c:extLst>
            <c:ext xmlns:c16="http://schemas.microsoft.com/office/drawing/2014/chart" uri="{C3380CC4-5D6E-409C-BE32-E72D297353CC}">
              <c16:uniqueId val="{00000001-639F-4551-975C-FE7944FEBF03}"/>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1" dirty="0"/>
              <a:t>Satisfaction with the taxi company</a:t>
            </a:r>
          </a:p>
        </c:rich>
      </c:tx>
      <c:layout>
        <c:manualLayout>
          <c:xMode val="edge"/>
          <c:yMode val="edge"/>
          <c:x val="0.29841071666941493"/>
          <c:y val="4.97058369255395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Satisfied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Sheet1!$B$2:$B$3</c:f>
              <c:numCache>
                <c:formatCode>0%</c:formatCode>
                <c:ptCount val="2"/>
                <c:pt idx="0">
                  <c:v>0.41240875912408759</c:v>
                </c:pt>
                <c:pt idx="1">
                  <c:v>0.5</c:v>
                </c:pt>
              </c:numCache>
            </c:numRef>
          </c:val>
          <c:extLst>
            <c:ext xmlns:c16="http://schemas.microsoft.com/office/drawing/2014/chart" uri="{C3380CC4-5D6E-409C-BE32-E72D297353CC}">
              <c16:uniqueId val="{00000000-1F9A-40B0-A2F4-F644826C8328}"/>
            </c:ext>
          </c:extLst>
        </c:ser>
        <c:ser>
          <c:idx val="1"/>
          <c:order val="1"/>
          <c:tx>
            <c:strRef>
              <c:f>Sheet1!$C$1</c:f>
              <c:strCache>
                <c:ptCount val="1"/>
                <c:pt idx="0">
                  <c:v>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Sheet1!$C$2:$C$3</c:f>
              <c:numCache>
                <c:formatCode>0%</c:formatCode>
                <c:ptCount val="2"/>
                <c:pt idx="0">
                  <c:v>0.34671532846715331</c:v>
                </c:pt>
                <c:pt idx="1">
                  <c:v>0.34</c:v>
                </c:pt>
              </c:numCache>
            </c:numRef>
          </c:val>
          <c:extLst>
            <c:ext xmlns:c16="http://schemas.microsoft.com/office/drawing/2014/chart" uri="{C3380CC4-5D6E-409C-BE32-E72D297353CC}">
              <c16:uniqueId val="{00000001-1F9A-40B0-A2F4-F644826C8328}"/>
            </c:ext>
          </c:extLst>
        </c:ser>
        <c:ser>
          <c:idx val="2"/>
          <c:order val="2"/>
          <c:tx>
            <c:strRef>
              <c:f>Sheet1!$D$1</c:f>
              <c:strCache>
                <c:ptCount val="1"/>
                <c:pt idx="0">
                  <c:v>Neutral</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1F9A-40B0-A2F4-F644826C832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Sheet1!$D$2:$D$3</c:f>
              <c:numCache>
                <c:formatCode>0%</c:formatCode>
                <c:ptCount val="2"/>
                <c:pt idx="0">
                  <c:v>0.12043795620437955</c:v>
                </c:pt>
                <c:pt idx="1">
                  <c:v>0.1</c:v>
                </c:pt>
              </c:numCache>
            </c:numRef>
          </c:val>
          <c:extLst>
            <c:ext xmlns:c16="http://schemas.microsoft.com/office/drawing/2014/chart" uri="{C3380CC4-5D6E-409C-BE32-E72D297353CC}">
              <c16:uniqueId val="{00000004-1F9A-40B0-A2F4-F644826C8328}"/>
            </c:ext>
          </c:extLst>
        </c:ser>
        <c:ser>
          <c:idx val="3"/>
          <c:order val="3"/>
          <c:tx>
            <c:strRef>
              <c:f>Sheet1!$E$1</c:f>
              <c:strCache>
                <c:ptCount val="1"/>
                <c:pt idx="0">
                  <c:v>Dissatisfied</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Sheet1!$E$2:$E$3</c:f>
              <c:numCache>
                <c:formatCode>0%</c:formatCode>
                <c:ptCount val="2"/>
                <c:pt idx="0">
                  <c:v>5.4744525547445258E-2</c:v>
                </c:pt>
                <c:pt idx="1">
                  <c:v>0.05</c:v>
                </c:pt>
              </c:numCache>
            </c:numRef>
          </c:val>
          <c:extLst>
            <c:ext xmlns:c16="http://schemas.microsoft.com/office/drawing/2014/chart" uri="{C3380CC4-5D6E-409C-BE32-E72D297353CC}">
              <c16:uniqueId val="{00000005-1F9A-40B0-A2F4-F644826C8328}"/>
            </c:ext>
          </c:extLst>
        </c:ser>
        <c:ser>
          <c:idx val="4"/>
          <c:order val="4"/>
          <c:tx>
            <c:strRef>
              <c:f>Sheet1!$F$1</c:f>
              <c:strCache>
                <c:ptCount val="1"/>
                <c:pt idx="0">
                  <c:v>Very Dissatisfied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Sheet1!$F$2:$F$3</c:f>
              <c:numCache>
                <c:formatCode>0%</c:formatCode>
                <c:ptCount val="2"/>
                <c:pt idx="0">
                  <c:v>4.3795620437956199E-2</c:v>
                </c:pt>
                <c:pt idx="1">
                  <c:v>0.01</c:v>
                </c:pt>
              </c:numCache>
            </c:numRef>
          </c:val>
          <c:extLst>
            <c:ext xmlns:c16="http://schemas.microsoft.com/office/drawing/2014/chart" uri="{C3380CC4-5D6E-409C-BE32-E72D297353CC}">
              <c16:uniqueId val="{00000006-1F9A-40B0-A2F4-F644826C8328}"/>
            </c:ext>
          </c:extLst>
        </c:ser>
        <c:dLbls>
          <c:dLblPos val="ctr"/>
          <c:showLegendKey val="0"/>
          <c:showVal val="1"/>
          <c:showCatName val="0"/>
          <c:showSerName val="0"/>
          <c:showPercent val="0"/>
          <c:showBubbleSize val="0"/>
        </c:dLbls>
        <c:gapWidth val="150"/>
        <c:overlap val="100"/>
        <c:axId val="768696831"/>
        <c:axId val="615565567"/>
      </c:barChart>
      <c:catAx>
        <c:axId val="7686968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65567"/>
        <c:crosses val="autoZero"/>
        <c:auto val="1"/>
        <c:lblAlgn val="ctr"/>
        <c:lblOffset val="100"/>
        <c:noMultiLvlLbl val="0"/>
      </c:catAx>
      <c:valAx>
        <c:axId val="615565567"/>
        <c:scaling>
          <c:orientation val="minMax"/>
        </c:scaling>
        <c:delete val="1"/>
        <c:axPos val="t"/>
        <c:numFmt formatCode="0%" sourceLinked="1"/>
        <c:majorTickMark val="out"/>
        <c:minorTickMark val="none"/>
        <c:tickLblPos val="nextTo"/>
        <c:crossAx val="76869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1" dirty="0"/>
              <a:t>Satisfaction with the handyDART service</a:t>
            </a:r>
          </a:p>
        </c:rich>
      </c:tx>
      <c:layout>
        <c:manualLayout>
          <c:xMode val="edge"/>
          <c:yMode val="edge"/>
          <c:x val="0.29564058398950133"/>
          <c:y val="7.34820549372382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Satisfied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Sheet1!$B$2:$B$3</c:f>
              <c:numCache>
                <c:formatCode>0%</c:formatCode>
                <c:ptCount val="2"/>
                <c:pt idx="0">
                  <c:v>0.55077452667814109</c:v>
                </c:pt>
                <c:pt idx="1">
                  <c:v>0.47</c:v>
                </c:pt>
              </c:numCache>
            </c:numRef>
          </c:val>
          <c:extLst>
            <c:ext xmlns:c16="http://schemas.microsoft.com/office/drawing/2014/chart" uri="{C3380CC4-5D6E-409C-BE32-E72D297353CC}">
              <c16:uniqueId val="{00000000-7006-40A0-8FE1-06C18597B3C6}"/>
            </c:ext>
          </c:extLst>
        </c:ser>
        <c:ser>
          <c:idx val="1"/>
          <c:order val="1"/>
          <c:tx>
            <c:strRef>
              <c:f>Sheet1!$C$1</c:f>
              <c:strCache>
                <c:ptCount val="1"/>
                <c:pt idx="0">
                  <c:v>Satisfied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Sheet1!$C$2:$C$3</c:f>
              <c:numCache>
                <c:formatCode>0%</c:formatCode>
                <c:ptCount val="2"/>
                <c:pt idx="0">
                  <c:v>0.25989672977624784</c:v>
                </c:pt>
                <c:pt idx="1">
                  <c:v>0.3</c:v>
                </c:pt>
              </c:numCache>
            </c:numRef>
          </c:val>
          <c:extLst>
            <c:ext xmlns:c16="http://schemas.microsoft.com/office/drawing/2014/chart" uri="{C3380CC4-5D6E-409C-BE32-E72D297353CC}">
              <c16:uniqueId val="{00000001-7006-40A0-8FE1-06C18597B3C6}"/>
            </c:ext>
          </c:extLst>
        </c:ser>
        <c:ser>
          <c:idx val="2"/>
          <c:order val="2"/>
          <c:tx>
            <c:strRef>
              <c:f>Sheet1!$D$1</c:f>
              <c:strCache>
                <c:ptCount val="1"/>
                <c:pt idx="0">
                  <c:v>Neutral</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7006-40A0-8FE1-06C18597B3C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Sheet1!$D$2:$D$3</c:f>
              <c:numCache>
                <c:formatCode>0%</c:formatCode>
                <c:ptCount val="2"/>
                <c:pt idx="0">
                  <c:v>7.4010327022375214E-2</c:v>
                </c:pt>
                <c:pt idx="1">
                  <c:v>0.12</c:v>
                </c:pt>
              </c:numCache>
            </c:numRef>
          </c:val>
          <c:extLst>
            <c:ext xmlns:c16="http://schemas.microsoft.com/office/drawing/2014/chart" uri="{C3380CC4-5D6E-409C-BE32-E72D297353CC}">
              <c16:uniqueId val="{00000004-7006-40A0-8FE1-06C18597B3C6}"/>
            </c:ext>
          </c:extLst>
        </c:ser>
        <c:ser>
          <c:idx val="3"/>
          <c:order val="3"/>
          <c:tx>
            <c:strRef>
              <c:f>Sheet1!$E$1</c:f>
              <c:strCache>
                <c:ptCount val="1"/>
                <c:pt idx="0">
                  <c:v>Dissatisfied</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Sheet1!$E$2:$E$3</c:f>
              <c:numCache>
                <c:formatCode>0%</c:formatCode>
                <c:ptCount val="2"/>
                <c:pt idx="0">
                  <c:v>3.614457831325301E-2</c:v>
                </c:pt>
                <c:pt idx="1">
                  <c:v>0.03</c:v>
                </c:pt>
              </c:numCache>
            </c:numRef>
          </c:val>
          <c:extLst>
            <c:ext xmlns:c16="http://schemas.microsoft.com/office/drawing/2014/chart" uri="{C3380CC4-5D6E-409C-BE32-E72D297353CC}">
              <c16:uniqueId val="{00000005-7006-40A0-8FE1-06C18597B3C6}"/>
            </c:ext>
          </c:extLst>
        </c:ser>
        <c:ser>
          <c:idx val="4"/>
          <c:order val="4"/>
          <c:tx>
            <c:strRef>
              <c:f>Sheet1!$F$1</c:f>
              <c:strCache>
                <c:ptCount val="1"/>
                <c:pt idx="0">
                  <c:v>Very Dissatisfied</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006-40A0-8FE1-06C18597B3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Sheet1!$F$2:$F$3</c:f>
              <c:numCache>
                <c:formatCode>0%</c:formatCode>
                <c:ptCount val="2"/>
                <c:pt idx="0">
                  <c:v>8.6058519793459597E-3</c:v>
                </c:pt>
                <c:pt idx="1">
                  <c:v>0.03</c:v>
                </c:pt>
              </c:numCache>
            </c:numRef>
          </c:val>
          <c:extLst>
            <c:ext xmlns:c16="http://schemas.microsoft.com/office/drawing/2014/chart" uri="{C3380CC4-5D6E-409C-BE32-E72D297353CC}">
              <c16:uniqueId val="{00000006-7006-40A0-8FE1-06C18597B3C6}"/>
            </c:ext>
          </c:extLst>
        </c:ser>
        <c:dLbls>
          <c:dLblPos val="ctr"/>
          <c:showLegendKey val="0"/>
          <c:showVal val="1"/>
          <c:showCatName val="0"/>
          <c:showSerName val="0"/>
          <c:showPercent val="0"/>
          <c:showBubbleSize val="0"/>
        </c:dLbls>
        <c:gapWidth val="150"/>
        <c:overlap val="100"/>
        <c:axId val="768696831"/>
        <c:axId val="615565567"/>
      </c:barChart>
      <c:catAx>
        <c:axId val="7686968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65567"/>
        <c:crosses val="autoZero"/>
        <c:auto val="1"/>
        <c:lblAlgn val="ctr"/>
        <c:lblOffset val="100"/>
        <c:noMultiLvlLbl val="0"/>
      </c:catAx>
      <c:valAx>
        <c:axId val="615565567"/>
        <c:scaling>
          <c:orientation val="minMax"/>
        </c:scaling>
        <c:delete val="1"/>
        <c:axPos val="t"/>
        <c:numFmt formatCode="0%" sourceLinked="1"/>
        <c:majorTickMark val="out"/>
        <c:minorTickMark val="none"/>
        <c:tickLblPos val="nextTo"/>
        <c:crossAx val="76869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F774-4182-85DB-57803B83EB3F}"/>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774-4182-85DB-57803B83EB3F}"/>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F774-4182-85DB-57803B83EB3F}"/>
              </c:ext>
            </c:extLst>
          </c:dPt>
          <c:dLbls>
            <c:delete val="1"/>
          </c:dLbls>
          <c:cat>
            <c:strRef>
              <c:f>Sheet1!$A$2:$A$3</c:f>
              <c:strCache>
                <c:ptCount val="2"/>
                <c:pt idx="0">
                  <c:v>Yes</c:v>
                </c:pt>
                <c:pt idx="1">
                  <c:v>No</c:v>
                </c:pt>
              </c:strCache>
            </c:strRef>
          </c:cat>
          <c:val>
            <c:numRef>
              <c:f>Sheet1!$B$2:$B$3</c:f>
              <c:numCache>
                <c:formatCode>0%</c:formatCode>
                <c:ptCount val="2"/>
                <c:pt idx="0">
                  <c:v>0.69191049913941483</c:v>
                </c:pt>
                <c:pt idx="1">
                  <c:v>0.30808950086058517</c:v>
                </c:pt>
              </c:numCache>
            </c:numRef>
          </c:val>
          <c:extLst>
            <c:ext xmlns:c16="http://schemas.microsoft.com/office/drawing/2014/chart" uri="{C3380CC4-5D6E-409C-BE32-E72D297353CC}">
              <c16:uniqueId val="{00000006-F774-4182-85DB-57803B83EB3F}"/>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F7B9-4C32-8B7C-7782BCD3670A}"/>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7B9-4C32-8B7C-7782BCD3670A}"/>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F7B9-4C32-8B7C-7782BCD3670A}"/>
              </c:ext>
            </c:extLst>
          </c:dPt>
          <c:dLbls>
            <c:delete val="1"/>
          </c:dLbls>
          <c:cat>
            <c:strRef>
              <c:f>Sheet1!$A$2:$A$3</c:f>
              <c:strCache>
                <c:ptCount val="2"/>
                <c:pt idx="0">
                  <c:v>Yes</c:v>
                </c:pt>
                <c:pt idx="1">
                  <c:v>No</c:v>
                </c:pt>
              </c:strCache>
            </c:strRef>
          </c:cat>
          <c:val>
            <c:numRef>
              <c:f>Sheet1!$B$2:$B$3</c:f>
              <c:numCache>
                <c:formatCode>0%</c:formatCode>
                <c:ptCount val="2"/>
                <c:pt idx="0">
                  <c:v>0.72289156626506013</c:v>
                </c:pt>
                <c:pt idx="1">
                  <c:v>0.27710843373493987</c:v>
                </c:pt>
              </c:numCache>
            </c:numRef>
          </c:val>
          <c:extLst>
            <c:ext xmlns:c16="http://schemas.microsoft.com/office/drawing/2014/chart" uri="{C3380CC4-5D6E-409C-BE32-E72D297353CC}">
              <c16:uniqueId val="{00000006-F7B9-4C32-8B7C-7782BCD3670A}"/>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9FD1-4F69-A68E-032A718FEFC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9FD1-4F69-A68E-032A718FEFC7}"/>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9FD1-4F69-A68E-032A718FEFC7}"/>
              </c:ext>
            </c:extLst>
          </c:dPt>
          <c:dLbls>
            <c:delete val="1"/>
          </c:dLbls>
          <c:cat>
            <c:strRef>
              <c:f>Sheet1!$A$2:$A$3</c:f>
              <c:strCache>
                <c:ptCount val="2"/>
                <c:pt idx="0">
                  <c:v>Yes</c:v>
                </c:pt>
                <c:pt idx="1">
                  <c:v>No</c:v>
                </c:pt>
              </c:strCache>
            </c:strRef>
          </c:cat>
          <c:val>
            <c:numRef>
              <c:f>Sheet1!$B$2:$B$3</c:f>
              <c:numCache>
                <c:formatCode>0%</c:formatCode>
                <c:ptCount val="2"/>
                <c:pt idx="0">
                  <c:v>0.70567986230636837</c:v>
                </c:pt>
                <c:pt idx="1">
                  <c:v>0.29432013769363163</c:v>
                </c:pt>
              </c:numCache>
            </c:numRef>
          </c:val>
          <c:extLst>
            <c:ext xmlns:c16="http://schemas.microsoft.com/office/drawing/2014/chart" uri="{C3380CC4-5D6E-409C-BE32-E72D297353CC}">
              <c16:uniqueId val="{00000006-9FD1-4F69-A68E-032A718FEFC7}"/>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B8B3-4F63-B376-B87A139D445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8B3-4F63-B376-B87A139D4456}"/>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B8B3-4F63-B376-B87A139D4456}"/>
              </c:ext>
            </c:extLst>
          </c:dPt>
          <c:dLbls>
            <c:delete val="1"/>
          </c:dLbls>
          <c:cat>
            <c:strRef>
              <c:f>Sheet1!$A$2:$A$3</c:f>
              <c:strCache>
                <c:ptCount val="2"/>
                <c:pt idx="0">
                  <c:v>Yes</c:v>
                </c:pt>
                <c:pt idx="1">
                  <c:v>No</c:v>
                </c:pt>
              </c:strCache>
            </c:strRef>
          </c:cat>
          <c:val>
            <c:numRef>
              <c:f>Sheet1!$B$2:$B$3</c:f>
              <c:numCache>
                <c:formatCode>0%</c:formatCode>
                <c:ptCount val="2"/>
                <c:pt idx="0">
                  <c:v>0.81927710843373491</c:v>
                </c:pt>
                <c:pt idx="1">
                  <c:v>0.18072289156626509</c:v>
                </c:pt>
              </c:numCache>
            </c:numRef>
          </c:val>
          <c:extLst>
            <c:ext xmlns:c16="http://schemas.microsoft.com/office/drawing/2014/chart" uri="{C3380CC4-5D6E-409C-BE32-E72D297353CC}">
              <c16:uniqueId val="{00000006-B8B3-4F63-B376-B87A139D4456}"/>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A413-410B-BB90-42DD1A2545E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A413-410B-BB90-42DD1A2545E1}"/>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A413-410B-BB90-42DD1A2545E1}"/>
              </c:ext>
            </c:extLst>
          </c:dPt>
          <c:dLbls>
            <c:delete val="1"/>
          </c:dLbls>
          <c:cat>
            <c:strRef>
              <c:f>Sheet1!$A$2:$A$3</c:f>
              <c:strCache>
                <c:ptCount val="2"/>
                <c:pt idx="0">
                  <c:v>Yes</c:v>
                </c:pt>
                <c:pt idx="1">
                  <c:v>No</c:v>
                </c:pt>
              </c:strCache>
            </c:strRef>
          </c:cat>
          <c:val>
            <c:numRef>
              <c:f>Sheet1!$B$2:$B$3</c:f>
              <c:numCache>
                <c:formatCode>0%</c:formatCode>
                <c:ptCount val="2"/>
                <c:pt idx="0">
                  <c:v>0.84681583476764188</c:v>
                </c:pt>
                <c:pt idx="1">
                  <c:v>0.15318416523235812</c:v>
                </c:pt>
              </c:numCache>
            </c:numRef>
          </c:val>
          <c:extLst>
            <c:ext xmlns:c16="http://schemas.microsoft.com/office/drawing/2014/chart" uri="{C3380CC4-5D6E-409C-BE32-E72D297353CC}">
              <c16:uniqueId val="{00000006-A413-410B-BB90-42DD1A2545E1}"/>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5334-464A-9F3A-FD2A00D1210F}"/>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5334-464A-9F3A-FD2A00D1210F}"/>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5334-464A-9F3A-FD2A00D1210F}"/>
              </c:ext>
            </c:extLst>
          </c:dPt>
          <c:dLbls>
            <c:delete val="1"/>
          </c:dLbls>
          <c:cat>
            <c:strRef>
              <c:f>Sheet1!$A$2:$A$3</c:f>
              <c:strCache>
                <c:ptCount val="2"/>
                <c:pt idx="0">
                  <c:v>Yes</c:v>
                </c:pt>
                <c:pt idx="1">
                  <c:v>No</c:v>
                </c:pt>
              </c:strCache>
            </c:strRef>
          </c:cat>
          <c:val>
            <c:numRef>
              <c:f>Sheet1!$B$2:$B$3</c:f>
              <c:numCache>
                <c:formatCode>0%</c:formatCode>
                <c:ptCount val="2"/>
                <c:pt idx="0">
                  <c:v>0.83993115318416522</c:v>
                </c:pt>
                <c:pt idx="1">
                  <c:v>0.16006884681583478</c:v>
                </c:pt>
              </c:numCache>
            </c:numRef>
          </c:val>
          <c:extLst>
            <c:ext xmlns:c16="http://schemas.microsoft.com/office/drawing/2014/chart" uri="{C3380CC4-5D6E-409C-BE32-E72D297353CC}">
              <c16:uniqueId val="{00000006-5334-464A-9F3A-FD2A00D1210F}"/>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r>
              <a:rPr lang="en-US" sz="1400" b="1" dirty="0">
                <a:solidFill>
                  <a:schemeClr val="bg2">
                    <a:lumMod val="25000"/>
                  </a:schemeClr>
                </a:solidFill>
              </a:rPr>
              <a:t>handyDART trip</a:t>
            </a:r>
            <a:r>
              <a:rPr lang="en-US" sz="1400" b="1" baseline="0" dirty="0">
                <a:solidFill>
                  <a:schemeClr val="bg2">
                    <a:lumMod val="25000"/>
                  </a:schemeClr>
                </a:solidFill>
              </a:rPr>
              <a:t> purposes</a:t>
            </a:r>
            <a:endParaRPr lang="en-CA" sz="1400" b="1"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Medical appointments</c:v>
                </c:pt>
                <c:pt idx="1">
                  <c:v>Running errands</c:v>
                </c:pt>
                <c:pt idx="2">
                  <c:v>Social outings</c:v>
                </c:pt>
                <c:pt idx="3">
                  <c:v>Medical treatments</c:v>
                </c:pt>
                <c:pt idx="4">
                  <c:v>Adult day-program</c:v>
                </c:pt>
                <c:pt idx="5">
                  <c:v>Going to work or school</c:v>
                </c:pt>
              </c:strCache>
            </c:strRef>
          </c:cat>
          <c:val>
            <c:numRef>
              <c:f>Sheet1!$B$2:$B$7</c:f>
              <c:numCache>
                <c:formatCode>0%</c:formatCode>
                <c:ptCount val="6"/>
                <c:pt idx="0">
                  <c:v>0.68158347676419961</c:v>
                </c:pt>
                <c:pt idx="1">
                  <c:v>0.36660929432013767</c:v>
                </c:pt>
                <c:pt idx="2">
                  <c:v>0.22891566265060245</c:v>
                </c:pt>
                <c:pt idx="3">
                  <c:v>0.22030981067125649</c:v>
                </c:pt>
                <c:pt idx="4">
                  <c:v>0.15146299483648881</c:v>
                </c:pt>
                <c:pt idx="5">
                  <c:v>4.1308089500860588E-2</c:v>
                </c:pt>
              </c:numCache>
            </c:numRef>
          </c:val>
          <c:extLst>
            <c:ext xmlns:c16="http://schemas.microsoft.com/office/drawing/2014/chart" uri="{C3380CC4-5D6E-409C-BE32-E72D297353CC}">
              <c16:uniqueId val="{00000000-F158-4026-9784-61AF34FFE24C}"/>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Medical appointments</c:v>
                </c:pt>
                <c:pt idx="1">
                  <c:v>Running errands</c:v>
                </c:pt>
                <c:pt idx="2">
                  <c:v>Social outings</c:v>
                </c:pt>
                <c:pt idx="3">
                  <c:v>Medical treatments</c:v>
                </c:pt>
                <c:pt idx="4">
                  <c:v>Adult day-program</c:v>
                </c:pt>
                <c:pt idx="5">
                  <c:v>Going to work or school</c:v>
                </c:pt>
              </c:strCache>
            </c:strRef>
          </c:cat>
          <c:val>
            <c:numRef>
              <c:f>Sheet1!$C$2:$C$7</c:f>
              <c:numCache>
                <c:formatCode>0%</c:formatCode>
                <c:ptCount val="6"/>
                <c:pt idx="0">
                  <c:v>0.61</c:v>
                </c:pt>
                <c:pt idx="1">
                  <c:v>0.31</c:v>
                </c:pt>
                <c:pt idx="2">
                  <c:v>0.26</c:v>
                </c:pt>
                <c:pt idx="3">
                  <c:v>0.18</c:v>
                </c:pt>
                <c:pt idx="4">
                  <c:v>0.21</c:v>
                </c:pt>
                <c:pt idx="5">
                  <c:v>0.04</c:v>
                </c:pt>
              </c:numCache>
            </c:numRef>
          </c:val>
          <c:extLst>
            <c:ext xmlns:c16="http://schemas.microsoft.com/office/drawing/2014/chart" uri="{C3380CC4-5D6E-409C-BE32-E72D297353CC}">
              <c16:uniqueId val="{00000001-88BA-431C-B635-6A2900EFD615}"/>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r"/>
      <c:layout>
        <c:manualLayout>
          <c:xMode val="edge"/>
          <c:yMode val="edge"/>
          <c:x val="0.89289747375328088"/>
          <c:y val="0.57109347662727661"/>
          <c:w val="9.0435859580052499E-2"/>
          <c:h val="0.134826762509535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17A5-4766-819A-174F4162F720}"/>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17A5-4766-819A-174F4162F720}"/>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17A5-4766-819A-174F4162F720}"/>
              </c:ext>
            </c:extLst>
          </c:dPt>
          <c:dLbls>
            <c:delete val="1"/>
          </c:dLbls>
          <c:cat>
            <c:strRef>
              <c:f>Sheet1!$A$2:$A$3</c:f>
              <c:strCache>
                <c:ptCount val="2"/>
                <c:pt idx="0">
                  <c:v>Yes</c:v>
                </c:pt>
                <c:pt idx="1">
                  <c:v>No</c:v>
                </c:pt>
              </c:strCache>
            </c:strRef>
          </c:cat>
          <c:val>
            <c:numRef>
              <c:f>Sheet1!$B$2:$B$3</c:f>
              <c:numCache>
                <c:formatCode>0%</c:formatCode>
                <c:ptCount val="2"/>
                <c:pt idx="0">
                  <c:v>0.86402753872633387</c:v>
                </c:pt>
                <c:pt idx="1">
                  <c:v>0.13597246127366613</c:v>
                </c:pt>
              </c:numCache>
            </c:numRef>
          </c:val>
          <c:extLst>
            <c:ext xmlns:c16="http://schemas.microsoft.com/office/drawing/2014/chart" uri="{C3380CC4-5D6E-409C-BE32-E72D297353CC}">
              <c16:uniqueId val="{00000006-17A5-4766-819A-174F4162F720}"/>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DFF5-4239-A758-D32C7AD5661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DFF5-4239-A758-D32C7AD56611}"/>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DFF5-4239-A758-D32C7AD56611}"/>
              </c:ext>
            </c:extLst>
          </c:dPt>
          <c:dLbls>
            <c:delete val="1"/>
          </c:dLbls>
          <c:cat>
            <c:strRef>
              <c:f>Sheet1!$A$2:$A$3</c:f>
              <c:strCache>
                <c:ptCount val="2"/>
                <c:pt idx="0">
                  <c:v>Yes</c:v>
                </c:pt>
                <c:pt idx="1">
                  <c:v>No</c:v>
                </c:pt>
              </c:strCache>
            </c:strRef>
          </c:cat>
          <c:val>
            <c:numRef>
              <c:f>Sheet1!$B$2:$B$3</c:f>
              <c:numCache>
                <c:formatCode>0%</c:formatCode>
                <c:ptCount val="2"/>
                <c:pt idx="0">
                  <c:v>0.65576592082616192</c:v>
                </c:pt>
                <c:pt idx="1">
                  <c:v>0.34423407917383808</c:v>
                </c:pt>
              </c:numCache>
            </c:numRef>
          </c:val>
          <c:extLst>
            <c:ext xmlns:c16="http://schemas.microsoft.com/office/drawing/2014/chart" uri="{C3380CC4-5D6E-409C-BE32-E72D297353CC}">
              <c16:uniqueId val="{00000006-DFF5-4239-A758-D32C7AD56611}"/>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CADB-4B1F-B509-955D87D171E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CADB-4B1F-B509-955D87D171E1}"/>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CADB-4B1F-B509-955D87D171E1}"/>
              </c:ext>
            </c:extLst>
          </c:dPt>
          <c:dLbls>
            <c:delete val="1"/>
          </c:dLbls>
          <c:cat>
            <c:strRef>
              <c:f>Sheet1!$A$2:$A$3</c:f>
              <c:strCache>
                <c:ptCount val="2"/>
                <c:pt idx="0">
                  <c:v>Yes</c:v>
                </c:pt>
                <c:pt idx="1">
                  <c:v>No</c:v>
                </c:pt>
              </c:strCache>
            </c:strRef>
          </c:cat>
          <c:val>
            <c:numRef>
              <c:f>Sheet1!$B$2:$B$3</c:f>
              <c:numCache>
                <c:formatCode>0%</c:formatCode>
                <c:ptCount val="2"/>
                <c:pt idx="0">
                  <c:v>0.84681583476764188</c:v>
                </c:pt>
                <c:pt idx="1">
                  <c:v>0.15318416523235812</c:v>
                </c:pt>
              </c:numCache>
            </c:numRef>
          </c:val>
          <c:extLst>
            <c:ext xmlns:c16="http://schemas.microsoft.com/office/drawing/2014/chart" uri="{C3380CC4-5D6E-409C-BE32-E72D297353CC}">
              <c16:uniqueId val="{00000006-CADB-4B1F-B509-955D87D171E1}"/>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EB3D-49C6-8492-337F98585A2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B3D-49C6-8492-337F98585A27}"/>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EB3D-49C6-8492-337F98585A27}"/>
              </c:ext>
            </c:extLst>
          </c:dPt>
          <c:dLbls>
            <c:delete val="1"/>
          </c:dLbls>
          <c:cat>
            <c:strRef>
              <c:f>Sheet1!$A$2:$A$3</c:f>
              <c:strCache>
                <c:ptCount val="2"/>
                <c:pt idx="0">
                  <c:v>Yes</c:v>
                </c:pt>
                <c:pt idx="1">
                  <c:v>No</c:v>
                </c:pt>
              </c:strCache>
            </c:strRef>
          </c:cat>
          <c:val>
            <c:numRef>
              <c:f>Sheet1!$B$2:$B$3</c:f>
              <c:numCache>
                <c:formatCode>0%</c:formatCode>
                <c:ptCount val="2"/>
                <c:pt idx="0">
                  <c:v>0.65404475043029264</c:v>
                </c:pt>
                <c:pt idx="1">
                  <c:v>0.34595524956970736</c:v>
                </c:pt>
              </c:numCache>
            </c:numRef>
          </c:val>
          <c:extLst>
            <c:ext xmlns:c16="http://schemas.microsoft.com/office/drawing/2014/chart" uri="{C3380CC4-5D6E-409C-BE32-E72D297353CC}">
              <c16:uniqueId val="{00000006-EB3D-49C6-8492-337F98585A27}"/>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2">
                <a:lumMod val="20000"/>
                <a:lumOff val="80000"/>
              </a:schemeClr>
            </a:solidFill>
            <a:effectLst/>
          </c:spPr>
          <c:dPt>
            <c:idx val="0"/>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1-6CEE-457C-A974-43BE2ED9A29D}"/>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CEE-457C-A974-43BE2ED9A29D}"/>
              </c:ext>
            </c:extLst>
          </c:dPt>
          <c:dPt>
            <c:idx val="2"/>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6CEE-457C-A974-43BE2ED9A29D}"/>
              </c:ext>
            </c:extLst>
          </c:dPt>
          <c:dLbls>
            <c:delete val="1"/>
          </c:dLbls>
          <c:cat>
            <c:strRef>
              <c:f>Sheet1!$A$2:$A$3</c:f>
              <c:strCache>
                <c:ptCount val="2"/>
                <c:pt idx="0">
                  <c:v>Yes</c:v>
                </c:pt>
                <c:pt idx="1">
                  <c:v>No</c:v>
                </c:pt>
              </c:strCache>
            </c:strRef>
          </c:cat>
          <c:val>
            <c:numRef>
              <c:f>Sheet1!$B$2:$B$3</c:f>
              <c:numCache>
                <c:formatCode>0%</c:formatCode>
                <c:ptCount val="2"/>
                <c:pt idx="0">
                  <c:v>0.61101549053356286</c:v>
                </c:pt>
                <c:pt idx="1">
                  <c:v>0.38898450946643714</c:v>
                </c:pt>
              </c:numCache>
            </c:numRef>
          </c:val>
          <c:extLst>
            <c:ext xmlns:c16="http://schemas.microsoft.com/office/drawing/2014/chart" uri="{C3380CC4-5D6E-409C-BE32-E72D297353CC}">
              <c16:uniqueId val="{00000006-6CEE-457C-A974-43BE2ED9A29D}"/>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1" dirty="0"/>
              <a:t>Changes in</a:t>
            </a:r>
            <a:r>
              <a:rPr lang="en-CA" sz="1400" b="1" baseline="0" dirty="0"/>
              <a:t> handyDART service</a:t>
            </a:r>
            <a:endParaRPr lang="en-CA" sz="1400" b="1" dirty="0"/>
          </a:p>
        </c:rich>
      </c:tx>
      <c:layout>
        <c:manualLayout>
          <c:xMode val="edge"/>
          <c:yMode val="edge"/>
          <c:x val="0.29564058398950133"/>
          <c:y val="7.34820549372382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Much better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Sheet1!$B$2:$B$3</c:f>
              <c:numCache>
                <c:formatCode>0%</c:formatCode>
                <c:ptCount val="2"/>
                <c:pt idx="0">
                  <c:v>0.12343096234309624</c:v>
                </c:pt>
                <c:pt idx="1">
                  <c:v>0.08</c:v>
                </c:pt>
              </c:numCache>
            </c:numRef>
          </c:val>
          <c:extLst>
            <c:ext xmlns:c16="http://schemas.microsoft.com/office/drawing/2014/chart" uri="{C3380CC4-5D6E-409C-BE32-E72D297353CC}">
              <c16:uniqueId val="{00000000-70AB-410E-A9EB-54ACE3B42099}"/>
            </c:ext>
          </c:extLst>
        </c:ser>
        <c:ser>
          <c:idx val="1"/>
          <c:order val="1"/>
          <c:tx>
            <c:strRef>
              <c:f>Sheet1!$C$1</c:f>
              <c:strCache>
                <c:ptCount val="1"/>
                <c:pt idx="0">
                  <c:v>Somewhat better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Sheet1!$C$2:$C$3</c:f>
              <c:numCache>
                <c:formatCode>0%</c:formatCode>
                <c:ptCount val="2"/>
                <c:pt idx="0">
                  <c:v>0.14016736401673641</c:v>
                </c:pt>
                <c:pt idx="1">
                  <c:v>0.11</c:v>
                </c:pt>
              </c:numCache>
            </c:numRef>
          </c:val>
          <c:extLst>
            <c:ext xmlns:c16="http://schemas.microsoft.com/office/drawing/2014/chart" uri="{C3380CC4-5D6E-409C-BE32-E72D297353CC}">
              <c16:uniqueId val="{00000001-70AB-410E-A9EB-54ACE3B42099}"/>
            </c:ext>
          </c:extLst>
        </c:ser>
        <c:ser>
          <c:idx val="2"/>
          <c:order val="2"/>
          <c:tx>
            <c:strRef>
              <c:f>Sheet1!$D$1</c:f>
              <c:strCache>
                <c:ptCount val="1"/>
                <c:pt idx="0">
                  <c:v>About the same</c:v>
                </c:pt>
              </c:strCache>
            </c:strRef>
          </c:tx>
          <c:spPr>
            <a:solidFill>
              <a:schemeClr val="accent5"/>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70AB-410E-A9EB-54ACE3B420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Sheet1!$D$2:$D$3</c:f>
              <c:numCache>
                <c:formatCode>0%</c:formatCode>
                <c:ptCount val="2"/>
                <c:pt idx="0">
                  <c:v>0.56485355648535562</c:v>
                </c:pt>
                <c:pt idx="1">
                  <c:v>0.68</c:v>
                </c:pt>
              </c:numCache>
            </c:numRef>
          </c:val>
          <c:extLst>
            <c:ext xmlns:c16="http://schemas.microsoft.com/office/drawing/2014/chart" uri="{C3380CC4-5D6E-409C-BE32-E72D297353CC}">
              <c16:uniqueId val="{00000004-70AB-410E-A9EB-54ACE3B42099}"/>
            </c:ext>
          </c:extLst>
        </c:ser>
        <c:ser>
          <c:idx val="3"/>
          <c:order val="3"/>
          <c:tx>
            <c:strRef>
              <c:f>Sheet1!$E$1</c:f>
              <c:strCache>
                <c:ptCount val="1"/>
                <c:pt idx="0">
                  <c:v>Somewhat worse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Sheet1!$E$2:$E$3</c:f>
              <c:numCache>
                <c:formatCode>0%</c:formatCode>
                <c:ptCount val="2"/>
                <c:pt idx="0">
                  <c:v>1.8828451882845189E-2</c:v>
                </c:pt>
                <c:pt idx="1">
                  <c:v>0.04</c:v>
                </c:pt>
              </c:numCache>
            </c:numRef>
          </c:val>
          <c:extLst>
            <c:ext xmlns:c16="http://schemas.microsoft.com/office/drawing/2014/chart" uri="{C3380CC4-5D6E-409C-BE32-E72D297353CC}">
              <c16:uniqueId val="{00000005-70AB-410E-A9EB-54ACE3B42099}"/>
            </c:ext>
          </c:extLst>
        </c:ser>
        <c:ser>
          <c:idx val="4"/>
          <c:order val="4"/>
          <c:tx>
            <c:strRef>
              <c:f>Sheet1!$F$1</c:f>
              <c:strCache>
                <c:ptCount val="1"/>
                <c:pt idx="0">
                  <c:v>Much worse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Sheet1!$F$2:$F$3</c:f>
              <c:numCache>
                <c:formatCode>0%</c:formatCode>
                <c:ptCount val="2"/>
                <c:pt idx="0">
                  <c:v>1.0460251046025101E-2</c:v>
                </c:pt>
                <c:pt idx="1">
                  <c:v>0.02</c:v>
                </c:pt>
              </c:numCache>
            </c:numRef>
          </c:val>
          <c:extLst>
            <c:ext xmlns:c16="http://schemas.microsoft.com/office/drawing/2014/chart" uri="{C3380CC4-5D6E-409C-BE32-E72D297353CC}">
              <c16:uniqueId val="{00000006-70AB-410E-A9EB-54ACE3B42099}"/>
            </c:ext>
          </c:extLst>
        </c:ser>
        <c:ser>
          <c:idx val="5"/>
          <c:order val="5"/>
          <c:tx>
            <c:strRef>
              <c:f>Sheet1!$G$1</c:f>
              <c:strCache>
                <c:ptCount val="1"/>
                <c:pt idx="0">
                  <c:v>Prefer not to answer </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2020</c:v>
                </c:pt>
              </c:numCache>
            </c:numRef>
          </c:cat>
          <c:val>
            <c:numRef>
              <c:f>Sheet1!$G$2:$G$3</c:f>
              <c:numCache>
                <c:formatCode>0%</c:formatCode>
                <c:ptCount val="2"/>
                <c:pt idx="0">
                  <c:v>0.14225941422594143</c:v>
                </c:pt>
                <c:pt idx="1">
                  <c:v>7.0000000000000007E-2</c:v>
                </c:pt>
              </c:numCache>
            </c:numRef>
          </c:val>
          <c:extLst>
            <c:ext xmlns:c16="http://schemas.microsoft.com/office/drawing/2014/chart" uri="{C3380CC4-5D6E-409C-BE32-E72D297353CC}">
              <c16:uniqueId val="{00000007-70AB-410E-A9EB-54ACE3B42099}"/>
            </c:ext>
          </c:extLst>
        </c:ser>
        <c:dLbls>
          <c:dLblPos val="ctr"/>
          <c:showLegendKey val="0"/>
          <c:showVal val="1"/>
          <c:showCatName val="0"/>
          <c:showSerName val="0"/>
          <c:showPercent val="0"/>
          <c:showBubbleSize val="0"/>
        </c:dLbls>
        <c:gapWidth val="150"/>
        <c:overlap val="100"/>
        <c:axId val="768696831"/>
        <c:axId val="615565567"/>
      </c:barChart>
      <c:catAx>
        <c:axId val="7686968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5565567"/>
        <c:crosses val="autoZero"/>
        <c:auto val="1"/>
        <c:lblAlgn val="ctr"/>
        <c:lblOffset val="100"/>
        <c:noMultiLvlLbl val="0"/>
      </c:catAx>
      <c:valAx>
        <c:axId val="615565567"/>
        <c:scaling>
          <c:orientation val="minMax"/>
        </c:scaling>
        <c:delete val="1"/>
        <c:axPos val="t"/>
        <c:numFmt formatCode="0%" sourceLinked="1"/>
        <c:majorTickMark val="out"/>
        <c:minorTickMark val="none"/>
        <c:tickLblPos val="nextTo"/>
        <c:crossAx val="76869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1" dirty="0"/>
              <a:t>Comfort level of using transit during the pandemic</a:t>
            </a:r>
          </a:p>
        </c:rich>
      </c:tx>
      <c:layout>
        <c:manualLayout>
          <c:xMode val="edge"/>
          <c:yMode val="edge"/>
          <c:x val="0.29564058398950133"/>
          <c:y val="7.34820549372382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Comfortable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Sheet1!$B$2</c:f>
              <c:numCache>
                <c:formatCode>0%</c:formatCode>
                <c:ptCount val="1"/>
                <c:pt idx="0">
                  <c:v>0.50774526678141141</c:v>
                </c:pt>
              </c:numCache>
            </c:numRef>
          </c:val>
          <c:extLst>
            <c:ext xmlns:c16="http://schemas.microsoft.com/office/drawing/2014/chart" uri="{C3380CC4-5D6E-409C-BE32-E72D297353CC}">
              <c16:uniqueId val="{00000000-7006-40A0-8FE1-06C18597B3C6}"/>
            </c:ext>
          </c:extLst>
        </c:ser>
        <c:ser>
          <c:idx val="1"/>
          <c:order val="1"/>
          <c:tx>
            <c:strRef>
              <c:f>Sheet1!$C$1</c:f>
              <c:strCache>
                <c:ptCount val="1"/>
                <c:pt idx="0">
                  <c:v>Somewhat comfortable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Sheet1!$C$2</c:f>
              <c:numCache>
                <c:formatCode>0%</c:formatCode>
                <c:ptCount val="1"/>
                <c:pt idx="0">
                  <c:v>0.20826161790017209</c:v>
                </c:pt>
              </c:numCache>
            </c:numRef>
          </c:val>
          <c:extLst>
            <c:ext xmlns:c16="http://schemas.microsoft.com/office/drawing/2014/chart" uri="{C3380CC4-5D6E-409C-BE32-E72D297353CC}">
              <c16:uniqueId val="{00000001-7006-40A0-8FE1-06C18597B3C6}"/>
            </c:ext>
          </c:extLst>
        </c:ser>
        <c:ser>
          <c:idx val="2"/>
          <c:order val="2"/>
          <c:tx>
            <c:strRef>
              <c:f>Sheet1!$D$1</c:f>
              <c:strCache>
                <c:ptCount val="1"/>
                <c:pt idx="0">
                  <c:v>Neither comfortable nor uncomfortable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7006-40A0-8FE1-06C18597B3C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Sheet1!$D$2</c:f>
              <c:numCache>
                <c:formatCode>0%</c:formatCode>
                <c:ptCount val="1"/>
                <c:pt idx="0">
                  <c:v>9.2943201376936319E-2</c:v>
                </c:pt>
              </c:numCache>
            </c:numRef>
          </c:val>
          <c:extLst>
            <c:ext xmlns:c16="http://schemas.microsoft.com/office/drawing/2014/chart" uri="{C3380CC4-5D6E-409C-BE32-E72D297353CC}">
              <c16:uniqueId val="{00000004-7006-40A0-8FE1-06C18597B3C6}"/>
            </c:ext>
          </c:extLst>
        </c:ser>
        <c:ser>
          <c:idx val="3"/>
          <c:order val="3"/>
          <c:tx>
            <c:strRef>
              <c:f>Sheet1!$E$1</c:f>
              <c:strCache>
                <c:ptCount val="1"/>
                <c:pt idx="0">
                  <c:v>Somewhat uncomfortable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Sheet1!$E$2</c:f>
              <c:numCache>
                <c:formatCode>0%</c:formatCode>
                <c:ptCount val="1"/>
                <c:pt idx="0">
                  <c:v>6.0240963855421693E-2</c:v>
                </c:pt>
              </c:numCache>
            </c:numRef>
          </c:val>
          <c:extLst>
            <c:ext xmlns:c16="http://schemas.microsoft.com/office/drawing/2014/chart" uri="{C3380CC4-5D6E-409C-BE32-E72D297353CC}">
              <c16:uniqueId val="{00000005-7006-40A0-8FE1-06C18597B3C6}"/>
            </c:ext>
          </c:extLst>
        </c:ser>
        <c:ser>
          <c:idx val="4"/>
          <c:order val="4"/>
          <c:tx>
            <c:strRef>
              <c:f>Sheet1!$F$1</c:f>
              <c:strCache>
                <c:ptCount val="1"/>
                <c:pt idx="0">
                  <c:v>Very uncomfortable</c:v>
                </c:pt>
              </c:strCache>
            </c:strRef>
          </c:tx>
          <c:spPr>
            <a:solidFill>
              <a:schemeClr val="tx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006-40A0-8FE1-06C18597B3C6}"/>
                </c:ext>
              </c:extLst>
            </c:dLbl>
            <c:dLbl>
              <c:idx val="1"/>
              <c:delete val="1"/>
              <c:extLst>
                <c:ext xmlns:c15="http://schemas.microsoft.com/office/drawing/2012/chart" uri="{CE6537A1-D6FC-4f65-9D91-7224C49458BB}"/>
                <c:ext xmlns:c16="http://schemas.microsoft.com/office/drawing/2014/chart" uri="{C3380CC4-5D6E-409C-BE32-E72D297353CC}">
                  <c16:uniqueId val="{0000000A-7006-40A0-8FE1-06C18597B3C6}"/>
                </c:ext>
              </c:extLst>
            </c:dLbl>
            <c:dLbl>
              <c:idx val="2"/>
              <c:delete val="1"/>
              <c:extLst>
                <c:ext xmlns:c15="http://schemas.microsoft.com/office/drawing/2012/chart" uri="{CE6537A1-D6FC-4f65-9D91-7224C49458BB}"/>
                <c:ext xmlns:c16="http://schemas.microsoft.com/office/drawing/2014/chart" uri="{C3380CC4-5D6E-409C-BE32-E72D297353CC}">
                  <c16:uniqueId val="{00000009-7006-40A0-8FE1-06C18597B3C6}"/>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006-40A0-8FE1-06C18597B3C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Sheet1!$F$2</c:f>
              <c:numCache>
                <c:formatCode>0%</c:formatCode>
                <c:ptCount val="1"/>
                <c:pt idx="0">
                  <c:v>3.9586919104991403E-2</c:v>
                </c:pt>
              </c:numCache>
            </c:numRef>
          </c:val>
          <c:extLst>
            <c:ext xmlns:c16="http://schemas.microsoft.com/office/drawing/2014/chart" uri="{C3380CC4-5D6E-409C-BE32-E72D297353CC}">
              <c16:uniqueId val="{00000006-7006-40A0-8FE1-06C18597B3C6}"/>
            </c:ext>
          </c:extLst>
        </c:ser>
        <c:ser>
          <c:idx val="5"/>
          <c:order val="5"/>
          <c:tx>
            <c:strRef>
              <c:f>Sheet1!$G$1</c:f>
              <c:strCache>
                <c:ptCount val="1"/>
                <c:pt idx="0">
                  <c:v>Prefer not to answer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Sheet1!$G$2</c:f>
              <c:numCache>
                <c:formatCode>0%</c:formatCode>
                <c:ptCount val="1"/>
                <c:pt idx="0">
                  <c:v>9.1222030981067126E-2</c:v>
                </c:pt>
              </c:numCache>
            </c:numRef>
          </c:val>
          <c:extLst>
            <c:ext xmlns:c16="http://schemas.microsoft.com/office/drawing/2014/chart" uri="{C3380CC4-5D6E-409C-BE32-E72D297353CC}">
              <c16:uniqueId val="{00000003-F9A5-48DB-9DB4-7781C694B3BB}"/>
            </c:ext>
          </c:extLst>
        </c:ser>
        <c:dLbls>
          <c:dLblPos val="ctr"/>
          <c:showLegendKey val="0"/>
          <c:showVal val="1"/>
          <c:showCatName val="0"/>
          <c:showSerName val="0"/>
          <c:showPercent val="0"/>
          <c:showBubbleSize val="0"/>
        </c:dLbls>
        <c:gapWidth val="150"/>
        <c:overlap val="100"/>
        <c:axId val="768696831"/>
        <c:axId val="615565567"/>
      </c:barChart>
      <c:catAx>
        <c:axId val="768696831"/>
        <c:scaling>
          <c:orientation val="maxMin"/>
        </c:scaling>
        <c:delete val="1"/>
        <c:axPos val="l"/>
        <c:numFmt formatCode="General" sourceLinked="1"/>
        <c:majorTickMark val="out"/>
        <c:minorTickMark val="none"/>
        <c:tickLblPos val="nextTo"/>
        <c:crossAx val="615565567"/>
        <c:crosses val="autoZero"/>
        <c:auto val="1"/>
        <c:lblAlgn val="ctr"/>
        <c:lblOffset val="100"/>
        <c:noMultiLvlLbl val="0"/>
      </c:catAx>
      <c:valAx>
        <c:axId val="615565567"/>
        <c:scaling>
          <c:orientation val="minMax"/>
        </c:scaling>
        <c:delete val="1"/>
        <c:axPos val="t"/>
        <c:numFmt formatCode="0%" sourceLinked="1"/>
        <c:majorTickMark val="out"/>
        <c:minorTickMark val="none"/>
        <c:tickLblPos val="nextTo"/>
        <c:crossAx val="76869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1" dirty="0"/>
              <a:t>Satisfaction with pandemic safety measures on transit</a:t>
            </a:r>
          </a:p>
        </c:rich>
      </c:tx>
      <c:layout>
        <c:manualLayout>
          <c:xMode val="edge"/>
          <c:yMode val="edge"/>
          <c:x val="0.29564058398950133"/>
          <c:y val="7.34820549372382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Satisifed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Sheet1!$B$2</c:f>
              <c:numCache>
                <c:formatCode>0%</c:formatCode>
                <c:ptCount val="1"/>
                <c:pt idx="0">
                  <c:v>0.60585197934595525</c:v>
                </c:pt>
              </c:numCache>
            </c:numRef>
          </c:val>
          <c:extLst>
            <c:ext xmlns:c16="http://schemas.microsoft.com/office/drawing/2014/chart" uri="{C3380CC4-5D6E-409C-BE32-E72D297353CC}">
              <c16:uniqueId val="{00000000-7006-40A0-8FE1-06C18597B3C6}"/>
            </c:ext>
          </c:extLst>
        </c:ser>
        <c:ser>
          <c:idx val="1"/>
          <c:order val="1"/>
          <c:tx>
            <c:strRef>
              <c:f>Sheet1!$C$1</c:f>
              <c:strCache>
                <c:ptCount val="1"/>
                <c:pt idx="0">
                  <c:v>Somewhat Satisifed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Sheet1!$C$2</c:f>
              <c:numCache>
                <c:formatCode>0%</c:formatCode>
                <c:ptCount val="1"/>
                <c:pt idx="0">
                  <c:v>0.15834767641996558</c:v>
                </c:pt>
              </c:numCache>
            </c:numRef>
          </c:val>
          <c:extLst>
            <c:ext xmlns:c16="http://schemas.microsoft.com/office/drawing/2014/chart" uri="{C3380CC4-5D6E-409C-BE32-E72D297353CC}">
              <c16:uniqueId val="{00000001-7006-40A0-8FE1-06C18597B3C6}"/>
            </c:ext>
          </c:extLst>
        </c:ser>
        <c:ser>
          <c:idx val="2"/>
          <c:order val="2"/>
          <c:tx>
            <c:strRef>
              <c:f>Sheet1!$D$1</c:f>
              <c:strCache>
                <c:ptCount val="1"/>
                <c:pt idx="0">
                  <c:v>Neither satisifed nor dissatisfied</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7006-40A0-8FE1-06C18597B3C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Sheet1!$D$2</c:f>
              <c:numCache>
                <c:formatCode>0%</c:formatCode>
                <c:ptCount val="1"/>
                <c:pt idx="0">
                  <c:v>8.6058519793459548E-2</c:v>
                </c:pt>
              </c:numCache>
            </c:numRef>
          </c:val>
          <c:extLst>
            <c:ext xmlns:c16="http://schemas.microsoft.com/office/drawing/2014/chart" uri="{C3380CC4-5D6E-409C-BE32-E72D297353CC}">
              <c16:uniqueId val="{00000004-7006-40A0-8FE1-06C18597B3C6}"/>
            </c:ext>
          </c:extLst>
        </c:ser>
        <c:ser>
          <c:idx val="3"/>
          <c:order val="3"/>
          <c:tx>
            <c:strRef>
              <c:f>Sheet1!$E$1</c:f>
              <c:strCache>
                <c:ptCount val="1"/>
                <c:pt idx="0">
                  <c:v>Somewhat dissatisifed</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Sheet1!$E$2</c:f>
              <c:numCache>
                <c:formatCode>0%</c:formatCode>
                <c:ptCount val="1"/>
                <c:pt idx="0">
                  <c:v>1.204819277108434E-2</c:v>
                </c:pt>
              </c:numCache>
            </c:numRef>
          </c:val>
          <c:extLst>
            <c:ext xmlns:c16="http://schemas.microsoft.com/office/drawing/2014/chart" uri="{C3380CC4-5D6E-409C-BE32-E72D297353CC}">
              <c16:uniqueId val="{00000005-7006-40A0-8FE1-06C18597B3C6}"/>
            </c:ext>
          </c:extLst>
        </c:ser>
        <c:ser>
          <c:idx val="4"/>
          <c:order val="4"/>
          <c:tx>
            <c:strRef>
              <c:f>Sheet1!$F$1</c:f>
              <c:strCache>
                <c:ptCount val="1"/>
                <c:pt idx="0">
                  <c:v>Very dissatisified</c:v>
                </c:pt>
              </c:strCache>
            </c:strRef>
          </c:tx>
          <c:spPr>
            <a:solidFill>
              <a:schemeClr val="tx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006-40A0-8FE1-06C18597B3C6}"/>
                </c:ext>
              </c:extLst>
            </c:dLbl>
            <c:dLbl>
              <c:idx val="1"/>
              <c:delete val="1"/>
              <c:extLst>
                <c:ext xmlns:c15="http://schemas.microsoft.com/office/drawing/2012/chart" uri="{CE6537A1-D6FC-4f65-9D91-7224C49458BB}"/>
                <c:ext xmlns:c16="http://schemas.microsoft.com/office/drawing/2014/chart" uri="{C3380CC4-5D6E-409C-BE32-E72D297353CC}">
                  <c16:uniqueId val="{0000000A-7006-40A0-8FE1-06C18597B3C6}"/>
                </c:ext>
              </c:extLst>
            </c:dLbl>
            <c:dLbl>
              <c:idx val="2"/>
              <c:delete val="1"/>
              <c:extLst>
                <c:ext xmlns:c15="http://schemas.microsoft.com/office/drawing/2012/chart" uri="{CE6537A1-D6FC-4f65-9D91-7224C49458BB}"/>
                <c:ext xmlns:c16="http://schemas.microsoft.com/office/drawing/2014/chart" uri="{C3380CC4-5D6E-409C-BE32-E72D297353CC}">
                  <c16:uniqueId val="{00000009-7006-40A0-8FE1-06C18597B3C6}"/>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006-40A0-8FE1-06C18597B3C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Sheet1!$F$2</c:f>
              <c:numCache>
                <c:formatCode>0%</c:formatCode>
                <c:ptCount val="1"/>
                <c:pt idx="0">
                  <c:v>6.8846815834767601E-3</c:v>
                </c:pt>
              </c:numCache>
            </c:numRef>
          </c:val>
          <c:extLst>
            <c:ext xmlns:c16="http://schemas.microsoft.com/office/drawing/2014/chart" uri="{C3380CC4-5D6E-409C-BE32-E72D297353CC}">
              <c16:uniqueId val="{00000006-7006-40A0-8FE1-06C18597B3C6}"/>
            </c:ext>
          </c:extLst>
        </c:ser>
        <c:ser>
          <c:idx val="5"/>
          <c:order val="5"/>
          <c:tx>
            <c:strRef>
              <c:f>Sheet1!$G$1</c:f>
              <c:strCache>
                <c:ptCount val="1"/>
                <c:pt idx="0">
                  <c:v>Prefer not to answer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2021</c:v>
                </c:pt>
              </c:numCache>
            </c:numRef>
          </c:cat>
          <c:val>
            <c:numRef>
              <c:f>Sheet1!$G$2</c:f>
              <c:numCache>
                <c:formatCode>0%</c:formatCode>
                <c:ptCount val="1"/>
                <c:pt idx="0">
                  <c:v>0.13080895008605853</c:v>
                </c:pt>
              </c:numCache>
            </c:numRef>
          </c:val>
          <c:extLst>
            <c:ext xmlns:c16="http://schemas.microsoft.com/office/drawing/2014/chart" uri="{C3380CC4-5D6E-409C-BE32-E72D297353CC}">
              <c16:uniqueId val="{00000003-F9A5-48DB-9DB4-7781C694B3BB}"/>
            </c:ext>
          </c:extLst>
        </c:ser>
        <c:dLbls>
          <c:dLblPos val="ctr"/>
          <c:showLegendKey val="0"/>
          <c:showVal val="1"/>
          <c:showCatName val="0"/>
          <c:showSerName val="0"/>
          <c:showPercent val="0"/>
          <c:showBubbleSize val="0"/>
        </c:dLbls>
        <c:gapWidth val="150"/>
        <c:overlap val="100"/>
        <c:axId val="768696831"/>
        <c:axId val="615565567"/>
      </c:barChart>
      <c:catAx>
        <c:axId val="768696831"/>
        <c:scaling>
          <c:orientation val="maxMin"/>
        </c:scaling>
        <c:delete val="1"/>
        <c:axPos val="l"/>
        <c:numFmt formatCode="General" sourceLinked="1"/>
        <c:majorTickMark val="out"/>
        <c:minorTickMark val="none"/>
        <c:tickLblPos val="nextTo"/>
        <c:crossAx val="615565567"/>
        <c:crosses val="autoZero"/>
        <c:auto val="1"/>
        <c:lblAlgn val="ctr"/>
        <c:lblOffset val="100"/>
        <c:noMultiLvlLbl val="0"/>
      </c:catAx>
      <c:valAx>
        <c:axId val="615565567"/>
        <c:scaling>
          <c:orientation val="minMax"/>
        </c:scaling>
        <c:delete val="1"/>
        <c:axPos val="t"/>
        <c:numFmt formatCode="0%" sourceLinked="1"/>
        <c:majorTickMark val="out"/>
        <c:minorTickMark val="none"/>
        <c:tickLblPos val="nextTo"/>
        <c:crossAx val="76869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r>
              <a:rPr lang="en-US" sz="1400" b="1" dirty="0">
                <a:solidFill>
                  <a:schemeClr val="bg2">
                    <a:lumMod val="25000"/>
                  </a:schemeClr>
                </a:solidFill>
              </a:rPr>
              <a:t>Typical</a:t>
            </a:r>
            <a:r>
              <a:rPr lang="en-US" sz="1400" b="1" baseline="0" dirty="0">
                <a:solidFill>
                  <a:schemeClr val="bg2">
                    <a:lumMod val="25000"/>
                  </a:schemeClr>
                </a:solidFill>
              </a:rPr>
              <a:t> handyDART booking type </a:t>
            </a:r>
            <a:r>
              <a:rPr lang="en-US" sz="1400" b="1" dirty="0">
                <a:solidFill>
                  <a:schemeClr val="bg2">
                    <a:lumMod val="25000"/>
                  </a:schemeClr>
                </a:solidFill>
              </a:rPr>
              <a:t> </a:t>
            </a:r>
            <a:endParaRPr lang="en-CA" sz="1400" b="1"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endParaRPr lang="en-US"/>
        </a:p>
      </c:txPr>
    </c:title>
    <c:autoTitleDeleted val="0"/>
    <c:plotArea>
      <c:layout>
        <c:manualLayout>
          <c:layoutTarget val="inner"/>
          <c:xMode val="edge"/>
          <c:yMode val="edge"/>
          <c:x val="0.49945702099737532"/>
          <c:y val="0.14476530645800237"/>
          <c:w val="0.4755429790026246"/>
          <c:h val="0.81230079300174352"/>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usually call to reserve a one-time trip as I need to</c:v>
                </c:pt>
                <c:pt idx="1">
                  <c:v>I use a combination of subscription and one-time trips</c:v>
                </c:pt>
                <c:pt idx="2">
                  <c:v>I usually make the same regularly-scheduled trip (subscription trip)</c:v>
                </c:pt>
                <c:pt idx="3">
                  <c:v>Prefer not to answer</c:v>
                </c:pt>
              </c:strCache>
            </c:strRef>
          </c:cat>
          <c:val>
            <c:numRef>
              <c:f>Sheet1!$B$2:$B$5</c:f>
              <c:numCache>
                <c:formatCode>0%</c:formatCode>
                <c:ptCount val="4"/>
                <c:pt idx="0">
                  <c:v>0.58519793459552494</c:v>
                </c:pt>
                <c:pt idx="1">
                  <c:v>0.18072289156626503</c:v>
                </c:pt>
                <c:pt idx="2">
                  <c:v>0.14457831325301204</c:v>
                </c:pt>
                <c:pt idx="3">
                  <c:v>8.9500860585197947E-2</c:v>
                </c:pt>
              </c:numCache>
            </c:numRef>
          </c:val>
          <c:extLst>
            <c:ext xmlns:c16="http://schemas.microsoft.com/office/drawing/2014/chart" uri="{C3380CC4-5D6E-409C-BE32-E72D297353CC}">
              <c16:uniqueId val="{00000000-4ABF-40BA-BCF2-52F4CA5D12B9}"/>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usually call to reserve a one-time trip as I need to</c:v>
                </c:pt>
                <c:pt idx="1">
                  <c:v>I use a combination of subscription and one-time trips</c:v>
                </c:pt>
                <c:pt idx="2">
                  <c:v>I usually make the same regularly-scheduled trip (subscription trip)</c:v>
                </c:pt>
                <c:pt idx="3">
                  <c:v>Prefer not to answer</c:v>
                </c:pt>
              </c:strCache>
            </c:strRef>
          </c:cat>
          <c:val>
            <c:numRef>
              <c:f>Sheet1!$C$2:$C$5</c:f>
              <c:numCache>
                <c:formatCode>0%</c:formatCode>
                <c:ptCount val="4"/>
                <c:pt idx="0">
                  <c:v>0.53</c:v>
                </c:pt>
                <c:pt idx="1">
                  <c:v>0.13</c:v>
                </c:pt>
                <c:pt idx="2">
                  <c:v>0.27</c:v>
                </c:pt>
                <c:pt idx="3">
                  <c:v>7.0000000000000007E-2</c:v>
                </c:pt>
              </c:numCache>
            </c:numRef>
          </c:val>
          <c:extLst>
            <c:ext xmlns:c16="http://schemas.microsoft.com/office/drawing/2014/chart" uri="{C3380CC4-5D6E-409C-BE32-E72D297353CC}">
              <c16:uniqueId val="{00000001-17B2-4593-80AB-9504B4987FF2}"/>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r"/>
      <c:layout>
        <c:manualLayout>
          <c:xMode val="edge"/>
          <c:yMode val="edge"/>
          <c:x val="0.80671797842246862"/>
          <c:y val="0.46510237339959454"/>
          <c:w val="0.15018934529696881"/>
          <c:h val="0.169651544323727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Unable to secure a trip</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Sheet1!$B$2:$B$5</c:f>
              <c:numCache>
                <c:formatCode>0%</c:formatCode>
                <c:ptCount val="4"/>
                <c:pt idx="0">
                  <c:v>0.24494382022471911</c:v>
                </c:pt>
                <c:pt idx="1">
                  <c:v>0.60898876404494384</c:v>
                </c:pt>
                <c:pt idx="2">
                  <c:v>8.0898876404494391E-2</c:v>
                </c:pt>
                <c:pt idx="3">
                  <c:v>6.5168539325842698E-2</c:v>
                </c:pt>
              </c:numCache>
            </c:numRef>
          </c:val>
          <c:extLst>
            <c:ext xmlns:c16="http://schemas.microsoft.com/office/drawing/2014/chart" uri="{C3380CC4-5D6E-409C-BE32-E72D297353CC}">
              <c16:uniqueId val="{00000000-9130-4E6C-A599-14AB72AC5FDF}"/>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Sheet1!$C$2:$C$5</c:f>
              <c:numCache>
                <c:formatCode>0%</c:formatCode>
                <c:ptCount val="4"/>
                <c:pt idx="0">
                  <c:v>0.47176079734219273</c:v>
                </c:pt>
                <c:pt idx="1">
                  <c:v>0.44850498338870431</c:v>
                </c:pt>
                <c:pt idx="2">
                  <c:v>5.9800664451827253E-2</c:v>
                </c:pt>
                <c:pt idx="3">
                  <c:v>1.993355481727575E-2</c:v>
                </c:pt>
              </c:numCache>
            </c:numRef>
          </c:val>
          <c:extLst>
            <c:ext xmlns:c16="http://schemas.microsoft.com/office/drawing/2014/chart" uri="{C3380CC4-5D6E-409C-BE32-E72D297353CC}">
              <c16:uniqueId val="{00000001-9130-4E6C-A599-14AB72AC5FDF}"/>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r>
              <a:rPr lang="en-US" sz="1400" b="1" cap="none" spc="0" baseline="0" dirty="0">
                <a:solidFill>
                  <a:schemeClr val="bg2">
                    <a:lumMod val="25000"/>
                  </a:schemeClr>
                </a:solidFill>
              </a:rPr>
              <a:t>Usage of regular bus service</a:t>
            </a:r>
          </a:p>
        </c:rich>
      </c:tx>
      <c:layout>
        <c:manualLayout>
          <c:xMode val="edge"/>
          <c:yMode val="edge"/>
          <c:x val="0.33275308388427932"/>
          <c:y val="7.694794635019532E-2"/>
        </c:manualLayout>
      </c:layout>
      <c:overlay val="0"/>
      <c:spPr>
        <a:noFill/>
        <a:ln>
          <a:noFill/>
        </a:ln>
        <a:effectLst/>
      </c:spPr>
      <c:txPr>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25528627496867"/>
          <c:y val="0.15679585284961989"/>
          <c:w val="0.52525197045011396"/>
          <c:h val="0.74445030266687973"/>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B58-41FB-85E5-574107FACDD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B58-41FB-85E5-574107FACDD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2B58-41FB-85E5-574107FACDD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2B58-41FB-85E5-574107FACDD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2B58-41FB-85E5-574107FACDD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2B58-41FB-85E5-574107FACDD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 </c:v>
                </c:pt>
                <c:pt idx="5">
                  <c:v>Never</c:v>
                </c:pt>
              </c:strCache>
            </c:strRef>
          </c:cat>
          <c:val>
            <c:numRef>
              <c:f>Sheet1!$B$2:$B$7</c:f>
              <c:numCache>
                <c:formatCode>0%</c:formatCode>
                <c:ptCount val="6"/>
                <c:pt idx="0">
                  <c:v>1.549053356282272E-2</c:v>
                </c:pt>
                <c:pt idx="1">
                  <c:v>5.8519793459552487E-2</c:v>
                </c:pt>
                <c:pt idx="2">
                  <c:v>0.12736660929432014</c:v>
                </c:pt>
                <c:pt idx="3">
                  <c:v>5.6798623063683308E-2</c:v>
                </c:pt>
                <c:pt idx="4">
                  <c:v>9.2943201376936319E-2</c:v>
                </c:pt>
                <c:pt idx="5">
                  <c:v>0.57831325301204817</c:v>
                </c:pt>
              </c:numCache>
            </c:numRef>
          </c:val>
          <c:extLst>
            <c:ext xmlns:c16="http://schemas.microsoft.com/office/drawing/2014/chart" uri="{C3380CC4-5D6E-409C-BE32-E72D297353CC}">
              <c16:uniqueId val="{0000000A-2B58-41FB-85E5-574107FACDD0}"/>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 </c:v>
                </c:pt>
                <c:pt idx="5">
                  <c:v>Never</c:v>
                </c:pt>
              </c:strCache>
            </c:strRef>
          </c:cat>
          <c:val>
            <c:numRef>
              <c:f>Sheet1!$C$2:$C$7</c:f>
              <c:numCache>
                <c:formatCode>0%</c:formatCode>
                <c:ptCount val="6"/>
                <c:pt idx="0">
                  <c:v>0.03</c:v>
                </c:pt>
                <c:pt idx="1">
                  <c:v>0.08</c:v>
                </c:pt>
                <c:pt idx="2">
                  <c:v>0.12</c:v>
                </c:pt>
                <c:pt idx="3">
                  <c:v>0.04</c:v>
                </c:pt>
                <c:pt idx="4">
                  <c:v>0.09</c:v>
                </c:pt>
                <c:pt idx="5">
                  <c:v>0.59</c:v>
                </c:pt>
              </c:numCache>
            </c:numRef>
          </c:val>
          <c:extLst>
            <c:ext xmlns:c16="http://schemas.microsoft.com/office/drawing/2014/chart" uri="{C3380CC4-5D6E-409C-BE32-E72D297353CC}">
              <c16:uniqueId val="{0000000D-BC02-482D-B957-1AAE5796803D}"/>
            </c:ext>
          </c:extLst>
        </c:ser>
        <c:dLbls>
          <c:dLblPos val="ctr"/>
          <c:showLegendKey val="0"/>
          <c:showVal val="1"/>
          <c:showCatName val="0"/>
          <c:showSerName val="0"/>
          <c:showPercent val="0"/>
          <c:showBubbleSize val="0"/>
        </c:dLbls>
        <c:gapWidth val="79"/>
        <c:axId val="2041960815"/>
        <c:axId val="1924664895"/>
      </c:barChart>
      <c:catAx>
        <c:axId val="204196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bg2">
                    <a:lumMod val="25000"/>
                  </a:schemeClr>
                </a:solidFill>
                <a:latin typeface="+mn-lt"/>
                <a:ea typeface="+mn-ea"/>
                <a:cs typeface="+mn-cs"/>
              </a:defRPr>
            </a:pPr>
            <a:endParaRPr lang="en-US"/>
          </a:p>
        </c:txPr>
        <c:crossAx val="1924664895"/>
        <c:crosses val="autoZero"/>
        <c:auto val="1"/>
        <c:lblAlgn val="ctr"/>
        <c:lblOffset val="100"/>
        <c:noMultiLvlLbl val="0"/>
      </c:catAx>
      <c:valAx>
        <c:axId val="1924664895"/>
        <c:scaling>
          <c:orientation val="minMax"/>
        </c:scaling>
        <c:delete val="1"/>
        <c:axPos val="t"/>
        <c:numFmt formatCode="0%" sourceLinked="1"/>
        <c:majorTickMark val="none"/>
        <c:minorTickMark val="none"/>
        <c:tickLblPos val="nextTo"/>
        <c:crossAx val="2041960815"/>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Usage of another</a:t>
            </a:r>
            <a:r>
              <a:rPr lang="en-US" sz="1400" b="1" baseline="0" dirty="0"/>
              <a:t> mode of transportation</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I used another mode</c:v>
                </c:pt>
                <c:pt idx="1">
                  <c:v>No, I did not take the trip</c:v>
                </c:pt>
                <c:pt idx="2">
                  <c:v>Don't recall</c:v>
                </c:pt>
                <c:pt idx="3">
                  <c:v>Prefer not to answer</c:v>
                </c:pt>
              </c:strCache>
            </c:strRef>
          </c:cat>
          <c:val>
            <c:numRef>
              <c:f>Sheet1!$B$2:$B$5</c:f>
              <c:numCache>
                <c:formatCode>0%</c:formatCode>
                <c:ptCount val="4"/>
                <c:pt idx="0">
                  <c:v>0.55045871559633031</c:v>
                </c:pt>
                <c:pt idx="1">
                  <c:v>0.27522935779816515</c:v>
                </c:pt>
                <c:pt idx="2">
                  <c:v>0.10091743119266056</c:v>
                </c:pt>
                <c:pt idx="3">
                  <c:v>7.3394495412844041E-2</c:v>
                </c:pt>
              </c:numCache>
            </c:numRef>
          </c:val>
          <c:extLst>
            <c:ext xmlns:c16="http://schemas.microsoft.com/office/drawing/2014/chart" uri="{C3380CC4-5D6E-409C-BE32-E72D297353CC}">
              <c16:uniqueId val="{00000000-0A6E-4971-981F-BA20953E70FC}"/>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 I used another mode</c:v>
                </c:pt>
                <c:pt idx="1">
                  <c:v>No, I did not take the trip</c:v>
                </c:pt>
                <c:pt idx="2">
                  <c:v>Don't recall</c:v>
                </c:pt>
                <c:pt idx="3">
                  <c:v>Prefer not to answer</c:v>
                </c:pt>
              </c:strCache>
            </c:strRef>
          </c:cat>
          <c:val>
            <c:numRef>
              <c:f>Sheet1!$C$2:$C$5</c:f>
              <c:numCache>
                <c:formatCode>0%</c:formatCode>
                <c:ptCount val="4"/>
                <c:pt idx="0">
                  <c:v>0.61971830985915499</c:v>
                </c:pt>
                <c:pt idx="1">
                  <c:v>0.25352112676056338</c:v>
                </c:pt>
                <c:pt idx="2">
                  <c:v>6.3380281690140844E-2</c:v>
                </c:pt>
                <c:pt idx="3">
                  <c:v>6.3380281690140844E-2</c:v>
                </c:pt>
              </c:numCache>
            </c:numRef>
          </c:val>
          <c:extLst>
            <c:ext xmlns:c16="http://schemas.microsoft.com/office/drawing/2014/chart" uri="{C3380CC4-5D6E-409C-BE32-E72D297353CC}">
              <c16:uniqueId val="{00000001-0A6E-4971-981F-BA20953E70FC}"/>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5702099737532"/>
          <c:y val="0.17376521583261362"/>
          <c:w val="0.42564963835016079"/>
          <c:h val="0.78330087832222528"/>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Victoria</c:v>
                </c:pt>
                <c:pt idx="1">
                  <c:v>Kelowna</c:v>
                </c:pt>
                <c:pt idx="2">
                  <c:v>Abbotsford</c:v>
                </c:pt>
                <c:pt idx="3">
                  <c:v>Vernon</c:v>
                </c:pt>
                <c:pt idx="4">
                  <c:v>Prince George</c:v>
                </c:pt>
                <c:pt idx="5">
                  <c:v>Penticton</c:v>
                </c:pt>
                <c:pt idx="6">
                  <c:v>Chilliwack</c:v>
                </c:pt>
                <c:pt idx="7">
                  <c:v>Kamloops</c:v>
                </c:pt>
                <c:pt idx="8">
                  <c:v>Courtenay</c:v>
                </c:pt>
              </c:strCache>
            </c:strRef>
          </c:cat>
          <c:val>
            <c:numRef>
              <c:f>Sheet1!$B$2:$B$10</c:f>
              <c:numCache>
                <c:formatCode>0%</c:formatCode>
                <c:ptCount val="9"/>
                <c:pt idx="0">
                  <c:v>0.27366609294320138</c:v>
                </c:pt>
                <c:pt idx="1">
                  <c:v>0.14802065404475043</c:v>
                </c:pt>
                <c:pt idx="2">
                  <c:v>6.7125645438898457E-2</c:v>
                </c:pt>
                <c:pt idx="3">
                  <c:v>6.0240963855421693E-2</c:v>
                </c:pt>
                <c:pt idx="4">
                  <c:v>5.3356282271944923E-2</c:v>
                </c:pt>
                <c:pt idx="5">
                  <c:v>0.04</c:v>
                </c:pt>
                <c:pt idx="6">
                  <c:v>3.7865748709122203E-2</c:v>
                </c:pt>
                <c:pt idx="7">
                  <c:v>2.925989672977624E-2</c:v>
                </c:pt>
                <c:pt idx="8">
                  <c:v>2.7538726333907061E-2</c:v>
                </c:pt>
              </c:numCache>
            </c:numRef>
          </c:val>
          <c:extLst>
            <c:ext xmlns:c16="http://schemas.microsoft.com/office/drawing/2014/chart" uri="{C3380CC4-5D6E-409C-BE32-E72D297353CC}">
              <c16:uniqueId val="{00000000-4356-4697-8D4C-7B525C131CBA}"/>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Usage of handyDART</a:t>
            </a:r>
            <a:r>
              <a:rPr lang="en-US" sz="1400" b="1" baseline="0" dirty="0"/>
              <a:t> and </a:t>
            </a:r>
            <a:r>
              <a:rPr lang="en-US" sz="1400" b="1" dirty="0"/>
              <a:t>regular bus service in 2021</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Regular bus service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Never</c:v>
                </c:pt>
              </c:strCache>
            </c:strRef>
          </c:cat>
          <c:val>
            <c:numRef>
              <c:f>Sheet1!$B$2:$B$7</c:f>
              <c:numCache>
                <c:formatCode>0%</c:formatCode>
                <c:ptCount val="6"/>
                <c:pt idx="0">
                  <c:v>1.549053356282272E-2</c:v>
                </c:pt>
                <c:pt idx="1">
                  <c:v>5.8519793459552487E-2</c:v>
                </c:pt>
                <c:pt idx="2">
                  <c:v>0.12736660929432014</c:v>
                </c:pt>
                <c:pt idx="3">
                  <c:v>5.6798623063683308E-2</c:v>
                </c:pt>
                <c:pt idx="4">
                  <c:v>9.2943201376936319E-2</c:v>
                </c:pt>
                <c:pt idx="5">
                  <c:v>0.57831325301204817</c:v>
                </c:pt>
              </c:numCache>
            </c:numRef>
          </c:val>
          <c:extLst>
            <c:ext xmlns:c16="http://schemas.microsoft.com/office/drawing/2014/chart" uri="{C3380CC4-5D6E-409C-BE32-E72D297353CC}">
              <c16:uniqueId val="{00000000-34E8-468F-BDDB-739766BD5FFA}"/>
            </c:ext>
          </c:extLst>
        </c:ser>
        <c:ser>
          <c:idx val="1"/>
          <c:order val="1"/>
          <c:tx>
            <c:strRef>
              <c:f>Sheet1!$C$1</c:f>
              <c:strCache>
                <c:ptCount val="1"/>
                <c:pt idx="0">
                  <c:v>handyDART</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Never</c:v>
                </c:pt>
              </c:strCache>
            </c:strRef>
          </c:cat>
          <c:val>
            <c:numRef>
              <c:f>Sheet1!$C$2:$C$7</c:f>
              <c:numCache>
                <c:formatCode>0%</c:formatCode>
                <c:ptCount val="6"/>
                <c:pt idx="0">
                  <c:v>2.7538726333907061E-2</c:v>
                </c:pt>
                <c:pt idx="1">
                  <c:v>0.14629948364888123</c:v>
                </c:pt>
                <c:pt idx="2">
                  <c:v>0.31325301204819278</c:v>
                </c:pt>
                <c:pt idx="3">
                  <c:v>0.10154905335628225</c:v>
                </c:pt>
                <c:pt idx="4">
                  <c:v>0.35456110154905329</c:v>
                </c:pt>
              </c:numCache>
            </c:numRef>
          </c:val>
          <c:extLst>
            <c:ext xmlns:c16="http://schemas.microsoft.com/office/drawing/2014/chart" uri="{C3380CC4-5D6E-409C-BE32-E72D297353CC}">
              <c16:uniqueId val="{00000001-34E8-468F-BDDB-739766BD5FFA}"/>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Trip</a:t>
            </a:r>
            <a:r>
              <a:rPr lang="en-US" sz="1400" b="1" baseline="0" dirty="0"/>
              <a:t> purposes in 2021</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Regular bus service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Running errands</c:v>
                </c:pt>
                <c:pt idx="1">
                  <c:v>Medical appointments</c:v>
                </c:pt>
                <c:pt idx="2">
                  <c:v>Social outings</c:v>
                </c:pt>
                <c:pt idx="3">
                  <c:v>Medical treatments</c:v>
                </c:pt>
                <c:pt idx="4">
                  <c:v>Adult day-program</c:v>
                </c:pt>
                <c:pt idx="5">
                  <c:v>Going to work or school</c:v>
                </c:pt>
              </c:strCache>
            </c:strRef>
          </c:cat>
          <c:val>
            <c:numRef>
              <c:f>Sheet1!$B$2:$B$7</c:f>
              <c:numCache>
                <c:formatCode>0%</c:formatCode>
                <c:ptCount val="6"/>
                <c:pt idx="0">
                  <c:v>0.52450980392156865</c:v>
                </c:pt>
                <c:pt idx="1">
                  <c:v>0.4509803921568627</c:v>
                </c:pt>
                <c:pt idx="2">
                  <c:v>0.20588235294117649</c:v>
                </c:pt>
                <c:pt idx="3">
                  <c:v>0.16176470588235292</c:v>
                </c:pt>
                <c:pt idx="4">
                  <c:v>0.10784313725490197</c:v>
                </c:pt>
                <c:pt idx="5">
                  <c:v>4.9019607843137261E-2</c:v>
                </c:pt>
              </c:numCache>
            </c:numRef>
          </c:val>
          <c:extLst>
            <c:ext xmlns:c16="http://schemas.microsoft.com/office/drawing/2014/chart" uri="{C3380CC4-5D6E-409C-BE32-E72D297353CC}">
              <c16:uniqueId val="{00000000-1EE3-48E8-AE36-B248CB988E4B}"/>
            </c:ext>
          </c:extLst>
        </c:ser>
        <c:ser>
          <c:idx val="1"/>
          <c:order val="1"/>
          <c:tx>
            <c:strRef>
              <c:f>Sheet1!$C$1</c:f>
              <c:strCache>
                <c:ptCount val="1"/>
                <c:pt idx="0">
                  <c:v>handyDART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Running errands</c:v>
                </c:pt>
                <c:pt idx="1">
                  <c:v>Medical appointments</c:v>
                </c:pt>
                <c:pt idx="2">
                  <c:v>Social outings</c:v>
                </c:pt>
                <c:pt idx="3">
                  <c:v>Medical treatments</c:v>
                </c:pt>
                <c:pt idx="4">
                  <c:v>Adult day-program</c:v>
                </c:pt>
                <c:pt idx="5">
                  <c:v>Going to work or school</c:v>
                </c:pt>
              </c:strCache>
            </c:strRef>
          </c:cat>
          <c:val>
            <c:numRef>
              <c:f>Sheet1!$C$2:$C$7</c:f>
              <c:numCache>
                <c:formatCode>0%</c:formatCode>
                <c:ptCount val="6"/>
                <c:pt idx="0">
                  <c:v>0.36660929432013767</c:v>
                </c:pt>
                <c:pt idx="1">
                  <c:v>0.68158347676419961</c:v>
                </c:pt>
                <c:pt idx="2">
                  <c:v>0.22891566265060245</c:v>
                </c:pt>
                <c:pt idx="3">
                  <c:v>0.22030981067125649</c:v>
                </c:pt>
                <c:pt idx="4">
                  <c:v>0.15146299483648881</c:v>
                </c:pt>
                <c:pt idx="5">
                  <c:v>4.1308089500860588E-2</c:v>
                </c:pt>
              </c:numCache>
            </c:numRef>
          </c:val>
          <c:extLst>
            <c:ext xmlns:c16="http://schemas.microsoft.com/office/drawing/2014/chart" uri="{C3380CC4-5D6E-409C-BE32-E72D297353CC}">
              <c16:uniqueId val="{00000001-1EE3-48E8-AE36-B248CB988E4B}"/>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r>
              <a:rPr lang="en-US" sz="1400" b="1" dirty="0">
                <a:solidFill>
                  <a:schemeClr val="bg2">
                    <a:lumMod val="25000"/>
                  </a:schemeClr>
                </a:solidFill>
              </a:rPr>
              <a:t>Changes in usage</a:t>
            </a:r>
            <a:r>
              <a:rPr lang="en-US" sz="1400" b="1" baseline="0" dirty="0">
                <a:solidFill>
                  <a:schemeClr val="bg2">
                    <a:lumMod val="25000"/>
                  </a:schemeClr>
                </a:solidFill>
              </a:rPr>
              <a:t> of handyDART </a:t>
            </a:r>
            <a:r>
              <a:rPr lang="en-US" sz="1400" b="1" dirty="0">
                <a:solidFill>
                  <a:schemeClr val="bg2">
                    <a:lumMod val="25000"/>
                  </a:schemeClr>
                </a:solidFill>
              </a:rPr>
              <a:t> </a:t>
            </a:r>
            <a:endParaRPr lang="en-CA" sz="1400" b="1" dirty="0">
              <a:solidFill>
                <a:schemeClr val="bg2">
                  <a:lumMod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endParaRPr lang="en-US"/>
        </a:p>
      </c:txPr>
    </c:title>
    <c:autoTitleDeleted val="0"/>
    <c:plotArea>
      <c:layout>
        <c:manualLayout>
          <c:layoutTarget val="inner"/>
          <c:xMode val="edge"/>
          <c:yMode val="edge"/>
          <c:x val="0.49945702099737532"/>
          <c:y val="0.14476530645800237"/>
          <c:w val="0.38387631233595793"/>
          <c:h val="0.81230079300174352"/>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take handyDART less frequently now</c:v>
                </c:pt>
                <c:pt idx="1">
                  <c:v>I take handyDART about the same as last year</c:v>
                </c:pt>
                <c:pt idx="2">
                  <c:v>I take handyDART more frequently now</c:v>
                </c:pt>
                <c:pt idx="3">
                  <c:v>I did not take handyDART a year ago</c:v>
                </c:pt>
                <c:pt idx="4">
                  <c:v>Prefer not to answer</c:v>
                </c:pt>
              </c:strCache>
            </c:strRef>
          </c:cat>
          <c:val>
            <c:numRef>
              <c:f>Sheet1!$B$2:$B$6</c:f>
              <c:numCache>
                <c:formatCode>0%</c:formatCode>
                <c:ptCount val="5"/>
                <c:pt idx="0">
                  <c:v>0.32013769363166955</c:v>
                </c:pt>
                <c:pt idx="1">
                  <c:v>0.28743545611015492</c:v>
                </c:pt>
                <c:pt idx="2">
                  <c:v>0.13253012048192772</c:v>
                </c:pt>
                <c:pt idx="3">
                  <c:v>0.17728055077452665</c:v>
                </c:pt>
                <c:pt idx="4">
                  <c:v>8.2616179001721177E-2</c:v>
                </c:pt>
              </c:numCache>
            </c:numRef>
          </c:val>
          <c:extLst>
            <c:ext xmlns:c16="http://schemas.microsoft.com/office/drawing/2014/chart" uri="{C3380CC4-5D6E-409C-BE32-E72D297353CC}">
              <c16:uniqueId val="{00000000-400B-4B8B-83AE-AE708542E33C}"/>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take handyDART less frequently now</c:v>
                </c:pt>
                <c:pt idx="1">
                  <c:v>I take handyDART about the same as last year</c:v>
                </c:pt>
                <c:pt idx="2">
                  <c:v>I take handyDART more frequently now</c:v>
                </c:pt>
                <c:pt idx="3">
                  <c:v>I did not take handyDART a year ago</c:v>
                </c:pt>
                <c:pt idx="4">
                  <c:v>Prefer not to answer</c:v>
                </c:pt>
              </c:strCache>
            </c:strRef>
          </c:cat>
          <c:val>
            <c:numRef>
              <c:f>Sheet1!$C$2:$C$6</c:f>
              <c:numCache>
                <c:formatCode>0%</c:formatCode>
                <c:ptCount val="5"/>
                <c:pt idx="0">
                  <c:v>0.16</c:v>
                </c:pt>
                <c:pt idx="1">
                  <c:v>0.47</c:v>
                </c:pt>
                <c:pt idx="2">
                  <c:v>0.18</c:v>
                </c:pt>
                <c:pt idx="3">
                  <c:v>0.15</c:v>
                </c:pt>
                <c:pt idx="4">
                  <c:v>0.05</c:v>
                </c:pt>
              </c:numCache>
            </c:numRef>
          </c:val>
          <c:extLst>
            <c:ext xmlns:c16="http://schemas.microsoft.com/office/drawing/2014/chart" uri="{C3380CC4-5D6E-409C-BE32-E72D297353CC}">
              <c16:uniqueId val="{00000001-CAF4-4660-A563-B507208ACD30}"/>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r"/>
      <c:layout>
        <c:manualLayout>
          <c:xMode val="edge"/>
          <c:yMode val="edge"/>
          <c:x val="0.89706414041994753"/>
          <c:y val="0.49055869082643611"/>
          <c:w val="9.0435859580052499E-2"/>
          <c:h val="0.126432073384426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Awareness of the Taxi Saver program</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Sheet1!$B$2:$B$4</c:f>
              <c:numCache>
                <c:formatCode>0%</c:formatCode>
                <c:ptCount val="3"/>
                <c:pt idx="0">
                  <c:v>0.68158347676419961</c:v>
                </c:pt>
                <c:pt idx="1">
                  <c:v>0.24612736660929432</c:v>
                </c:pt>
                <c:pt idx="2">
                  <c:v>7.2289156626506021E-2</c:v>
                </c:pt>
              </c:numCache>
            </c:numRef>
          </c:val>
          <c:extLst>
            <c:ext xmlns:c16="http://schemas.microsoft.com/office/drawing/2014/chart" uri="{C3380CC4-5D6E-409C-BE32-E72D297353CC}">
              <c16:uniqueId val="{00000000-34A0-4F1C-B7C8-F1B98C7FD9B6}"/>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Sheet1!$C$2:$C$4</c:f>
              <c:numCache>
                <c:formatCode>0%</c:formatCode>
                <c:ptCount val="3"/>
                <c:pt idx="0">
                  <c:v>0.717439293598234</c:v>
                </c:pt>
                <c:pt idx="1">
                  <c:v>0.24061810154525387</c:v>
                </c:pt>
                <c:pt idx="2">
                  <c:v>4.194260485651214E-2</c:v>
                </c:pt>
              </c:numCache>
            </c:numRef>
          </c:val>
          <c:extLst>
            <c:ext xmlns:c16="http://schemas.microsoft.com/office/drawing/2014/chart" uri="{C3380CC4-5D6E-409C-BE32-E72D297353CC}">
              <c16:uniqueId val="{00000001-34A0-4F1C-B7C8-F1B98C7FD9B6}"/>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Usage of the Taxi Saver program</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Sheet1!$B$2:$B$4</c:f>
              <c:numCache>
                <c:formatCode>0%</c:formatCode>
                <c:ptCount val="3"/>
                <c:pt idx="0">
                  <c:v>0.60101010101010099</c:v>
                </c:pt>
                <c:pt idx="1">
                  <c:v>0.37626262626262624</c:v>
                </c:pt>
                <c:pt idx="2">
                  <c:v>2.2727272727272731E-2</c:v>
                </c:pt>
              </c:numCache>
            </c:numRef>
          </c:val>
          <c:extLst>
            <c:ext xmlns:c16="http://schemas.microsoft.com/office/drawing/2014/chart" uri="{C3380CC4-5D6E-409C-BE32-E72D297353CC}">
              <c16:uniqueId val="{00000000-9138-47BD-9926-7A587786B81D}"/>
            </c:ext>
          </c:extLst>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Sheet1!$C$2:$C$4</c:f>
              <c:numCache>
                <c:formatCode>0%</c:formatCode>
                <c:ptCount val="3"/>
                <c:pt idx="0">
                  <c:v>0.61230769230769233</c:v>
                </c:pt>
                <c:pt idx="1">
                  <c:v>0.37846153846153846</c:v>
                </c:pt>
                <c:pt idx="2">
                  <c:v>9.2307692307692299E-3</c:v>
                </c:pt>
              </c:numCache>
            </c:numRef>
          </c:val>
          <c:extLst>
            <c:ext xmlns:c16="http://schemas.microsoft.com/office/drawing/2014/chart" uri="{C3380CC4-5D6E-409C-BE32-E72D297353CC}">
              <c16:uniqueId val="{00000001-9138-47BD-9926-7A587786B81D}"/>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Frequency of the Taxi Saver program usage</a:t>
            </a:r>
            <a:endParaRPr lang="en-CA"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Lbls>
            <c:dLbl>
              <c:idx val="0"/>
              <c:tx>
                <c:rich>
                  <a:bodyPr/>
                  <a:lstStyle/>
                  <a:p>
                    <a:r>
                      <a:rPr lang="en-US" dirty="0"/>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4E9-46CD-A1B1-1BED95724D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Prefer not to answer</c:v>
                </c:pt>
              </c:strCache>
            </c:strRef>
          </c:cat>
          <c:val>
            <c:numRef>
              <c:f>Sheet1!$B$2:$B$7</c:f>
              <c:numCache>
                <c:formatCode>0%</c:formatCode>
                <c:ptCount val="6"/>
                <c:pt idx="0">
                  <c:v>4.20168067226891E-3</c:v>
                </c:pt>
                <c:pt idx="1">
                  <c:v>6.7226890756302518E-2</c:v>
                </c:pt>
                <c:pt idx="2">
                  <c:v>0.31932773109243695</c:v>
                </c:pt>
                <c:pt idx="3">
                  <c:v>0.17647058823529413</c:v>
                </c:pt>
                <c:pt idx="4">
                  <c:v>0.39915966386554624</c:v>
                </c:pt>
                <c:pt idx="5">
                  <c:v>3.3613445378151259E-2</c:v>
                </c:pt>
              </c:numCache>
            </c:numRef>
          </c:val>
          <c:extLst>
            <c:ext xmlns:c16="http://schemas.microsoft.com/office/drawing/2014/chart" uri="{C3380CC4-5D6E-409C-BE32-E72D297353CC}">
              <c16:uniqueId val="{00000000-9138-47BD-9926-7A587786B81D}"/>
            </c:ext>
          </c:extLst>
        </c:ser>
        <c:dLbls>
          <c:showLegendKey val="0"/>
          <c:showVal val="0"/>
          <c:showCatName val="0"/>
          <c:showSerName val="0"/>
          <c:showPercent val="0"/>
          <c:showBubbleSize val="0"/>
        </c:dLbls>
        <c:gapWidth val="182"/>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C47557-4D43-4F44-807C-07853139FA52}" type="datetimeFigureOut">
              <a:rPr lang="en-US" smtClean="0"/>
              <a:t>3/30/2021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40BA91-9898-BF40-8593-DDD0C1A64406}" type="slidenum">
              <a:rPr lang="en-US" smtClean="0"/>
              <a:t>‹#›</a:t>
            </a:fld>
            <a:endParaRPr lang="en-US" dirty="0"/>
          </a:p>
        </p:txBody>
      </p:sp>
    </p:spTree>
    <p:extLst>
      <p:ext uri="{BB962C8B-B14F-4D97-AF65-F5344CB8AC3E}">
        <p14:creationId xmlns:p14="http://schemas.microsoft.com/office/powerpoint/2010/main" val="3632931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7A45BC-E381-5D45-B4C9-4C0102229E30}" type="datetimeFigureOut">
              <a:rPr lang="en-US" smtClean="0"/>
              <a:t>3/30/2021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8C3A58B-7D57-5A41-9A44-9683B0EA003B}" type="slidenum">
              <a:rPr lang="en-US" smtClean="0"/>
              <a:t>‹#›</a:t>
            </a:fld>
            <a:endParaRPr lang="en-US" dirty="0"/>
          </a:p>
        </p:txBody>
      </p:sp>
    </p:spTree>
    <p:extLst>
      <p:ext uri="{BB962C8B-B14F-4D97-AF65-F5344CB8AC3E}">
        <p14:creationId xmlns:p14="http://schemas.microsoft.com/office/powerpoint/2010/main" val="1369326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C3A58B-7D57-5A41-9A44-9683B0EA003B}" type="slidenum">
              <a:rPr lang="en-US" smtClean="0"/>
              <a:t>1</a:t>
            </a:fld>
            <a:endParaRPr lang="en-US" dirty="0"/>
          </a:p>
        </p:txBody>
      </p:sp>
    </p:spTree>
    <p:extLst>
      <p:ext uri="{BB962C8B-B14F-4D97-AF65-F5344CB8AC3E}">
        <p14:creationId xmlns:p14="http://schemas.microsoft.com/office/powerpoint/2010/main" val="358904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33</a:t>
            </a:fld>
            <a:endParaRPr lang="en-US" dirty="0"/>
          </a:p>
        </p:txBody>
      </p:sp>
    </p:spTree>
    <p:extLst>
      <p:ext uri="{BB962C8B-B14F-4D97-AF65-F5344CB8AC3E}">
        <p14:creationId xmlns:p14="http://schemas.microsoft.com/office/powerpoint/2010/main" val="307975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6</a:t>
            </a:fld>
            <a:endParaRPr lang="en-US" dirty="0"/>
          </a:p>
        </p:txBody>
      </p:sp>
    </p:spTree>
    <p:extLst>
      <p:ext uri="{BB962C8B-B14F-4D97-AF65-F5344CB8AC3E}">
        <p14:creationId xmlns:p14="http://schemas.microsoft.com/office/powerpoint/2010/main" val="16536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12</a:t>
            </a:fld>
            <a:endParaRPr lang="en-US" dirty="0"/>
          </a:p>
        </p:txBody>
      </p:sp>
    </p:spTree>
    <p:extLst>
      <p:ext uri="{BB962C8B-B14F-4D97-AF65-F5344CB8AC3E}">
        <p14:creationId xmlns:p14="http://schemas.microsoft.com/office/powerpoint/2010/main" val="50679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19</a:t>
            </a:fld>
            <a:endParaRPr lang="en-US" dirty="0"/>
          </a:p>
        </p:txBody>
      </p:sp>
    </p:spTree>
    <p:extLst>
      <p:ext uri="{BB962C8B-B14F-4D97-AF65-F5344CB8AC3E}">
        <p14:creationId xmlns:p14="http://schemas.microsoft.com/office/powerpoint/2010/main" val="354299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C3A58B-7D57-5A41-9A44-9683B0EA003B}" type="slidenum">
              <a:rPr lang="en-US" smtClean="0"/>
              <a:t>21</a:t>
            </a:fld>
            <a:endParaRPr lang="en-US" dirty="0"/>
          </a:p>
        </p:txBody>
      </p:sp>
    </p:spTree>
    <p:extLst>
      <p:ext uri="{BB962C8B-B14F-4D97-AF65-F5344CB8AC3E}">
        <p14:creationId xmlns:p14="http://schemas.microsoft.com/office/powerpoint/2010/main" val="311123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23</a:t>
            </a:fld>
            <a:endParaRPr lang="en-US" dirty="0"/>
          </a:p>
        </p:txBody>
      </p:sp>
    </p:spTree>
    <p:extLst>
      <p:ext uri="{BB962C8B-B14F-4D97-AF65-F5344CB8AC3E}">
        <p14:creationId xmlns:p14="http://schemas.microsoft.com/office/powerpoint/2010/main" val="185060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26</a:t>
            </a:fld>
            <a:endParaRPr lang="en-US" dirty="0"/>
          </a:p>
        </p:txBody>
      </p:sp>
    </p:spTree>
    <p:extLst>
      <p:ext uri="{BB962C8B-B14F-4D97-AF65-F5344CB8AC3E}">
        <p14:creationId xmlns:p14="http://schemas.microsoft.com/office/powerpoint/2010/main" val="344905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29</a:t>
            </a:fld>
            <a:endParaRPr lang="en-US" dirty="0"/>
          </a:p>
        </p:txBody>
      </p:sp>
    </p:spTree>
    <p:extLst>
      <p:ext uri="{BB962C8B-B14F-4D97-AF65-F5344CB8AC3E}">
        <p14:creationId xmlns:p14="http://schemas.microsoft.com/office/powerpoint/2010/main" val="344905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30</a:t>
            </a:fld>
            <a:endParaRPr lang="en-US" dirty="0"/>
          </a:p>
        </p:txBody>
      </p:sp>
    </p:spTree>
    <p:extLst>
      <p:ext uri="{BB962C8B-B14F-4D97-AF65-F5344CB8AC3E}">
        <p14:creationId xmlns:p14="http://schemas.microsoft.com/office/powerpoint/2010/main" val="344905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canadianresearchinsightscouncil.ca/" TargetMode="External"/><Relationship Id="rId3" Type="http://schemas.openxmlformats.org/officeDocument/2006/relationships/image" Target="../media/image4.png"/><Relationship Id="rId7" Type="http://schemas.openxmlformats.org/officeDocument/2006/relationships/hyperlink" Target="http://www.insightsassociation.or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esomar.org/uploads/public/knowledge-and-standards/codes-and-guidelines/ESOMAR_ICC-ESOMAR_Code_English.pdf" TargetMode="External"/><Relationship Id="rId4" Type="http://schemas.openxmlformats.org/officeDocument/2006/relationships/hyperlink" Target="https://www.esomar.org" TargetMode="External"/><Relationship Id="rId9"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eger360.com/en-ca/" TargetMode="External"/><Relationship Id="rId5" Type="http://schemas.openxmlformats.org/officeDocument/2006/relationships/hyperlink" Target="https://www.facebook.com/LegerCanada"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instagram.com/leger360/"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ort_Page_titl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100686"/>
            <a:ext cx="5480050" cy="6757313"/>
          </a:xfrm>
        </p:spPr>
        <p:txBody>
          <a:bodyPr anchor="ctr"/>
          <a:lstStyle>
            <a:lvl1pPr marL="0" indent="0" algn="ctr">
              <a:buNone/>
              <a:defRPr/>
            </a:lvl1pPr>
          </a:lstStyle>
          <a:p>
            <a:r>
              <a:rPr lang="en-US" dirty="0"/>
              <a:t>Picture</a:t>
            </a:r>
          </a:p>
        </p:txBody>
      </p:sp>
      <p:sp>
        <p:nvSpPr>
          <p:cNvPr id="13" name="Subtitle 2"/>
          <p:cNvSpPr>
            <a:spLocks noGrp="1"/>
          </p:cNvSpPr>
          <p:nvPr>
            <p:ph type="subTitle" idx="1"/>
          </p:nvPr>
        </p:nvSpPr>
        <p:spPr>
          <a:xfrm>
            <a:off x="380686" y="2316714"/>
            <a:ext cx="3181665" cy="635407"/>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6" name="Date Placeholder 3"/>
          <p:cNvSpPr txBox="1">
            <a:spLocks/>
          </p:cNvSpPr>
          <p:nvPr userDrawn="1"/>
        </p:nvSpPr>
        <p:spPr>
          <a:xfrm>
            <a:off x="380685" y="6008524"/>
            <a:ext cx="518288"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DATE</a:t>
            </a:r>
          </a:p>
        </p:txBody>
      </p:sp>
      <p:sp>
        <p:nvSpPr>
          <p:cNvPr id="18" name="Title 1"/>
          <p:cNvSpPr txBox="1">
            <a:spLocks/>
          </p:cNvSpPr>
          <p:nvPr userDrawn="1"/>
        </p:nvSpPr>
        <p:spPr>
          <a:xfrm>
            <a:off x="380686" y="485912"/>
            <a:ext cx="1072695"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dirty="0">
                <a:latin typeface="Calibri"/>
                <a:cs typeface="Calibri"/>
              </a:rPr>
              <a:t>Report</a:t>
            </a:r>
            <a:endParaRPr lang="en-US" sz="2300" dirty="0">
              <a:latin typeface="Calibri"/>
              <a:cs typeface="Calibri"/>
            </a:endParaRPr>
          </a:p>
        </p:txBody>
      </p:sp>
      <p:sp>
        <p:nvSpPr>
          <p:cNvPr id="19" name="Title 11"/>
          <p:cNvSpPr>
            <a:spLocks noGrp="1"/>
          </p:cNvSpPr>
          <p:nvPr>
            <p:ph type="title" hasCustomPrompt="1"/>
          </p:nvPr>
        </p:nvSpPr>
        <p:spPr>
          <a:xfrm>
            <a:off x="380686" y="1376767"/>
            <a:ext cx="3181664"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21" name="Picture Placeholder 6"/>
          <p:cNvSpPr>
            <a:spLocks noGrp="1"/>
          </p:cNvSpPr>
          <p:nvPr>
            <p:ph type="pic" sz="quarter" idx="14" hasCustomPrompt="1"/>
          </p:nvPr>
        </p:nvSpPr>
        <p:spPr>
          <a:xfrm>
            <a:off x="508204" y="3567611"/>
            <a:ext cx="2561852" cy="2052827"/>
          </a:xfrm>
        </p:spPr>
        <p:txBody>
          <a:bodyPr anchor="ctr"/>
          <a:lstStyle>
            <a:lvl1pPr marL="0" indent="0" algn="ctr">
              <a:buNone/>
              <a:defRPr/>
            </a:lvl1pPr>
          </a:lstStyle>
          <a:p>
            <a:r>
              <a:rPr lang="en-US" dirty="0"/>
              <a:t>Logo</a:t>
            </a:r>
          </a:p>
        </p:txBody>
      </p:sp>
      <p:sp>
        <p:nvSpPr>
          <p:cNvPr id="22" name="Date Placeholder 3"/>
          <p:cNvSpPr>
            <a:spLocks noGrp="1"/>
          </p:cNvSpPr>
          <p:nvPr>
            <p:ph type="dt" sz="half" idx="10"/>
          </p:nvPr>
        </p:nvSpPr>
        <p:spPr>
          <a:xfrm>
            <a:off x="764277" y="6008524"/>
            <a:ext cx="924742" cy="365125"/>
          </a:xfrm>
        </p:spPr>
        <p:txBody>
          <a:bodyPr/>
          <a:lstStyle>
            <a:lvl1pPr>
              <a:defRPr sz="1100" b="0" i="0">
                <a:solidFill>
                  <a:srgbClr val="000000"/>
                </a:solidFill>
                <a:latin typeface="Calibri"/>
                <a:cs typeface="Calibri"/>
              </a:defRPr>
            </a:lvl1pPr>
          </a:lstStyle>
          <a:p>
            <a:endParaRPr lang="en-US" dirty="0"/>
          </a:p>
        </p:txBody>
      </p:sp>
      <p:sp>
        <p:nvSpPr>
          <p:cNvPr id="23" name="Date Placeholder 3"/>
          <p:cNvSpPr txBox="1">
            <a:spLocks/>
          </p:cNvSpPr>
          <p:nvPr userDrawn="1"/>
        </p:nvSpPr>
        <p:spPr>
          <a:xfrm>
            <a:off x="1587092" y="6008524"/>
            <a:ext cx="1482964"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b="1" i="0" dirty="0">
                <a:solidFill>
                  <a:srgbClr val="000000"/>
                </a:solidFill>
                <a:latin typeface="Calibri"/>
                <a:cs typeface="Calibri"/>
              </a:rPr>
              <a:t>PROJECT NUMBER</a:t>
            </a:r>
          </a:p>
        </p:txBody>
      </p:sp>
      <p:sp>
        <p:nvSpPr>
          <p:cNvPr id="24" name="Footer Placeholder 4"/>
          <p:cNvSpPr>
            <a:spLocks noGrp="1"/>
          </p:cNvSpPr>
          <p:nvPr>
            <p:ph type="ftr" sz="quarter" idx="11"/>
          </p:nvPr>
        </p:nvSpPr>
        <p:spPr>
          <a:xfrm>
            <a:off x="2726306" y="6008524"/>
            <a:ext cx="1463065" cy="365125"/>
          </a:xfrm>
        </p:spPr>
        <p:txBody>
          <a:bodyPr/>
          <a:lstStyle>
            <a:lvl1pPr algn="l">
              <a:defRPr sz="1100" b="0" i="0">
                <a:solidFill>
                  <a:srgbClr val="000000"/>
                </a:solidFill>
                <a:latin typeface="Calibri"/>
                <a:cs typeface="Calibri"/>
              </a:defRPr>
            </a:lvl1pPr>
          </a:lstStyle>
          <a:p>
            <a:endParaRPr lang="en-US" dirty="0"/>
          </a:p>
        </p:txBody>
      </p:sp>
    </p:spTree>
    <p:extLst>
      <p:ext uri="{BB962C8B-B14F-4D97-AF65-F5344CB8AC3E}">
        <p14:creationId xmlns:p14="http://schemas.microsoft.com/office/powerpoint/2010/main" val="557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s_all">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cxnSp>
        <p:nvCxnSpPr>
          <p:cNvPr id="8" name="Straight Connector 7"/>
          <p:cNvCxnSpPr/>
          <p:nvPr userDrawn="1"/>
        </p:nvCxnSpPr>
        <p:spPr>
          <a:xfrm>
            <a:off x="4855999" y="763772"/>
            <a:ext cx="12700" cy="5592579"/>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069613" y="2443892"/>
            <a:ext cx="17491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EMPLOYEES</a:t>
            </a:r>
          </a:p>
        </p:txBody>
      </p:sp>
      <p:sp>
        <p:nvSpPr>
          <p:cNvPr id="10" name="Text Placeholder 3"/>
          <p:cNvSpPr txBox="1">
            <a:spLocks/>
          </p:cNvSpPr>
          <p:nvPr userDrawn="1"/>
        </p:nvSpPr>
        <p:spPr>
          <a:xfrm>
            <a:off x="6975903" y="2443890"/>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CONSULTANTS</a:t>
            </a:r>
          </a:p>
        </p:txBody>
      </p:sp>
      <p:sp>
        <p:nvSpPr>
          <p:cNvPr id="11" name="Text Placeholder 3"/>
          <p:cNvSpPr txBox="1">
            <a:spLocks/>
          </p:cNvSpPr>
          <p:nvPr userDrawn="1"/>
        </p:nvSpPr>
        <p:spPr>
          <a:xfrm>
            <a:off x="5055070" y="1766687"/>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600</a:t>
            </a:r>
          </a:p>
        </p:txBody>
      </p:sp>
      <p:sp>
        <p:nvSpPr>
          <p:cNvPr id="12" name="Text Placeholder 3"/>
          <p:cNvSpPr txBox="1">
            <a:spLocks/>
          </p:cNvSpPr>
          <p:nvPr userDrawn="1"/>
        </p:nvSpPr>
        <p:spPr>
          <a:xfrm>
            <a:off x="7001222" y="1766686"/>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185</a:t>
            </a:r>
          </a:p>
        </p:txBody>
      </p:sp>
      <p:sp>
        <p:nvSpPr>
          <p:cNvPr id="15" name="Text Placeholder 3"/>
          <p:cNvSpPr txBox="1">
            <a:spLocks/>
          </p:cNvSpPr>
          <p:nvPr userDrawn="1"/>
        </p:nvSpPr>
        <p:spPr>
          <a:xfrm>
            <a:off x="6067678" y="4430130"/>
            <a:ext cx="1749169" cy="126630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dirty="0">
                <a:solidFill>
                  <a:schemeClr val="tx2"/>
                </a:solidFill>
                <a:latin typeface="Calibri"/>
                <a:cs typeface="Calibri"/>
              </a:rPr>
              <a:t>8</a:t>
            </a:r>
          </a:p>
        </p:txBody>
      </p:sp>
      <p:sp>
        <p:nvSpPr>
          <p:cNvPr id="19" name="Text Placeholder 3"/>
          <p:cNvSpPr txBox="1">
            <a:spLocks/>
          </p:cNvSpPr>
          <p:nvPr userDrawn="1"/>
        </p:nvSpPr>
        <p:spPr>
          <a:xfrm>
            <a:off x="6040093" y="5094152"/>
            <a:ext cx="1850769" cy="554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OFFICES</a:t>
            </a:r>
          </a:p>
        </p:txBody>
      </p:sp>
      <p:sp>
        <p:nvSpPr>
          <p:cNvPr id="20" name="Text Placeholder 3"/>
          <p:cNvSpPr txBox="1">
            <a:spLocks/>
          </p:cNvSpPr>
          <p:nvPr userDrawn="1"/>
        </p:nvSpPr>
        <p:spPr>
          <a:xfrm>
            <a:off x="5037653" y="5596692"/>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lang="fr-CA" sz="900" dirty="0">
                <a:latin typeface="Calibri"/>
                <a:cs typeface="Calibri"/>
              </a:rPr>
              <a:t>CALGARY | EDMONTON | MONTREAL | PHILADELPHIA </a:t>
            </a:r>
          </a:p>
          <a:p>
            <a:pPr marL="0" marR="0" lvl="0" indent="0" algn="ctr" defTabSz="457200" rtl="0" eaLnBrk="1" fontAlgn="auto" latinLnBrk="0" hangingPunct="1">
              <a:lnSpc>
                <a:spcPct val="100000"/>
              </a:lnSpc>
              <a:spcBef>
                <a:spcPct val="20000"/>
              </a:spcBef>
              <a:spcAft>
                <a:spcPts val="0"/>
              </a:spcAft>
              <a:buClrTx/>
              <a:buSzTx/>
              <a:buFontTx/>
              <a:buNone/>
              <a:tabLst/>
              <a:defRPr/>
            </a:pPr>
            <a:r>
              <a:rPr lang="fr-CA" sz="900" dirty="0">
                <a:latin typeface="Calibri"/>
                <a:cs typeface="Calibri"/>
              </a:rPr>
              <a:t>QUEBEC CITY | TORONTO | VANCOUVER | WINNIPEG</a:t>
            </a: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3345" y="2919373"/>
            <a:ext cx="1099475" cy="1099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3271" y="2954243"/>
            <a:ext cx="1100938" cy="10943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24" name="Title 11"/>
          <p:cNvSpPr txBox="1">
            <a:spLocks/>
          </p:cNvSpPr>
          <p:nvPr userDrawn="1"/>
        </p:nvSpPr>
        <p:spPr>
          <a:xfrm>
            <a:off x="370989" y="573994"/>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t>OUR SERVICES</a:t>
            </a:r>
          </a:p>
        </p:txBody>
      </p:sp>
      <p:sp>
        <p:nvSpPr>
          <p:cNvPr id="23" name="TextBox 2">
            <a:extLst>
              <a:ext uri="{FF2B5EF4-FFF2-40B4-BE49-F238E27FC236}">
                <a16:creationId xmlns:a16="http://schemas.microsoft.com/office/drawing/2014/main" id="{82128EDB-E0E1-43E1-90B5-1352D04016E1}"/>
              </a:ext>
            </a:extLst>
          </p:cNvPr>
          <p:cNvSpPr txBox="1"/>
          <p:nvPr userDrawn="1"/>
        </p:nvSpPr>
        <p:spPr>
          <a:xfrm>
            <a:off x="430794" y="1082827"/>
            <a:ext cx="4004979" cy="5092448"/>
          </a:xfrm>
          <a:prstGeom prst="rect">
            <a:avLst/>
          </a:prstGeom>
        </p:spPr>
        <p:txBody>
          <a:bodyPr vert="horz" wrap="none" lIns="91440" tIns="45720" rIns="91440" bIns="45720" rtlCol="0" anchor="ctr">
            <a:noAutofit/>
          </a:bodyPr>
          <a:lstStyle/>
          <a:p>
            <a:pPr marL="120650" lvl="1" indent="-120650">
              <a:spcBef>
                <a:spcPts val="0"/>
              </a:spcBef>
              <a:buFont typeface="Arial"/>
              <a:buNone/>
            </a:pPr>
            <a:r>
              <a:rPr lang="fr-CA" sz="1500" b="0" dirty="0">
                <a:solidFill>
                  <a:srgbClr val="FF0000"/>
                </a:solidFill>
              </a:rPr>
              <a:t>•	</a:t>
            </a:r>
            <a:r>
              <a:rPr lang="fr-CA" sz="1500" b="1" dirty="0">
                <a:solidFill>
                  <a:srgbClr val="FF0000"/>
                </a:solidFill>
              </a:rPr>
              <a:t>Leger</a:t>
            </a:r>
          </a:p>
          <a:p>
            <a:pPr marL="120650" lvl="1" indent="-120650">
              <a:spcBef>
                <a:spcPts val="0"/>
              </a:spcBef>
            </a:pPr>
            <a:r>
              <a:rPr lang="fr-CA" sz="1500" dirty="0"/>
              <a:t>	Marketing research and polling</a:t>
            </a:r>
          </a:p>
          <a:p>
            <a:pPr marL="120650" lvl="1" indent="-120650">
              <a:spcBef>
                <a:spcPts val="0"/>
              </a:spcBef>
            </a:pPr>
            <a:endParaRPr lang="fr-CA" sz="1500" dirty="0"/>
          </a:p>
          <a:p>
            <a:pPr marL="120650" marR="0" lvl="1" indent="-120650" algn="l" defTabSz="457200" rtl="0" eaLnBrk="1" fontAlgn="auto" latinLnBrk="0" hangingPunct="1">
              <a:lnSpc>
                <a:spcPct val="100000"/>
              </a:lnSpc>
              <a:spcBef>
                <a:spcPts val="0"/>
              </a:spcBef>
              <a:spcAft>
                <a:spcPts val="0"/>
              </a:spcAft>
              <a:buClrTx/>
              <a:buSzTx/>
              <a:buFontTx/>
              <a:buNone/>
              <a:tabLst/>
              <a:defRPr/>
            </a:pPr>
            <a:r>
              <a:rPr lang="bg-BG" sz="1500" b="0" dirty="0">
                <a:solidFill>
                  <a:srgbClr val="FF0000"/>
                </a:solidFill>
              </a:rPr>
              <a:t>•	</a:t>
            </a:r>
            <a:r>
              <a:rPr lang="fr-CA" sz="1500" b="1" dirty="0">
                <a:solidFill>
                  <a:srgbClr val="FF0000"/>
                </a:solidFill>
              </a:rPr>
              <a:t>Leger Metrics</a:t>
            </a:r>
          </a:p>
          <a:p>
            <a:pPr marL="120650" lvl="1" indent="-120650">
              <a:spcBef>
                <a:spcPts val="0"/>
              </a:spcBef>
            </a:pPr>
            <a:r>
              <a:rPr lang="fr-CA" sz="1500" dirty="0"/>
              <a:t>	Real-time VOC satisfaction measurement</a:t>
            </a:r>
          </a:p>
          <a:p>
            <a:pPr marL="120650" lvl="1" indent="-120650">
              <a:spcBef>
                <a:spcPts val="0"/>
              </a:spcBef>
            </a:pPr>
            <a:endParaRPr lang="fr-CA" sz="1500" dirty="0"/>
          </a:p>
          <a:p>
            <a:pPr marL="120650" lvl="1" indent="-120650">
              <a:spcBef>
                <a:spcPts val="0"/>
              </a:spcBef>
            </a:pPr>
            <a:r>
              <a:rPr lang="fr-CA" sz="1500" b="0" dirty="0">
                <a:solidFill>
                  <a:srgbClr val="FF0000"/>
                </a:solidFill>
              </a:rPr>
              <a:t>•	</a:t>
            </a:r>
            <a:r>
              <a:rPr lang="fr-CA" sz="1500" b="1" dirty="0">
                <a:solidFill>
                  <a:srgbClr val="FF0000"/>
                </a:solidFill>
              </a:rPr>
              <a:t>Leger Analytics</a:t>
            </a:r>
          </a:p>
          <a:p>
            <a:pPr marL="120650" lvl="1" indent="-120650">
              <a:spcBef>
                <a:spcPts val="0"/>
              </a:spcBef>
            </a:pPr>
            <a:r>
              <a:rPr lang="fr-CA" sz="1500" dirty="0"/>
              <a:t>	Data modeling and analysis</a:t>
            </a:r>
          </a:p>
          <a:p>
            <a:pPr marL="120650" lvl="1" indent="-120650">
              <a:spcBef>
                <a:spcPts val="0"/>
              </a:spcBef>
            </a:pPr>
            <a:endParaRPr lang="fr-CA" sz="1500" dirty="0"/>
          </a:p>
          <a:p>
            <a:pPr marL="120650" lvl="1" indent="-120650">
              <a:spcBef>
                <a:spcPts val="0"/>
              </a:spcBef>
            </a:pPr>
            <a:r>
              <a:rPr lang="fr-CA" sz="1500" b="0" dirty="0">
                <a:solidFill>
                  <a:srgbClr val="FF0000"/>
                </a:solidFill>
              </a:rPr>
              <a:t>•	</a:t>
            </a:r>
            <a:r>
              <a:rPr lang="fr-CA" sz="1500" b="1" dirty="0">
                <a:solidFill>
                  <a:srgbClr val="FF0000"/>
                </a:solidFill>
              </a:rPr>
              <a:t>Legerweb</a:t>
            </a:r>
          </a:p>
          <a:p>
            <a:pPr marL="120650" lvl="1" indent="-120650">
              <a:spcBef>
                <a:spcPts val="0"/>
              </a:spcBef>
            </a:pPr>
            <a:r>
              <a:rPr lang="fr-CA" sz="1500" dirty="0"/>
              <a:t>	Panel management</a:t>
            </a:r>
          </a:p>
          <a:p>
            <a:pPr marL="120650" lvl="1" indent="-120650">
              <a:spcBef>
                <a:spcPts val="0"/>
              </a:spcBef>
            </a:pPr>
            <a:endParaRPr lang="fr-CA" sz="1500" dirty="0"/>
          </a:p>
          <a:p>
            <a:pPr marL="120650" lvl="1" indent="-120650">
              <a:spcBef>
                <a:spcPts val="0"/>
              </a:spcBef>
            </a:pPr>
            <a:r>
              <a:rPr lang="fr-CA" sz="1500" b="0" dirty="0">
                <a:solidFill>
                  <a:srgbClr val="FF0000"/>
                </a:solidFill>
              </a:rPr>
              <a:t>•	</a:t>
            </a:r>
            <a:r>
              <a:rPr lang="fr-CA" sz="1500" b="1" dirty="0">
                <a:solidFill>
                  <a:srgbClr val="FF0000"/>
                </a:solidFill>
              </a:rPr>
              <a:t>Leger Communities</a:t>
            </a:r>
          </a:p>
          <a:p>
            <a:pPr marL="120650" lvl="1" indent="-120650">
              <a:spcBef>
                <a:spcPts val="0"/>
              </a:spcBef>
            </a:pPr>
            <a:r>
              <a:rPr lang="fr-CA" sz="1500" dirty="0"/>
              <a:t>	Online community management</a:t>
            </a:r>
          </a:p>
          <a:p>
            <a:pPr marL="120650" lvl="1" indent="-120650">
              <a:spcBef>
                <a:spcPts val="0"/>
              </a:spcBef>
            </a:pPr>
            <a:endParaRPr lang="fr-CA" sz="1500" b="1" dirty="0">
              <a:solidFill>
                <a:srgbClr val="FF0000"/>
              </a:solidFill>
            </a:endParaRPr>
          </a:p>
          <a:p>
            <a:pPr marL="120650" lvl="1" indent="-120650">
              <a:spcBef>
                <a:spcPts val="0"/>
              </a:spcBef>
            </a:pPr>
            <a:r>
              <a:rPr lang="fr-CA" sz="1500" b="0" dirty="0">
                <a:solidFill>
                  <a:srgbClr val="FF0000"/>
                </a:solidFill>
              </a:rPr>
              <a:t>•	</a:t>
            </a:r>
            <a:r>
              <a:rPr lang="fr-CA" sz="1500" b="1" dirty="0">
                <a:solidFill>
                  <a:srgbClr val="FF0000"/>
                </a:solidFill>
              </a:rPr>
              <a:t>Leger Digital</a:t>
            </a:r>
          </a:p>
          <a:p>
            <a:pPr marL="120650" lvl="1" indent="-120650">
              <a:spcBef>
                <a:spcPts val="0"/>
              </a:spcBef>
            </a:pPr>
            <a:r>
              <a:rPr lang="fr-CA" sz="1500" dirty="0"/>
              <a:t>	Digital strategy and user experience</a:t>
            </a:r>
          </a:p>
          <a:p>
            <a:pPr marL="120650" lvl="1" indent="-120650">
              <a:spcBef>
                <a:spcPts val="0"/>
              </a:spcBef>
            </a:pPr>
            <a:endParaRPr lang="fr-CA" sz="1500" dirty="0"/>
          </a:p>
          <a:p>
            <a:pPr marL="120650" lvl="1" indent="-120650">
              <a:spcBef>
                <a:spcPts val="0"/>
              </a:spcBef>
            </a:pPr>
            <a:r>
              <a:rPr lang="fr-CA" sz="1500" b="0" dirty="0">
                <a:solidFill>
                  <a:srgbClr val="FF0000"/>
                </a:solidFill>
              </a:rPr>
              <a:t>•	</a:t>
            </a:r>
            <a:r>
              <a:rPr lang="fr-CA" sz="1500" b="1" dirty="0">
                <a:solidFill>
                  <a:srgbClr val="FF0000"/>
                </a:solidFill>
              </a:rPr>
              <a:t>International Research</a:t>
            </a:r>
          </a:p>
          <a:p>
            <a:pPr marL="120650" lvl="1" indent="-120650">
              <a:spcBef>
                <a:spcPts val="0"/>
              </a:spcBef>
            </a:pPr>
            <a:r>
              <a:rPr lang="fr-CA" sz="1500" dirty="0"/>
              <a:t>	Worldwide Independent Network (WIN)</a:t>
            </a:r>
          </a:p>
          <a:p>
            <a:pPr marL="120650" lvl="1" indent="-120650">
              <a:spcBef>
                <a:spcPts val="0"/>
              </a:spcBef>
            </a:pPr>
            <a:endParaRPr lang="fr-CA" sz="1700" dirty="0"/>
          </a:p>
        </p:txBody>
      </p:sp>
    </p:spTree>
    <p:extLst>
      <p:ext uri="{BB962C8B-B14F-4D97-AF65-F5344CB8AC3E}">
        <p14:creationId xmlns:p14="http://schemas.microsoft.com/office/powerpoint/2010/main" val="141662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3" name="TextBox 2"/>
          <p:cNvSpPr txBox="1"/>
          <p:nvPr userDrawn="1"/>
        </p:nvSpPr>
        <p:spPr>
          <a:xfrm>
            <a:off x="3287889" y="526815"/>
            <a:ext cx="4289778" cy="3245556"/>
          </a:xfrm>
          <a:prstGeom prst="rect">
            <a:avLst/>
          </a:prstGeom>
        </p:spPr>
        <p:txBody>
          <a:bodyPr vert="horz" wrap="square" lIns="91440" tIns="45720" rIns="91440" bIns="45720" rtlCol="0" anchor="ctr">
            <a:normAutofit/>
          </a:body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1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sp>
        <p:nvSpPr>
          <p:cNvPr id="15" name="Title 11">
            <a:extLst>
              <a:ext uri="{FF2B5EF4-FFF2-40B4-BE49-F238E27FC236}">
                <a16:creationId xmlns:a16="http://schemas.microsoft.com/office/drawing/2014/main" id="{0AA822B5-2434-4E3F-80DD-499303FB6C87}"/>
              </a:ext>
            </a:extLst>
          </p:cNvPr>
          <p:cNvSpPr txBox="1">
            <a:spLocks/>
          </p:cNvSpPr>
          <p:nvPr userDrawn="1"/>
        </p:nvSpPr>
        <p:spPr>
          <a:xfrm>
            <a:off x="518482" y="346778"/>
            <a:ext cx="4826942" cy="68986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fr-CA" dirty="0"/>
              <a:t>OUR CREDENTIALS</a:t>
            </a:r>
          </a:p>
        </p:txBody>
      </p:sp>
      <p:grpSp>
        <p:nvGrpSpPr>
          <p:cNvPr id="18" name="Groupe 17">
            <a:extLst>
              <a:ext uri="{FF2B5EF4-FFF2-40B4-BE49-F238E27FC236}">
                <a16:creationId xmlns:a16="http://schemas.microsoft.com/office/drawing/2014/main" id="{59981B9E-7669-418E-9454-0560FE69D3E0}"/>
              </a:ext>
            </a:extLst>
          </p:cNvPr>
          <p:cNvGrpSpPr/>
          <p:nvPr userDrawn="1"/>
        </p:nvGrpSpPr>
        <p:grpSpPr>
          <a:xfrm>
            <a:off x="585853" y="2572958"/>
            <a:ext cx="8104225" cy="1737774"/>
            <a:chOff x="518482" y="1962046"/>
            <a:chExt cx="7320421" cy="1737774"/>
          </a:xfrm>
        </p:grpSpPr>
        <p:pic>
          <p:nvPicPr>
            <p:cNvPr id="19" name="Image 18">
              <a:extLst>
                <a:ext uri="{FF2B5EF4-FFF2-40B4-BE49-F238E27FC236}">
                  <a16:creationId xmlns:a16="http://schemas.microsoft.com/office/drawing/2014/main" id="{11BD7EFE-F754-4ED4-970A-750476D0F98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18482" y="2191529"/>
              <a:ext cx="1296486" cy="1275031"/>
            </a:xfrm>
            <a:prstGeom prst="rect">
              <a:avLst/>
            </a:prstGeom>
          </p:spPr>
        </p:pic>
        <p:sp>
          <p:nvSpPr>
            <p:cNvPr id="22" name="TextBox 13">
              <a:extLst>
                <a:ext uri="{FF2B5EF4-FFF2-40B4-BE49-F238E27FC236}">
                  <a16:creationId xmlns:a16="http://schemas.microsoft.com/office/drawing/2014/main" id="{D7033BDE-CB3F-430B-8729-61E93B5888BA}"/>
                </a:ext>
              </a:extLst>
            </p:cNvPr>
            <p:cNvSpPr txBox="1"/>
            <p:nvPr userDrawn="1"/>
          </p:nvSpPr>
          <p:spPr>
            <a:xfrm>
              <a:off x="1184157" y="1962046"/>
              <a:ext cx="6654746" cy="1737774"/>
            </a:xfrm>
            <a:prstGeom prst="rect">
              <a:avLst/>
            </a:prstGeom>
          </p:spPr>
          <p:txBody>
            <a:bodyPr vert="horz" wrap="square"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35063">
                <a:lnSpc>
                  <a:spcPct val="110000"/>
                </a:lnSpc>
              </a:pPr>
              <a:r>
                <a:rPr lang="en-US" sz="1800" dirty="0"/>
                <a:t>Leger is a member of </a:t>
              </a:r>
              <a:r>
                <a:rPr lang="en-US" sz="1800" dirty="0">
                  <a:hlinkClick r:id="rId4"/>
                </a:rPr>
                <a:t>ESOMAR</a:t>
              </a:r>
              <a:r>
                <a:rPr lang="en-US" sz="1800" dirty="0"/>
                <a:t> (European Society for Opinion and Market Research), the global association of opinion polls and marketing research professionals. As such, Leger is committed to applying the </a:t>
              </a:r>
              <a:r>
                <a:rPr lang="en-US" sz="1800" dirty="0">
                  <a:hlinkClick r:id="rId5"/>
                </a:rPr>
                <a:t>international ICC/ESOMAR</a:t>
              </a:r>
              <a:r>
                <a:rPr lang="en-US" sz="1800" dirty="0"/>
                <a:t> code of Market, Opinion and Social Research and Data Analytics.  </a:t>
              </a:r>
            </a:p>
          </p:txBody>
        </p:sp>
      </p:grpSp>
      <p:grpSp>
        <p:nvGrpSpPr>
          <p:cNvPr id="23" name="Groupe 22">
            <a:extLst>
              <a:ext uri="{FF2B5EF4-FFF2-40B4-BE49-F238E27FC236}">
                <a16:creationId xmlns:a16="http://schemas.microsoft.com/office/drawing/2014/main" id="{F159F4AF-C175-439C-8F9C-15CCEE85EB10}"/>
              </a:ext>
            </a:extLst>
          </p:cNvPr>
          <p:cNvGrpSpPr/>
          <p:nvPr userDrawn="1"/>
        </p:nvGrpSpPr>
        <p:grpSpPr>
          <a:xfrm>
            <a:off x="708199" y="4645767"/>
            <a:ext cx="7914508" cy="1379621"/>
            <a:chOff x="572462" y="3911105"/>
            <a:chExt cx="7098885" cy="1379621"/>
          </a:xfrm>
        </p:grpSpPr>
        <p:pic>
          <p:nvPicPr>
            <p:cNvPr id="24" name="Image 23">
              <a:extLst>
                <a:ext uri="{FF2B5EF4-FFF2-40B4-BE49-F238E27FC236}">
                  <a16:creationId xmlns:a16="http://schemas.microsoft.com/office/drawing/2014/main" id="{9D5D8E6B-DE2F-4541-86D6-17F8C321D576}"/>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572462" y="3947301"/>
              <a:ext cx="1156934" cy="926767"/>
            </a:xfrm>
            <a:prstGeom prst="rect">
              <a:avLst/>
            </a:prstGeom>
          </p:spPr>
        </p:pic>
        <p:sp>
          <p:nvSpPr>
            <p:cNvPr id="25" name="TextBox 13">
              <a:extLst>
                <a:ext uri="{FF2B5EF4-FFF2-40B4-BE49-F238E27FC236}">
                  <a16:creationId xmlns:a16="http://schemas.microsoft.com/office/drawing/2014/main" id="{1435E392-9B95-4A6C-9493-B554D7C76149}"/>
                </a:ext>
              </a:extLst>
            </p:cNvPr>
            <p:cNvSpPr txBox="1"/>
            <p:nvPr userDrawn="1"/>
          </p:nvSpPr>
          <p:spPr>
            <a:xfrm>
              <a:off x="1123728" y="3911105"/>
              <a:ext cx="6547619" cy="1379621"/>
            </a:xfrm>
            <a:prstGeom prst="rect">
              <a:avLst/>
            </a:prstGeom>
          </p:spPr>
          <p:txBody>
            <a:bodyPr vert="horz" wrap="square"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35063">
                <a:lnSpc>
                  <a:spcPct val="110000"/>
                </a:lnSpc>
              </a:pPr>
              <a:r>
                <a:rPr lang="en-US" sz="1800" dirty="0"/>
                <a:t>Leger is also member of the </a:t>
              </a:r>
              <a:r>
                <a:rPr lang="en-US" sz="1800" dirty="0">
                  <a:hlinkClick r:id="rId7"/>
                </a:rPr>
                <a:t>Insights Association</a:t>
              </a:r>
              <a:r>
                <a:rPr lang="en-US" sz="1800" dirty="0"/>
                <a:t>, the American Association of Marketing Research Analytics.</a:t>
              </a:r>
            </a:p>
          </p:txBody>
        </p:sp>
      </p:grpSp>
      <p:grpSp>
        <p:nvGrpSpPr>
          <p:cNvPr id="2" name="Groupe 1">
            <a:extLst>
              <a:ext uri="{FF2B5EF4-FFF2-40B4-BE49-F238E27FC236}">
                <a16:creationId xmlns:a16="http://schemas.microsoft.com/office/drawing/2014/main" id="{0419A85A-309E-419D-AE2A-18F7D8ACE5ED}"/>
              </a:ext>
            </a:extLst>
          </p:cNvPr>
          <p:cNvGrpSpPr/>
          <p:nvPr userDrawn="1"/>
        </p:nvGrpSpPr>
        <p:grpSpPr>
          <a:xfrm>
            <a:off x="415051" y="1158273"/>
            <a:ext cx="8458200" cy="1379621"/>
            <a:chOff x="342900" y="4776573"/>
            <a:chExt cx="8458200" cy="1379621"/>
          </a:xfrm>
        </p:grpSpPr>
        <p:sp>
          <p:nvSpPr>
            <p:cNvPr id="26" name="TextBox 13">
              <a:extLst>
                <a:ext uri="{FF2B5EF4-FFF2-40B4-BE49-F238E27FC236}">
                  <a16:creationId xmlns:a16="http://schemas.microsoft.com/office/drawing/2014/main" id="{D30B2A19-5110-4B96-B3A6-7E6B10A463A2}"/>
                </a:ext>
              </a:extLst>
            </p:cNvPr>
            <p:cNvSpPr txBox="1"/>
            <p:nvPr userDrawn="1"/>
          </p:nvSpPr>
          <p:spPr>
            <a:xfrm>
              <a:off x="2406441" y="4776573"/>
              <a:ext cx="6394659" cy="1379621"/>
            </a:xfrm>
            <a:prstGeom prst="rect">
              <a:avLst/>
            </a:prstGeom>
          </p:spPr>
          <p:txBody>
            <a:bodyPr vert="horz" wrap="square" lIns="91440" tIns="45720" rIns="91440" bIns="45720" rtlCol="0" anchor="ctr">
              <a:normAutofit/>
            </a:bodyPr>
            <a:lstStyle/>
            <a:p>
              <a:r>
                <a:rPr lang="fr-CA" sz="1800" dirty="0"/>
                <a:t>Leger is a member of the </a:t>
              </a:r>
              <a:r>
                <a:rPr lang="fr-CA" sz="1800" dirty="0">
                  <a:hlinkClick r:id="rId8"/>
                </a:rPr>
                <a:t>Canadian Research Insights Council (CRIC)</a:t>
              </a:r>
              <a:r>
                <a:rPr lang="fr-CA" sz="1800" dirty="0"/>
                <a:t>, t</a:t>
              </a:r>
              <a:r>
                <a:rPr lang="en-US" sz="1800" b="0" i="0" kern="1200" dirty="0">
                  <a:solidFill>
                    <a:schemeClr val="tx1"/>
                  </a:solidFill>
                  <a:effectLst/>
                  <a:latin typeface="+mn-lt"/>
                  <a:ea typeface="+mn-ea"/>
                  <a:cs typeface="+mn-cs"/>
                </a:rPr>
                <a:t>he industry association for the market/survey/insights research industry.</a:t>
              </a:r>
              <a:endParaRPr lang="fr-CA" sz="1800" dirty="0"/>
            </a:p>
          </p:txBody>
        </p:sp>
        <p:pic>
          <p:nvPicPr>
            <p:cNvPr id="27" name="Image 6">
              <a:extLst>
                <a:ext uri="{FF2B5EF4-FFF2-40B4-BE49-F238E27FC236}">
                  <a16:creationId xmlns:a16="http://schemas.microsoft.com/office/drawing/2014/main" id="{314AD833-A231-4621-86B4-5EA0FB63C456}"/>
                </a:ext>
              </a:extLst>
            </p:cNvPr>
            <p:cNvPicPr/>
            <p:nvPr userDrawn="1"/>
          </p:nvPicPr>
          <p:blipFill>
            <a:blip r:embed="rId9"/>
            <a:stretch>
              <a:fillRect/>
            </a:stretch>
          </p:blipFill>
          <p:spPr>
            <a:xfrm>
              <a:off x="342900" y="5137553"/>
              <a:ext cx="1974133" cy="687678"/>
            </a:xfrm>
            <a:prstGeom prst="rect">
              <a:avLst/>
            </a:prstGeom>
          </p:spPr>
        </p:pic>
      </p:grpSp>
    </p:spTree>
    <p:extLst>
      <p:ext uri="{BB962C8B-B14F-4D97-AF65-F5344CB8AC3E}">
        <p14:creationId xmlns:p14="http://schemas.microsoft.com/office/powerpoint/2010/main" val="150889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low_US">
    <p:spTree>
      <p:nvGrpSpPr>
        <p:cNvPr id="1" name=""/>
        <p:cNvGrpSpPr/>
        <p:nvPr/>
      </p:nvGrpSpPr>
      <p:grpSpPr>
        <a:xfrm>
          <a:off x="0" y="0"/>
          <a:ext cx="0" cy="0"/>
          <a:chOff x="0" y="0"/>
          <a:chExt cx="0" cy="0"/>
        </a:xfrm>
      </p:grpSpPr>
      <p:pic>
        <p:nvPicPr>
          <p:cNvPr id="3" name="Image 2" descr="A9168_Ajout_mentions_PPT_4_3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flipV="1">
            <a:off x="211422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2403230" y="5203738"/>
            <a:ext cx="968634" cy="1258053"/>
            <a:chOff x="2484396" y="4016497"/>
            <a:chExt cx="968634" cy="943540"/>
          </a:xfrm>
        </p:grpSpPr>
        <p:pic>
          <p:nvPicPr>
            <p:cNvPr id="18" name="Picture 17" descr="Icones_suivez-nous_twitter.png">
              <a:hlinkClick r:id="rId3"/>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4850" y="4016497"/>
              <a:ext cx="651635" cy="484549"/>
            </a:xfrm>
            <a:prstGeom prst="rect">
              <a:avLst/>
            </a:prstGeom>
          </p:spPr>
        </p:pic>
        <p:sp>
          <p:nvSpPr>
            <p:cNvPr id="19" name="Text Placeholder 3"/>
            <p:cNvSpPr txBox="1">
              <a:spLocks/>
            </p:cNvSpPr>
            <p:nvPr/>
          </p:nvSpPr>
          <p:spPr>
            <a:xfrm>
              <a:off x="2484396" y="4493226"/>
              <a:ext cx="968634"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 </a:t>
              </a:r>
              <a:endParaRPr lang="fr-CA" sz="1200" baseline="30000" dirty="0">
                <a:latin typeface="Calibri"/>
                <a:cs typeface="Calibri"/>
              </a:endParaRPr>
            </a:p>
          </p:txBody>
        </p:sp>
      </p:grpSp>
      <p:grpSp>
        <p:nvGrpSpPr>
          <p:cNvPr id="20" name="Group 19"/>
          <p:cNvGrpSpPr/>
          <p:nvPr userDrawn="1"/>
        </p:nvGrpSpPr>
        <p:grpSpPr>
          <a:xfrm>
            <a:off x="3856498" y="5203738"/>
            <a:ext cx="1267637" cy="1258053"/>
            <a:chOff x="3906102" y="4016497"/>
            <a:chExt cx="1267637" cy="943540"/>
          </a:xfrm>
        </p:grpSpPr>
        <p:pic>
          <p:nvPicPr>
            <p:cNvPr id="21" name="Picture 20" descr="Icones_suivez-nous_facebook.png">
              <a:hlinkClick r:id="rId5"/>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47557" y="4016497"/>
              <a:ext cx="656082" cy="492062"/>
            </a:xfrm>
            <a:prstGeom prst="rect">
              <a:avLst/>
            </a:prstGeom>
          </p:spPr>
        </p:pic>
        <p:sp>
          <p:nvSpPr>
            <p:cNvPr id="22" name="Text Placeholder 3"/>
            <p:cNvSpPr txBox="1">
              <a:spLocks/>
            </p:cNvSpPr>
            <p:nvPr/>
          </p:nvSpPr>
          <p:spPr>
            <a:xfrm>
              <a:off x="3906102" y="4493226"/>
              <a:ext cx="1267637"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LegerCanada</a:t>
              </a:r>
              <a:endParaRPr lang="fr-CA" sz="1200" baseline="30000" dirty="0">
                <a:latin typeface="Calibri"/>
                <a:cs typeface="Calibri"/>
              </a:endParaRPr>
            </a:p>
          </p:txBody>
        </p:sp>
      </p:grpSp>
      <p:grpSp>
        <p:nvGrpSpPr>
          <p:cNvPr id="23" name="Group 22"/>
          <p:cNvGrpSpPr/>
          <p:nvPr userDrawn="1"/>
        </p:nvGrpSpPr>
        <p:grpSpPr>
          <a:xfrm>
            <a:off x="5479945" y="5203738"/>
            <a:ext cx="1524832" cy="1258053"/>
            <a:chOff x="5414962" y="4016497"/>
            <a:chExt cx="1524832" cy="943540"/>
          </a:xfrm>
        </p:grpSpPr>
        <p:pic>
          <p:nvPicPr>
            <p:cNvPr id="24" name="Picture 23" descr="Icones_suivez-nous_linkedin.png">
              <a:hlinkClick r:id="rId7"/>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38300" y="4016497"/>
              <a:ext cx="656082" cy="492062"/>
            </a:xfrm>
            <a:prstGeom prst="rect">
              <a:avLst/>
            </a:prstGeom>
          </p:spPr>
        </p:pic>
        <p:sp>
          <p:nvSpPr>
            <p:cNvPr id="25" name="Text Placeholder 3"/>
            <p:cNvSpPr txBox="1">
              <a:spLocks/>
            </p:cNvSpPr>
            <p:nvPr/>
          </p:nvSpPr>
          <p:spPr>
            <a:xfrm>
              <a:off x="5414962" y="4493226"/>
              <a:ext cx="1524832"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a:t>
              </a:r>
              <a:r>
                <a:rPr lang="de-DE" sz="1200" dirty="0" err="1">
                  <a:latin typeface="Calibri"/>
                  <a:cs typeface="Calibri"/>
                </a:rPr>
                <a:t>company</a:t>
              </a:r>
              <a:r>
                <a:rPr lang="de-DE" sz="1200" dirty="0">
                  <a:latin typeface="Calibri"/>
                  <a:cs typeface="Calibri"/>
                </a:rPr>
                <a:t>/leger360</a:t>
              </a:r>
              <a:endParaRPr lang="fr-CA" sz="1200" baseline="30000" dirty="0">
                <a:latin typeface="Calibri"/>
                <a:cs typeface="Calibri"/>
              </a:endParaRPr>
            </a:p>
          </p:txBody>
        </p:sp>
      </p:grpSp>
      <p:cxnSp>
        <p:nvCxnSpPr>
          <p:cNvPr id="26" name="Straight Connector 25"/>
          <p:cNvCxnSpPr/>
          <p:nvPr userDrawn="1"/>
        </p:nvCxnSpPr>
        <p:spPr>
          <a:xfrm flipV="1">
            <a:off x="3697819" y="5005627"/>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userDrawn="1"/>
        </p:nvGrpSpPr>
        <p:grpSpPr>
          <a:xfrm>
            <a:off x="7350038" y="5203738"/>
            <a:ext cx="1339851" cy="1258053"/>
            <a:chOff x="7042149" y="4016497"/>
            <a:chExt cx="1339851" cy="943540"/>
          </a:xfrm>
        </p:grpSpPr>
        <p:pic>
          <p:nvPicPr>
            <p:cNvPr id="28" name="Picture 27" descr="Icones_suivez-nous_instagram.png">
              <a:hlinkClick r:id="rId9"/>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86706" y="4016497"/>
              <a:ext cx="658749" cy="492062"/>
            </a:xfrm>
            <a:prstGeom prst="rect">
              <a:avLst/>
            </a:prstGeom>
          </p:spPr>
        </p:pic>
        <p:sp>
          <p:nvSpPr>
            <p:cNvPr id="29" name="Text Placeholder 3"/>
            <p:cNvSpPr txBox="1">
              <a:spLocks/>
            </p:cNvSpPr>
            <p:nvPr/>
          </p:nvSpPr>
          <p:spPr>
            <a:xfrm>
              <a:off x="7042149" y="4493226"/>
              <a:ext cx="1339851" cy="46681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de-DE" sz="1200" dirty="0">
                  <a:latin typeface="Calibri"/>
                  <a:cs typeface="Calibri"/>
                </a:rPr>
                <a:t>@leger360</a:t>
              </a:r>
              <a:endParaRPr lang="fr-CA" sz="1200" baseline="30000" dirty="0">
                <a:latin typeface="Calibri"/>
                <a:cs typeface="Calibri"/>
              </a:endParaRPr>
            </a:p>
          </p:txBody>
        </p:sp>
      </p:grpSp>
      <p:cxnSp>
        <p:nvCxnSpPr>
          <p:cNvPr id="30" name="Straight Connector 29"/>
          <p:cNvCxnSpPr/>
          <p:nvPr userDrawn="1"/>
        </p:nvCxnSpPr>
        <p:spPr>
          <a:xfrm flipV="1">
            <a:off x="5358350"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userDrawn="1"/>
        </p:nvGrpSpPr>
        <p:grpSpPr>
          <a:xfrm>
            <a:off x="526678" y="5203738"/>
            <a:ext cx="1338305" cy="1258053"/>
            <a:chOff x="526678" y="5203738"/>
            <a:chExt cx="1338305" cy="1258053"/>
          </a:xfrm>
        </p:grpSpPr>
        <p:sp>
          <p:nvSpPr>
            <p:cNvPr id="32" name="Text Placeholder 3"/>
            <p:cNvSpPr txBox="1">
              <a:spLocks/>
            </p:cNvSpPr>
            <p:nvPr/>
          </p:nvSpPr>
          <p:spPr>
            <a:xfrm>
              <a:off x="526678" y="5839376"/>
              <a:ext cx="1338305" cy="62241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1080"/>
                </a:spcBef>
              </a:pPr>
              <a:r>
                <a:rPr lang="en-US" sz="1200" dirty="0">
                  <a:latin typeface="Calibri"/>
                  <a:cs typeface="Calibri"/>
                </a:rPr>
                <a:t>leger360.com</a:t>
              </a:r>
              <a:endParaRPr lang="fr-CA" sz="1200" baseline="30000" dirty="0">
                <a:latin typeface="Calibri"/>
                <a:cs typeface="Calibri"/>
              </a:endParaRPr>
            </a:p>
          </p:txBody>
        </p:sp>
        <p:pic>
          <p:nvPicPr>
            <p:cNvPr id="33" name="Picture 32">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3165" y="5203738"/>
              <a:ext cx="658749" cy="656082"/>
            </a:xfrm>
            <a:prstGeom prst="rect">
              <a:avLst/>
            </a:prstGeom>
          </p:spPr>
        </p:pic>
      </p:grpSp>
      <p:cxnSp>
        <p:nvCxnSpPr>
          <p:cNvPr id="34" name="Straight Connector 33"/>
          <p:cNvCxnSpPr/>
          <p:nvPr userDrawn="1"/>
        </p:nvCxnSpPr>
        <p:spPr>
          <a:xfrm flipV="1">
            <a:off x="7124729" y="4978056"/>
            <a:ext cx="0" cy="126794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69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port_Table_of_Content">
    <p:spTree>
      <p:nvGrpSpPr>
        <p:cNvPr id="1" name=""/>
        <p:cNvGrpSpPr/>
        <p:nvPr/>
      </p:nvGrpSpPr>
      <p:grpSpPr>
        <a:xfrm>
          <a:off x="0" y="0"/>
          <a:ext cx="0" cy="0"/>
          <a:chOff x="0" y="0"/>
          <a:chExt cx="0" cy="0"/>
        </a:xfrm>
      </p:grpSpPr>
      <p:sp>
        <p:nvSpPr>
          <p:cNvPr id="11" name="Title 1"/>
          <p:cNvSpPr txBox="1">
            <a:spLocks/>
          </p:cNvSpPr>
          <p:nvPr userDrawn="1"/>
        </p:nvSpPr>
        <p:spPr>
          <a:xfrm>
            <a:off x="2102330" y="632365"/>
            <a:ext cx="3508071"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i="0" dirty="0">
                <a:solidFill>
                  <a:srgbClr val="000000"/>
                </a:solidFill>
                <a:latin typeface="Calibri"/>
                <a:cs typeface="Calibri"/>
              </a:rPr>
              <a:t>Table of Contents</a:t>
            </a:r>
          </a:p>
        </p:txBody>
      </p:sp>
      <p:sp>
        <p:nvSpPr>
          <p:cNvPr id="13" name="Rectangle 12"/>
          <p:cNvSpPr/>
          <p:nvPr userDrawn="1"/>
        </p:nvSpPr>
        <p:spPr>
          <a:xfrm>
            <a:off x="1" y="100686"/>
            <a:ext cx="1709648" cy="67573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
        <p:nvSpPr>
          <p:cNvPr id="5"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spTree>
    <p:extLst>
      <p:ext uri="{BB962C8B-B14F-4D97-AF65-F5344CB8AC3E}">
        <p14:creationId xmlns:p14="http://schemas.microsoft.com/office/powerpoint/2010/main" val="11720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1600"/>
            <a:ext cx="9144000" cy="6756400"/>
          </a:xfrm>
        </p:spPr>
        <p:txBody>
          <a:bodyPr anchor="b"/>
          <a:lstStyle>
            <a:lvl1pPr marL="0" indent="0" algn="ctr">
              <a:buNone/>
              <a:defRPr/>
            </a:lvl1pPr>
          </a:lstStyle>
          <a:p>
            <a:r>
              <a:rPr lang="en-US" dirty="0"/>
              <a:t>Picture</a:t>
            </a:r>
          </a:p>
        </p:txBody>
      </p:sp>
      <p:sp>
        <p:nvSpPr>
          <p:cNvPr id="15" name="Title 11"/>
          <p:cNvSpPr>
            <a:spLocks noGrp="1"/>
          </p:cNvSpPr>
          <p:nvPr>
            <p:ph type="title" hasCustomPrompt="1"/>
          </p:nvPr>
        </p:nvSpPr>
        <p:spPr>
          <a:xfrm>
            <a:off x="0" y="4419601"/>
            <a:ext cx="9144000" cy="1529953"/>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fr-CA" dirty="0"/>
              <a:t>CLICK TO EDIT MASTER TITLE STYLE</a:t>
            </a:r>
            <a:endParaRPr lang="en-US" dirty="0"/>
          </a:p>
        </p:txBody>
      </p:sp>
      <p:sp>
        <p:nvSpPr>
          <p:cNvPr id="5" name="Subtitle 2"/>
          <p:cNvSpPr>
            <a:spLocks noGrp="1"/>
          </p:cNvSpPr>
          <p:nvPr>
            <p:ph type="subTitle" idx="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Tree>
    <p:extLst>
      <p:ext uri="{BB962C8B-B14F-4D97-AF65-F5344CB8AC3E}">
        <p14:creationId xmlns:p14="http://schemas.microsoft.com/office/powerpoint/2010/main" val="41795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4419601"/>
            <a:ext cx="9144000" cy="1529953"/>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US" dirty="0"/>
          </a:p>
        </p:txBody>
      </p:sp>
      <p:sp>
        <p:nvSpPr>
          <p:cNvPr id="8" name="Title 11"/>
          <p:cNvSpPr>
            <a:spLocks noGrp="1"/>
          </p:cNvSpPr>
          <p:nvPr>
            <p:ph type="title" hasCustomPrompt="1"/>
          </p:nvPr>
        </p:nvSpPr>
        <p:spPr>
          <a:xfrm>
            <a:off x="0" y="4419601"/>
            <a:ext cx="9144000" cy="1529953"/>
          </a:xfrm>
          <a:noFill/>
        </p:spPr>
        <p:txBody>
          <a:bodyPr rIns="533400">
            <a:normAutofit/>
          </a:bodyPr>
          <a:lstStyle>
            <a:lvl1pPr algn="r">
              <a:defRPr sz="3400" b="0" i="0">
                <a:solidFill>
                  <a:schemeClr val="bg1"/>
                </a:solidFill>
                <a:latin typeface="Calibri"/>
                <a:cs typeface="Calibri"/>
              </a:defRPr>
            </a:lvl1pPr>
          </a:lstStyle>
          <a:p>
            <a:r>
              <a:rPr lang="fr-CA" dirty="0"/>
              <a:t>CLICK TO EDIT MASTER TITLE STYLE</a:t>
            </a:r>
            <a:endParaRPr lang="en-US" dirty="0"/>
          </a:p>
        </p:txBody>
      </p:sp>
      <p:sp>
        <p:nvSpPr>
          <p:cNvPr id="9" name="Subtitle 2"/>
          <p:cNvSpPr>
            <a:spLocks noGrp="1"/>
          </p:cNvSpPr>
          <p:nvPr>
            <p:ph type="subTitle" idx="1"/>
          </p:nvPr>
        </p:nvSpPr>
        <p:spPr>
          <a:xfrm>
            <a:off x="553214" y="5424311"/>
            <a:ext cx="8134587" cy="525243"/>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7871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1318344"/>
            <a:ext cx="7641422" cy="526034"/>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2" name="Title 11"/>
          <p:cNvSpPr>
            <a:spLocks noGrp="1"/>
          </p:cNvSpPr>
          <p:nvPr>
            <p:ph type="title" hasCustomPrompt="1"/>
          </p:nvPr>
        </p:nvSpPr>
        <p:spPr>
          <a:xfrm>
            <a:off x="373821" y="575418"/>
            <a:ext cx="7234384"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26" name="Text Placeholder 25"/>
          <p:cNvSpPr>
            <a:spLocks noGrp="1"/>
          </p:cNvSpPr>
          <p:nvPr>
            <p:ph type="body" sz="quarter" idx="13"/>
          </p:nvPr>
        </p:nvSpPr>
        <p:spPr>
          <a:xfrm>
            <a:off x="1045378" y="2036656"/>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a:t>
            </a:r>
          </a:p>
        </p:txBody>
      </p:sp>
      <p:sp>
        <p:nvSpPr>
          <p:cNvPr id="28" name="Text Placeholder 27"/>
          <p:cNvSpPr>
            <a:spLocks noGrp="1"/>
          </p:cNvSpPr>
          <p:nvPr>
            <p:ph type="body" sz="quarter" idx="14"/>
          </p:nvPr>
        </p:nvSpPr>
        <p:spPr>
          <a:xfrm>
            <a:off x="1045377" y="3473280"/>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a:t>
            </a:r>
          </a:p>
        </p:txBody>
      </p:sp>
      <p:sp>
        <p:nvSpPr>
          <p:cNvPr id="30" name="Text Placeholder 29"/>
          <p:cNvSpPr>
            <a:spLocks noGrp="1"/>
          </p:cNvSpPr>
          <p:nvPr>
            <p:ph type="body" sz="quarter" idx="15"/>
          </p:nvPr>
        </p:nvSpPr>
        <p:spPr>
          <a:xfrm>
            <a:off x="1045378" y="4191591"/>
            <a:ext cx="764142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a:t>
            </a:r>
            <a:endParaRPr lang="en-US" dirty="0"/>
          </a:p>
        </p:txBody>
      </p:sp>
      <p:sp>
        <p:nvSpPr>
          <p:cNvPr id="32" name="Text Placeholder 31"/>
          <p:cNvSpPr>
            <a:spLocks noGrp="1"/>
          </p:cNvSpPr>
          <p:nvPr>
            <p:ph type="body" sz="quarter" idx="16"/>
          </p:nvPr>
        </p:nvSpPr>
        <p:spPr>
          <a:xfrm>
            <a:off x="1045377" y="2754968"/>
            <a:ext cx="764142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a:t>
            </a:r>
          </a:p>
        </p:txBody>
      </p:sp>
      <p:sp>
        <p:nvSpPr>
          <p:cNvPr id="1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91680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29246"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26" name="Text Placeholder 25"/>
          <p:cNvSpPr>
            <a:spLocks noGrp="1"/>
          </p:cNvSpPr>
          <p:nvPr>
            <p:ph type="body" sz="quarter" idx="13"/>
          </p:nvPr>
        </p:nvSpPr>
        <p:spPr>
          <a:xfrm>
            <a:off x="373821" y="1477216"/>
            <a:ext cx="4016860"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28" name="Text Placeholder 27"/>
          <p:cNvSpPr>
            <a:spLocks noGrp="1"/>
          </p:cNvSpPr>
          <p:nvPr>
            <p:ph type="body" sz="quarter" idx="14"/>
          </p:nvPr>
        </p:nvSpPr>
        <p:spPr>
          <a:xfrm>
            <a:off x="373821" y="2880708"/>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30" name="Text Placeholder 29"/>
          <p:cNvSpPr>
            <a:spLocks noGrp="1"/>
          </p:cNvSpPr>
          <p:nvPr>
            <p:ph type="body" sz="quarter" idx="15"/>
          </p:nvPr>
        </p:nvSpPr>
        <p:spPr>
          <a:xfrm>
            <a:off x="373821" y="3582453"/>
            <a:ext cx="4016860"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2" name="Text Placeholder 31"/>
          <p:cNvSpPr>
            <a:spLocks noGrp="1"/>
          </p:cNvSpPr>
          <p:nvPr>
            <p:ph type="body" sz="quarter" idx="16"/>
          </p:nvPr>
        </p:nvSpPr>
        <p:spPr>
          <a:xfrm>
            <a:off x="373821" y="2178962"/>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11" name="Text Placeholder 25"/>
          <p:cNvSpPr>
            <a:spLocks noGrp="1"/>
          </p:cNvSpPr>
          <p:nvPr>
            <p:ph type="body" sz="quarter" idx="17"/>
          </p:nvPr>
        </p:nvSpPr>
        <p:spPr>
          <a:xfrm>
            <a:off x="4669939" y="1477216"/>
            <a:ext cx="4016861" cy="526034"/>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15" name="Text Placeholder 27"/>
          <p:cNvSpPr>
            <a:spLocks noGrp="1"/>
          </p:cNvSpPr>
          <p:nvPr>
            <p:ph type="body" sz="quarter" idx="18"/>
          </p:nvPr>
        </p:nvSpPr>
        <p:spPr>
          <a:xfrm>
            <a:off x="4669938" y="2880708"/>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16" name="Text Placeholder 29"/>
          <p:cNvSpPr>
            <a:spLocks noGrp="1"/>
          </p:cNvSpPr>
          <p:nvPr>
            <p:ph type="body" sz="quarter" idx="19"/>
          </p:nvPr>
        </p:nvSpPr>
        <p:spPr>
          <a:xfrm>
            <a:off x="4669939" y="3582453"/>
            <a:ext cx="4016861"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17" name="Text Placeholder 31"/>
          <p:cNvSpPr>
            <a:spLocks noGrp="1"/>
          </p:cNvSpPr>
          <p:nvPr>
            <p:ph type="body" sz="quarter" idx="20"/>
          </p:nvPr>
        </p:nvSpPr>
        <p:spPr>
          <a:xfrm>
            <a:off x="4669938" y="2178962"/>
            <a:ext cx="4016862" cy="526034"/>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fr-CA" dirty="0"/>
              <a:t>Click to </a:t>
            </a:r>
            <a:r>
              <a:rPr lang="fr-CA" dirty="0" err="1"/>
              <a:t>edit</a:t>
            </a:r>
            <a:r>
              <a:rPr lang="fr-CA" dirty="0"/>
              <a:t> Master </a:t>
            </a:r>
            <a:r>
              <a:rPr lang="fr-CA" dirty="0" err="1"/>
              <a:t>text</a:t>
            </a:r>
            <a:r>
              <a:rPr lang="fr-CA" dirty="0"/>
              <a:t> styles</a:t>
            </a:r>
          </a:p>
        </p:txBody>
      </p:sp>
      <p:sp>
        <p:nvSpPr>
          <p:cNvPr id="21"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93673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575418"/>
            <a:ext cx="7239314"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3" name="Text Placeholder 2"/>
          <p:cNvSpPr>
            <a:spLocks noGrp="1"/>
          </p:cNvSpPr>
          <p:nvPr>
            <p:ph type="body" sz="quarter" idx="13"/>
          </p:nvPr>
        </p:nvSpPr>
        <p:spPr>
          <a:xfrm>
            <a:off x="373318" y="1515534"/>
            <a:ext cx="8427782"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9"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6378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99606"/>
            <a:ext cx="3701038" cy="6758394"/>
          </a:xfrm>
        </p:spPr>
        <p:txBody>
          <a:bodyPr anchor="ctr"/>
          <a:lstStyle>
            <a:lvl1pPr marL="0" indent="0" algn="ctr">
              <a:buNone/>
              <a:defRPr/>
            </a:lvl1pPr>
          </a:lstStyle>
          <a:p>
            <a:r>
              <a:rPr lang="en-US" dirty="0"/>
              <a:t>Picture</a:t>
            </a:r>
          </a:p>
        </p:txBody>
      </p:sp>
      <p:sp>
        <p:nvSpPr>
          <p:cNvPr id="12"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3" name="Text Placeholder 2"/>
          <p:cNvSpPr>
            <a:spLocks noGrp="1"/>
          </p:cNvSpPr>
          <p:nvPr>
            <p:ph type="body" sz="quarter" idx="13"/>
          </p:nvPr>
        </p:nvSpPr>
        <p:spPr>
          <a:xfrm>
            <a:off x="373319" y="1515534"/>
            <a:ext cx="4827445" cy="4599517"/>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6"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spTree>
    <p:extLst>
      <p:ext uri="{BB962C8B-B14F-4D97-AF65-F5344CB8AC3E}">
        <p14:creationId xmlns:p14="http://schemas.microsoft.com/office/powerpoint/2010/main" val="18883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490526"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1"/>
          <p:cNvSpPr>
            <a:spLocks noGrp="1"/>
          </p:cNvSpPr>
          <p:nvPr>
            <p:ph type="title" hasCustomPrompt="1"/>
          </p:nvPr>
        </p:nvSpPr>
        <p:spPr>
          <a:xfrm>
            <a:off x="373821" y="575418"/>
            <a:ext cx="4826942" cy="689861"/>
          </a:xfrm>
        </p:spPr>
        <p:txBody>
          <a:bodyPr>
            <a:normAutofit/>
          </a:bodyPr>
          <a:lstStyle>
            <a:lvl1pPr algn="l">
              <a:defRPr sz="2400" b="1">
                <a:latin typeface="Calibri"/>
                <a:cs typeface="Calibri"/>
              </a:defRPr>
            </a:lvl1pPr>
          </a:lstStyle>
          <a:p>
            <a:r>
              <a:rPr lang="fr-CA" dirty="0"/>
              <a:t>CLICK TO EDIT MASTER TITLE STYLE</a:t>
            </a:r>
            <a:endParaRPr lang="en-US" dirty="0"/>
          </a:p>
        </p:txBody>
      </p:sp>
      <p:sp>
        <p:nvSpPr>
          <p:cNvPr id="17" name="Slide Number Placeholder 5"/>
          <p:cNvSpPr>
            <a:spLocks noGrp="1"/>
          </p:cNvSpPr>
          <p:nvPr>
            <p:ph type="sldNum" sz="quarter" idx="12"/>
          </p:nvPr>
        </p:nvSpPr>
        <p:spPr>
          <a:xfrm>
            <a:off x="6667500" y="6356351"/>
            <a:ext cx="2133600" cy="365125"/>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dirty="0"/>
          </a:p>
        </p:txBody>
      </p:sp>
      <p:sp>
        <p:nvSpPr>
          <p:cNvPr id="15" name="Picture Placeholder 6"/>
          <p:cNvSpPr>
            <a:spLocks noGrp="1"/>
          </p:cNvSpPr>
          <p:nvPr>
            <p:ph type="pic" sz="quarter" idx="14" hasCustomPrompt="1"/>
          </p:nvPr>
        </p:nvSpPr>
        <p:spPr>
          <a:xfrm>
            <a:off x="594726" y="1748816"/>
            <a:ext cx="2206136" cy="2635545"/>
          </a:xfrm>
        </p:spPr>
        <p:txBody>
          <a:bodyPr anchor="ctr"/>
          <a:lstStyle>
            <a:lvl1pPr marL="0" indent="0" algn="ctr">
              <a:buNone/>
              <a:defRPr/>
            </a:lvl1pPr>
          </a:lstStyle>
          <a:p>
            <a:r>
              <a:rPr lang="en-US" dirty="0"/>
              <a:t>Picture</a:t>
            </a:r>
          </a:p>
        </p:txBody>
      </p:sp>
      <p:sp>
        <p:nvSpPr>
          <p:cNvPr id="3" name="Subtitle 2"/>
          <p:cNvSpPr>
            <a:spLocks noGrp="1"/>
          </p:cNvSpPr>
          <p:nvPr>
            <p:ph type="subTitle" idx="1" hasCustomPrompt="1"/>
          </p:nvPr>
        </p:nvSpPr>
        <p:spPr>
          <a:xfrm>
            <a:off x="594726" y="4466742"/>
            <a:ext cx="2206137" cy="942773"/>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Name</a:t>
            </a:r>
            <a:br>
              <a:rPr lang="fr-CA" dirty="0"/>
            </a:br>
            <a:r>
              <a:rPr lang="fr-CA" dirty="0"/>
              <a:t>Last Name</a:t>
            </a:r>
            <a:endParaRPr lang="en-US" dirty="0"/>
          </a:p>
        </p:txBody>
      </p:sp>
      <p:sp>
        <p:nvSpPr>
          <p:cNvPr id="31" name="Rectangle 30"/>
          <p:cNvSpPr/>
          <p:nvPr userDrawn="1"/>
        </p:nvSpPr>
        <p:spPr>
          <a:xfrm>
            <a:off x="329963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icture Placeholder 6"/>
          <p:cNvSpPr>
            <a:spLocks noGrp="1"/>
          </p:cNvSpPr>
          <p:nvPr>
            <p:ph type="pic" sz="quarter" idx="15" hasCustomPrompt="1"/>
          </p:nvPr>
        </p:nvSpPr>
        <p:spPr>
          <a:xfrm>
            <a:off x="3403830" y="1748816"/>
            <a:ext cx="2206136" cy="2635545"/>
          </a:xfrm>
        </p:spPr>
        <p:txBody>
          <a:bodyPr anchor="ctr"/>
          <a:lstStyle>
            <a:lvl1pPr marL="0" indent="0" algn="ctr">
              <a:buNone/>
              <a:defRPr/>
            </a:lvl1pPr>
          </a:lstStyle>
          <a:p>
            <a:r>
              <a:rPr lang="en-US" dirty="0"/>
              <a:t>Picture</a:t>
            </a:r>
          </a:p>
        </p:txBody>
      </p:sp>
      <p:sp>
        <p:nvSpPr>
          <p:cNvPr id="34" name="Rectangle 33"/>
          <p:cNvSpPr/>
          <p:nvPr userDrawn="1"/>
        </p:nvSpPr>
        <p:spPr>
          <a:xfrm>
            <a:off x="6101870" y="1601800"/>
            <a:ext cx="2413311" cy="3945011"/>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cture Placeholder 6"/>
          <p:cNvSpPr>
            <a:spLocks noGrp="1"/>
          </p:cNvSpPr>
          <p:nvPr>
            <p:ph type="pic" sz="quarter" idx="16" hasCustomPrompt="1"/>
          </p:nvPr>
        </p:nvSpPr>
        <p:spPr>
          <a:xfrm>
            <a:off x="6206070" y="1748816"/>
            <a:ext cx="2206136" cy="2635545"/>
          </a:xfrm>
        </p:spPr>
        <p:txBody>
          <a:bodyPr anchor="ctr"/>
          <a:lstStyle>
            <a:lvl1pPr marL="0" indent="0" algn="ctr">
              <a:buNone/>
              <a:defRPr/>
            </a:lvl1pPr>
          </a:lstStyle>
          <a:p>
            <a:r>
              <a:rPr lang="en-US" dirty="0"/>
              <a:t>Picture</a:t>
            </a:r>
          </a:p>
        </p:txBody>
      </p:sp>
      <p:sp>
        <p:nvSpPr>
          <p:cNvPr id="10" name="Text Placeholder 9"/>
          <p:cNvSpPr>
            <a:spLocks noGrp="1"/>
          </p:cNvSpPr>
          <p:nvPr>
            <p:ph type="body" sz="quarter" idx="17" hasCustomPrompt="1"/>
          </p:nvPr>
        </p:nvSpPr>
        <p:spPr>
          <a:xfrm>
            <a:off x="3403830" y="4466743"/>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Name</a:t>
            </a:r>
            <a:br>
              <a:rPr lang="fr-CA" dirty="0"/>
            </a:br>
            <a:r>
              <a:rPr lang="fr-CA" dirty="0"/>
              <a:t>Last Name</a:t>
            </a:r>
            <a:endParaRPr lang="en-US" dirty="0"/>
          </a:p>
        </p:txBody>
      </p:sp>
      <p:sp>
        <p:nvSpPr>
          <p:cNvPr id="39" name="Text Placeholder 38"/>
          <p:cNvSpPr>
            <a:spLocks noGrp="1"/>
          </p:cNvSpPr>
          <p:nvPr>
            <p:ph type="body" sz="quarter" idx="18" hasCustomPrompt="1"/>
          </p:nvPr>
        </p:nvSpPr>
        <p:spPr>
          <a:xfrm>
            <a:off x="6206071" y="4466744"/>
            <a:ext cx="2206136" cy="942773"/>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fr-CA" dirty="0"/>
              <a:t>Name</a:t>
            </a:r>
            <a:br>
              <a:rPr lang="fr-CA" dirty="0"/>
            </a:br>
            <a:r>
              <a:rPr lang="fr-CA" dirty="0"/>
              <a:t>Last Name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5297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US" smtClean="0"/>
              <a:t>‹#›</a:t>
            </a:fld>
            <a:endParaRPr lang="en-US" dirty="0"/>
          </a:p>
        </p:txBody>
      </p:sp>
      <p:sp>
        <p:nvSpPr>
          <p:cNvPr id="7" name="Rectangle 6"/>
          <p:cNvSpPr/>
          <p:nvPr userDrawn="1"/>
        </p:nvSpPr>
        <p:spPr>
          <a:xfrm>
            <a:off x="0" y="2"/>
            <a:ext cx="9144000" cy="1006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141377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6" r:id="rId4"/>
    <p:sldLayoutId id="2147483660" r:id="rId5"/>
    <p:sldLayoutId id="2147483661" r:id="rId6"/>
    <p:sldLayoutId id="2147483662" r:id="rId7"/>
    <p:sldLayoutId id="2147483664" r:id="rId8"/>
    <p:sldLayoutId id="2147483663" r:id="rId9"/>
    <p:sldLayoutId id="2147483667" r:id="rId10"/>
    <p:sldLayoutId id="2147483668" r:id="rId11"/>
    <p:sldLayoutId id="214748366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12" Type="http://schemas.openxmlformats.org/officeDocument/2006/relationships/chart" Target="../charts/chart24.xml"/><Relationship Id="rId2" Type="http://schemas.openxmlformats.org/officeDocument/2006/relationships/chart" Target="../charts/chart14.xml"/><Relationship Id="rId1" Type="http://schemas.openxmlformats.org/officeDocument/2006/relationships/slideLayout" Target="../slideLayouts/slideLayout7.xml"/><Relationship Id="rId6" Type="http://schemas.openxmlformats.org/officeDocument/2006/relationships/chart" Target="../charts/chart18.xml"/><Relationship Id="rId11" Type="http://schemas.openxmlformats.org/officeDocument/2006/relationships/chart" Target="../charts/chart23.xml"/><Relationship Id="rId5" Type="http://schemas.openxmlformats.org/officeDocument/2006/relationships/chart" Target="../charts/chart17.xml"/><Relationship Id="rId10" Type="http://schemas.openxmlformats.org/officeDocument/2006/relationships/chart" Target="../charts/chart22.xml"/><Relationship Id="rId4" Type="http://schemas.openxmlformats.org/officeDocument/2006/relationships/chart" Target="../charts/chart16.xml"/><Relationship Id="rId9" Type="http://schemas.openxmlformats.org/officeDocument/2006/relationships/chart" Target="../charts/chart21.xml"/></Relationships>
</file>

<file path=ppt/slides/_rels/slide2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jpg"/><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pour une image  8"/>
          <p:cNvSpPr>
            <a:spLocks noGrp="1"/>
          </p:cNvSpPr>
          <p:nvPr>
            <p:ph type="pic" sz="quarter" idx="13"/>
          </p:nvPr>
        </p:nvSpPr>
        <p:spPr/>
      </p:sp>
      <p:pic>
        <p:nvPicPr>
          <p:cNvPr id="7" name="Image 6" descr="A9168_Ajout_mentions_PPT_4_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421" y="100685"/>
            <a:ext cx="5497579" cy="6757313"/>
          </a:xfrm>
          <a:prstGeom prst="rect">
            <a:avLst/>
          </a:prstGeom>
        </p:spPr>
      </p:pic>
      <p:sp>
        <p:nvSpPr>
          <p:cNvPr id="2" name="Title 1"/>
          <p:cNvSpPr>
            <a:spLocks noGrp="1"/>
          </p:cNvSpPr>
          <p:nvPr>
            <p:ph type="title"/>
          </p:nvPr>
        </p:nvSpPr>
        <p:spPr>
          <a:xfrm>
            <a:off x="380686" y="1376766"/>
            <a:ext cx="3181664" cy="2032758"/>
          </a:xfrm>
        </p:spPr>
        <p:txBody>
          <a:bodyPr>
            <a:normAutofit/>
          </a:bodyPr>
          <a:lstStyle/>
          <a:p>
            <a:r>
              <a:rPr lang="en-US" sz="3000" dirty="0"/>
              <a:t>handyDART Customer Satisfaction Survey</a:t>
            </a:r>
            <a:br>
              <a:rPr lang="en-US" sz="3000" dirty="0"/>
            </a:br>
            <a:r>
              <a:rPr lang="en-US" sz="3000" dirty="0"/>
              <a:t>2021</a:t>
            </a:r>
          </a:p>
        </p:txBody>
      </p:sp>
      <p:pic>
        <p:nvPicPr>
          <p:cNvPr id="10" name="Picture Placeholder 9">
            <a:extLst>
              <a:ext uri="{FF2B5EF4-FFF2-40B4-BE49-F238E27FC236}">
                <a16:creationId xmlns:a16="http://schemas.microsoft.com/office/drawing/2014/main" id="{F7E67F11-5BD8-483B-A8F2-42F20E274E06}"/>
              </a:ext>
            </a:extLst>
          </p:cNvPr>
          <p:cNvPicPr>
            <a:picLocks noGrp="1" noChangeAspect="1"/>
          </p:cNvPicPr>
          <p:nvPr>
            <p:ph type="pic" sz="quarter" idx="14"/>
          </p:nvPr>
        </p:nvPicPr>
        <p:blipFill rotWithShape="1">
          <a:blip r:embed="rId4"/>
          <a:srcRect l="-680" r="85"/>
          <a:stretch/>
        </p:blipFill>
        <p:spPr>
          <a:xfrm>
            <a:off x="149980" y="4204780"/>
            <a:ext cx="3307858" cy="1008488"/>
          </a:xfrm>
        </p:spPr>
      </p:pic>
      <p:sp>
        <p:nvSpPr>
          <p:cNvPr id="6" name="Date Placeholder 4">
            <a:extLst>
              <a:ext uri="{FF2B5EF4-FFF2-40B4-BE49-F238E27FC236}">
                <a16:creationId xmlns:a16="http://schemas.microsoft.com/office/drawing/2014/main" id="{1BCAFFFF-675E-4312-86F0-CA42E8768DD5}"/>
              </a:ext>
            </a:extLst>
          </p:cNvPr>
          <p:cNvSpPr>
            <a:spLocks noGrp="1"/>
          </p:cNvSpPr>
          <p:nvPr>
            <p:ph type="dt" sz="half" idx="10"/>
          </p:nvPr>
        </p:nvSpPr>
        <p:spPr>
          <a:xfrm>
            <a:off x="764277" y="6008524"/>
            <a:ext cx="1154464" cy="365125"/>
          </a:xfrm>
        </p:spPr>
        <p:txBody>
          <a:bodyPr/>
          <a:lstStyle/>
          <a:p>
            <a:r>
              <a:rPr lang="en-CA" dirty="0"/>
              <a:t>Mar 30, 2021</a:t>
            </a:r>
            <a:endParaRPr lang="en-US" dirty="0"/>
          </a:p>
        </p:txBody>
      </p:sp>
      <p:sp>
        <p:nvSpPr>
          <p:cNvPr id="8" name="Footer Placeholder 5">
            <a:extLst>
              <a:ext uri="{FF2B5EF4-FFF2-40B4-BE49-F238E27FC236}">
                <a16:creationId xmlns:a16="http://schemas.microsoft.com/office/drawing/2014/main" id="{70E86C62-7FD5-427F-B55F-6C7A3D7C90C0}"/>
              </a:ext>
            </a:extLst>
          </p:cNvPr>
          <p:cNvSpPr>
            <a:spLocks noGrp="1"/>
          </p:cNvSpPr>
          <p:nvPr>
            <p:ph type="ftr" sz="quarter" idx="11"/>
          </p:nvPr>
        </p:nvSpPr>
        <p:spPr>
          <a:xfrm>
            <a:off x="2726306" y="6008524"/>
            <a:ext cx="1463065" cy="365125"/>
          </a:xfrm>
        </p:spPr>
        <p:txBody>
          <a:bodyPr/>
          <a:lstStyle/>
          <a:p>
            <a:r>
              <a:rPr lang="en-US" dirty="0"/>
              <a:t> 41074-011</a:t>
            </a:r>
          </a:p>
        </p:txBody>
      </p:sp>
    </p:spTree>
    <p:extLst>
      <p:ext uri="{BB962C8B-B14F-4D97-AF65-F5344CB8AC3E}">
        <p14:creationId xmlns:p14="http://schemas.microsoft.com/office/powerpoint/2010/main" val="223110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B02D-B1B2-4473-80C7-8475A155CBEA}"/>
              </a:ext>
            </a:extLst>
          </p:cNvPr>
          <p:cNvSpPr>
            <a:spLocks noGrp="1"/>
          </p:cNvSpPr>
          <p:nvPr>
            <p:ph type="title"/>
          </p:nvPr>
        </p:nvSpPr>
        <p:spPr/>
        <p:txBody>
          <a:bodyPr/>
          <a:lstStyle/>
          <a:p>
            <a:r>
              <a:rPr lang="en-CA" dirty="0"/>
              <a:t>Recommendations for service improvements</a:t>
            </a:r>
          </a:p>
        </p:txBody>
      </p:sp>
      <p:sp>
        <p:nvSpPr>
          <p:cNvPr id="4" name="Slide Number Placeholder 3">
            <a:extLst>
              <a:ext uri="{FF2B5EF4-FFF2-40B4-BE49-F238E27FC236}">
                <a16:creationId xmlns:a16="http://schemas.microsoft.com/office/drawing/2014/main" id="{56B9BF54-E289-479F-9E00-A6CEF349318C}"/>
              </a:ext>
            </a:extLst>
          </p:cNvPr>
          <p:cNvSpPr>
            <a:spLocks noGrp="1"/>
          </p:cNvSpPr>
          <p:nvPr>
            <p:ph type="sldNum" sz="quarter" idx="12"/>
          </p:nvPr>
        </p:nvSpPr>
        <p:spPr/>
        <p:txBody>
          <a:bodyPr/>
          <a:lstStyle/>
          <a:p>
            <a:fld id="{36679B2B-0B95-3D41-A6BF-74EBACF9BD9F}" type="slidenum">
              <a:rPr lang="en-US" smtClean="0"/>
              <a:pPr/>
              <a:t>10</a:t>
            </a:fld>
            <a:endParaRPr lang="en-US" dirty="0"/>
          </a:p>
        </p:txBody>
      </p:sp>
      <p:sp>
        <p:nvSpPr>
          <p:cNvPr id="5" name="Rectangle 4">
            <a:extLst>
              <a:ext uri="{FF2B5EF4-FFF2-40B4-BE49-F238E27FC236}">
                <a16:creationId xmlns:a16="http://schemas.microsoft.com/office/drawing/2014/main" id="{535A2972-2FE0-4398-A9A1-9837049EABD2}"/>
              </a:ext>
            </a:extLst>
          </p:cNvPr>
          <p:cNvSpPr/>
          <p:nvPr/>
        </p:nvSpPr>
        <p:spPr>
          <a:xfrm>
            <a:off x="373820" y="1442368"/>
            <a:ext cx="8427279" cy="2554545"/>
          </a:xfrm>
          <a:prstGeom prst="rect">
            <a:avLst/>
          </a:prstGeom>
        </p:spPr>
        <p:txBody>
          <a:bodyPr wrap="square">
            <a:spAutoFit/>
          </a:bodyPr>
          <a:lstStyle/>
          <a:p>
            <a:r>
              <a:rPr lang="en-CA" sz="1600" dirty="0"/>
              <a:t>If BC Transit has the available resources to invest in improvements to handyDART service, the following areas would be the top priorities among riders:</a:t>
            </a:r>
          </a:p>
          <a:p>
            <a:endParaRPr lang="en-CA" sz="1600" dirty="0"/>
          </a:p>
          <a:p>
            <a:pPr marL="285750" indent="-285750">
              <a:buFont typeface="Wingdings" panose="05000000000000000000" pitchFamily="2" charset="2"/>
              <a:buChar char="§"/>
            </a:pPr>
            <a:r>
              <a:rPr lang="en-CA" sz="1600" dirty="0"/>
              <a:t>Extend service on weekends (specifically Sundays) and public holidays.</a:t>
            </a:r>
          </a:p>
          <a:p>
            <a:pPr marL="285750" indent="-285750">
              <a:buFont typeface="Wingdings" panose="05000000000000000000" pitchFamily="2" charset="2"/>
              <a:buChar char="§"/>
            </a:pPr>
            <a:r>
              <a:rPr lang="en-CA" sz="1600" dirty="0"/>
              <a:t>Later (after 8pm) and earlier service (before 9am) on weekdays.</a:t>
            </a:r>
          </a:p>
          <a:p>
            <a:pPr marL="285750" indent="-285750">
              <a:buFont typeface="Wingdings" panose="05000000000000000000" pitchFamily="2" charset="2"/>
              <a:buChar char="§"/>
            </a:pPr>
            <a:r>
              <a:rPr lang="en-CA" sz="1600" dirty="0"/>
              <a:t>Improve availability during existing hours by providing more buses and drivers. Long wait times tend to be a particularly common service element for improvement mentioned by riders.</a:t>
            </a:r>
          </a:p>
          <a:p>
            <a:pPr marL="285750" indent="-285750">
              <a:buFont typeface="Wingdings" panose="05000000000000000000" pitchFamily="2" charset="2"/>
              <a:buChar char="§"/>
            </a:pPr>
            <a:r>
              <a:rPr lang="en-CA" sz="1600" dirty="0"/>
              <a:t>Improve and simplify the scheduling process by reducing the minimum booking time, launching an online booking system, and providing calls/messages before the bus arrival. </a:t>
            </a:r>
          </a:p>
          <a:p>
            <a:endParaRPr lang="en-CA" sz="1600" dirty="0"/>
          </a:p>
        </p:txBody>
      </p:sp>
    </p:spTree>
    <p:extLst>
      <p:ext uri="{BB962C8B-B14F-4D97-AF65-F5344CB8AC3E}">
        <p14:creationId xmlns:p14="http://schemas.microsoft.com/office/powerpoint/2010/main" val="4132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8F2E01D-5878-4996-95EE-239779DD47E9}"/>
              </a:ext>
            </a:extLst>
          </p:cNvPr>
          <p:cNvPicPr>
            <a:picLocks noGrp="1" noChangeAspect="1"/>
          </p:cNvPicPr>
          <p:nvPr>
            <p:ph type="pic" sz="quarter" idx="13"/>
          </p:nvPr>
        </p:nvPicPr>
        <p:blipFill>
          <a:blip r:embed="rId2"/>
          <a:srcRect l="4913" r="4913"/>
          <a:stretch>
            <a:fillRect/>
          </a:stretch>
        </p:blipFill>
        <p:spPr/>
      </p:pic>
      <p:sp>
        <p:nvSpPr>
          <p:cNvPr id="7" name="Title 6"/>
          <p:cNvSpPr>
            <a:spLocks noGrp="1"/>
          </p:cNvSpPr>
          <p:nvPr>
            <p:ph type="title"/>
          </p:nvPr>
        </p:nvSpPr>
        <p:spPr/>
        <p:txBody>
          <a:bodyPr/>
          <a:lstStyle/>
          <a:p>
            <a:r>
              <a:rPr lang="en-US" dirty="0"/>
              <a:t>Current usage of handyDART service and fixed-route bus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084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EBC7A-E3FA-475D-B3F5-8F978F6AB1B0}"/>
              </a:ext>
            </a:extLst>
          </p:cNvPr>
          <p:cNvSpPr>
            <a:spLocks noGrp="1"/>
          </p:cNvSpPr>
          <p:nvPr>
            <p:ph type="title"/>
          </p:nvPr>
        </p:nvSpPr>
        <p:spPr/>
        <p:txBody>
          <a:bodyPr>
            <a:normAutofit fontScale="90000"/>
          </a:bodyPr>
          <a:lstStyle/>
          <a:p>
            <a:r>
              <a:rPr lang="en-CA" dirty="0"/>
              <a:t>Likely due to COVID-19 concerns, riders use the handyDART service less often now compared to last year</a:t>
            </a:r>
          </a:p>
        </p:txBody>
      </p:sp>
      <p:graphicFrame>
        <p:nvGraphicFramePr>
          <p:cNvPr id="6" name="Content Placeholder 5">
            <a:extLst>
              <a:ext uri="{FF2B5EF4-FFF2-40B4-BE49-F238E27FC236}">
                <a16:creationId xmlns:a16="http://schemas.microsoft.com/office/drawing/2014/main" id="{83245A51-4E9D-4451-B782-D74118BED2AB}"/>
              </a:ext>
            </a:extLst>
          </p:cNvPr>
          <p:cNvGraphicFramePr>
            <a:graphicFrameLocks/>
          </p:cNvGraphicFramePr>
          <p:nvPr>
            <p:extLst>
              <p:ext uri="{D42A27DB-BD31-4B8C-83A1-F6EECF244321}">
                <p14:modId xmlns:p14="http://schemas.microsoft.com/office/powerpoint/2010/main" val="4065626659"/>
              </p:ext>
            </p:extLst>
          </p:nvPr>
        </p:nvGraphicFramePr>
        <p:xfrm>
          <a:off x="97373" y="2277628"/>
          <a:ext cx="6452283" cy="388323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224C566-916B-49B6-98A7-E4232891975F}"/>
              </a:ext>
            </a:extLst>
          </p:cNvPr>
          <p:cNvSpPr txBox="1"/>
          <p:nvPr/>
        </p:nvSpPr>
        <p:spPr>
          <a:xfrm>
            <a:off x="205302" y="6294457"/>
            <a:ext cx="7736463" cy="344384"/>
          </a:xfrm>
          <a:prstGeom prst="rect">
            <a:avLst/>
          </a:prstGeom>
        </p:spPr>
        <p:txBody>
          <a:bodyPr vert="horz" wrap="square" lIns="91440" tIns="45720" rIns="91440" bIns="45720" rtlCol="0" anchor="ctr">
            <a:normAutofit/>
          </a:bodyPr>
          <a:lstStyle/>
          <a:p>
            <a:r>
              <a:rPr lang="en-CA" sz="900" dirty="0"/>
              <a:t>Q1. </a:t>
            </a:r>
            <a:r>
              <a:rPr lang="en-US" sz="900" dirty="0"/>
              <a:t>In the past six months, how often have you used the handyDART service in your area?</a:t>
            </a:r>
            <a:endParaRPr lang="en-CA" sz="900" dirty="0"/>
          </a:p>
        </p:txBody>
      </p:sp>
      <p:sp>
        <p:nvSpPr>
          <p:cNvPr id="14" name="TextBox 13">
            <a:extLst>
              <a:ext uri="{FF2B5EF4-FFF2-40B4-BE49-F238E27FC236}">
                <a16:creationId xmlns:a16="http://schemas.microsoft.com/office/drawing/2014/main" id="{598365B4-CBA2-4C35-9718-87FFC2FE04E4}"/>
              </a:ext>
            </a:extLst>
          </p:cNvPr>
          <p:cNvSpPr txBox="1"/>
          <p:nvPr/>
        </p:nvSpPr>
        <p:spPr>
          <a:xfrm>
            <a:off x="205302" y="6561652"/>
            <a:ext cx="3478028" cy="231033"/>
          </a:xfrm>
          <a:prstGeom prst="rect">
            <a:avLst/>
          </a:prstGeom>
        </p:spPr>
        <p:txBody>
          <a:bodyPr vert="horz" wrap="square" lIns="91440" tIns="45720" rIns="91440" bIns="45720" rtlCol="0" anchor="ctr">
            <a:normAutofit/>
          </a:bodyPr>
          <a:lstStyle/>
          <a:p>
            <a:r>
              <a:rPr lang="en-CA" sz="900" dirty="0"/>
              <a:t>Base 2021: Total, n=581.    Base 2020: n=453.</a:t>
            </a:r>
          </a:p>
        </p:txBody>
      </p:sp>
      <p:sp>
        <p:nvSpPr>
          <p:cNvPr id="3" name="TextBox 2">
            <a:extLst>
              <a:ext uri="{FF2B5EF4-FFF2-40B4-BE49-F238E27FC236}">
                <a16:creationId xmlns:a16="http://schemas.microsoft.com/office/drawing/2014/main" id="{6D4D220F-EAA5-4BA7-BE1A-E16F00EDF72B}"/>
              </a:ext>
            </a:extLst>
          </p:cNvPr>
          <p:cNvSpPr txBox="1"/>
          <p:nvPr/>
        </p:nvSpPr>
        <p:spPr>
          <a:xfrm>
            <a:off x="445071" y="1440855"/>
            <a:ext cx="7352382" cy="831269"/>
          </a:xfrm>
          <a:prstGeom prst="round2DiagRect">
            <a:avLst/>
          </a:prstGeom>
          <a:solidFill>
            <a:schemeClr val="bg2"/>
          </a:solidFill>
          <a:ln w="19050">
            <a:noFill/>
          </a:ln>
        </p:spPr>
        <p:txBody>
          <a:bodyPr vert="horz" wrap="square" lIns="91440" tIns="45720" rIns="91440" bIns="45720" rtlCol="0" anchor="ctr">
            <a:normAutofit fontScale="92500" lnSpcReduction="20000"/>
          </a:bodyPr>
          <a:lstStyle/>
          <a:p>
            <a:r>
              <a:rPr lang="en-CA" dirty="0">
                <a:solidFill>
                  <a:schemeClr val="bg2">
                    <a:lumMod val="25000"/>
                  </a:schemeClr>
                </a:solidFill>
              </a:rPr>
              <a:t>Over one-third are </a:t>
            </a:r>
            <a:r>
              <a:rPr lang="en-CA" b="1" dirty="0">
                <a:solidFill>
                  <a:schemeClr val="bg2">
                    <a:lumMod val="25000"/>
                  </a:schemeClr>
                </a:solidFill>
              </a:rPr>
              <a:t>occasional riders</a:t>
            </a:r>
            <a:r>
              <a:rPr lang="en-CA" dirty="0">
                <a:solidFill>
                  <a:schemeClr val="bg2">
                    <a:lumMod val="25000"/>
                  </a:schemeClr>
                </a:solidFill>
              </a:rPr>
              <a:t> (use handyDART once a month or less) which is a 10-point increase from 2020. </a:t>
            </a:r>
            <a:r>
              <a:rPr lang="en-CA" b="1" dirty="0">
                <a:solidFill>
                  <a:schemeClr val="bg2">
                    <a:lumMod val="25000"/>
                  </a:schemeClr>
                </a:solidFill>
              </a:rPr>
              <a:t>Abbotsford</a:t>
            </a:r>
            <a:r>
              <a:rPr lang="en-CA" dirty="0">
                <a:solidFill>
                  <a:schemeClr val="bg2">
                    <a:lumMod val="25000"/>
                  </a:schemeClr>
                </a:solidFill>
              </a:rPr>
              <a:t> residents are significantly more likely to be occasional riders (</a:t>
            </a:r>
            <a:r>
              <a:rPr lang="en-CA" b="1" dirty="0">
                <a:solidFill>
                  <a:schemeClr val="bg2">
                    <a:lumMod val="25000"/>
                  </a:schemeClr>
                </a:solidFill>
              </a:rPr>
              <a:t>56%</a:t>
            </a:r>
            <a:r>
              <a:rPr lang="en-CA" dirty="0">
                <a:solidFill>
                  <a:schemeClr val="bg2">
                    <a:lumMod val="25000"/>
                  </a:schemeClr>
                </a:solidFill>
              </a:rPr>
              <a:t>) than those in other communities.</a:t>
            </a:r>
          </a:p>
        </p:txBody>
      </p:sp>
      <p:sp>
        <p:nvSpPr>
          <p:cNvPr id="5" name="Slide Number Placeholder 4">
            <a:extLst>
              <a:ext uri="{FF2B5EF4-FFF2-40B4-BE49-F238E27FC236}">
                <a16:creationId xmlns:a16="http://schemas.microsoft.com/office/drawing/2014/main" id="{4704F8AB-6227-405A-8F53-856C299F40F9}"/>
              </a:ext>
            </a:extLst>
          </p:cNvPr>
          <p:cNvSpPr>
            <a:spLocks noGrp="1"/>
          </p:cNvSpPr>
          <p:nvPr>
            <p:ph type="sldNum" sz="quarter" idx="12"/>
          </p:nvPr>
        </p:nvSpPr>
        <p:spPr/>
        <p:txBody>
          <a:bodyPr/>
          <a:lstStyle/>
          <a:p>
            <a:fld id="{36679B2B-0B95-3D41-A6BF-74EBACF9BD9F}" type="slidenum">
              <a:rPr lang="en-US" smtClean="0"/>
              <a:pPr/>
              <a:t>12</a:t>
            </a:fld>
            <a:endParaRPr lang="en-US" dirty="0"/>
          </a:p>
        </p:txBody>
      </p:sp>
      <p:graphicFrame>
        <p:nvGraphicFramePr>
          <p:cNvPr id="2" name="Table 7">
            <a:extLst>
              <a:ext uri="{FF2B5EF4-FFF2-40B4-BE49-F238E27FC236}">
                <a16:creationId xmlns:a16="http://schemas.microsoft.com/office/drawing/2014/main" id="{5C08ECC5-0C2F-4937-A3C6-B95DE1B19C61}"/>
              </a:ext>
            </a:extLst>
          </p:cNvPr>
          <p:cNvGraphicFramePr>
            <a:graphicFrameLocks noGrp="1"/>
          </p:cNvGraphicFramePr>
          <p:nvPr>
            <p:extLst>
              <p:ext uri="{D42A27DB-BD31-4B8C-83A1-F6EECF244321}">
                <p14:modId xmlns:p14="http://schemas.microsoft.com/office/powerpoint/2010/main" val="4060045740"/>
              </p:ext>
            </p:extLst>
          </p:nvPr>
        </p:nvGraphicFramePr>
        <p:xfrm>
          <a:off x="5635256" y="3012955"/>
          <a:ext cx="3165845" cy="2050108"/>
        </p:xfrm>
        <a:graphic>
          <a:graphicData uri="http://schemas.openxmlformats.org/drawingml/2006/table">
            <a:tbl>
              <a:tblPr firstRow="1" bandRow="1">
                <a:tableStyleId>{5C22544A-7EE6-4342-B048-85BDC9FD1C3A}</a:tableStyleId>
              </a:tblPr>
              <a:tblGrid>
                <a:gridCol w="1569877">
                  <a:extLst>
                    <a:ext uri="{9D8B030D-6E8A-4147-A177-3AD203B41FA5}">
                      <a16:colId xmlns:a16="http://schemas.microsoft.com/office/drawing/2014/main" val="1769693008"/>
                    </a:ext>
                  </a:extLst>
                </a:gridCol>
                <a:gridCol w="797984">
                  <a:extLst>
                    <a:ext uri="{9D8B030D-6E8A-4147-A177-3AD203B41FA5}">
                      <a16:colId xmlns:a16="http://schemas.microsoft.com/office/drawing/2014/main" val="2369400307"/>
                    </a:ext>
                  </a:extLst>
                </a:gridCol>
                <a:gridCol w="797984">
                  <a:extLst>
                    <a:ext uri="{9D8B030D-6E8A-4147-A177-3AD203B41FA5}">
                      <a16:colId xmlns:a16="http://schemas.microsoft.com/office/drawing/2014/main" val="2782134788"/>
                    </a:ext>
                  </a:extLst>
                </a:gridCol>
              </a:tblGrid>
              <a:tr h="388948">
                <a:tc>
                  <a:txBody>
                    <a:bodyPr/>
                    <a:lstStyle/>
                    <a:p>
                      <a:endParaRPr lang="en-US" sz="1100" dirty="0"/>
                    </a:p>
                  </a:txBody>
                  <a:tcPr/>
                </a:tc>
                <a:tc>
                  <a:txBody>
                    <a:bodyPr/>
                    <a:lstStyle/>
                    <a:p>
                      <a:pPr algn="ctr"/>
                      <a:r>
                        <a:rPr lang="en-US" sz="1200" kern="1200" dirty="0">
                          <a:solidFill>
                            <a:schemeClr val="dk1"/>
                          </a:solidFill>
                          <a:latin typeface="+mn-lt"/>
                          <a:ea typeface="+mn-ea"/>
                          <a:cs typeface="+mn-cs"/>
                        </a:rPr>
                        <a:t>2021</a:t>
                      </a:r>
                    </a:p>
                  </a:txBody>
                  <a:tcPr/>
                </a:tc>
                <a:tc>
                  <a:txBody>
                    <a:bodyPr/>
                    <a:lstStyle/>
                    <a:p>
                      <a:pPr algn="ctr"/>
                      <a:r>
                        <a:rPr lang="en-US" sz="1200" kern="1200" dirty="0">
                          <a:solidFill>
                            <a:schemeClr val="dk1"/>
                          </a:solidFill>
                          <a:latin typeface="+mn-lt"/>
                          <a:ea typeface="+mn-ea"/>
                          <a:cs typeface="+mn-cs"/>
                        </a:rPr>
                        <a:t>2020</a:t>
                      </a:r>
                    </a:p>
                  </a:txBody>
                  <a:tcPr/>
                </a:tc>
                <a:extLst>
                  <a:ext uri="{0D108BD9-81ED-4DB2-BD59-A6C34878D82A}">
                    <a16:rowId xmlns:a16="http://schemas.microsoft.com/office/drawing/2014/main" val="4169040862"/>
                  </a:ext>
                </a:extLst>
              </a:tr>
              <a:tr h="388948">
                <a:tc>
                  <a:txBody>
                    <a:bodyPr/>
                    <a:lstStyle/>
                    <a:p>
                      <a:r>
                        <a:rPr lang="en-US" sz="1200" b="1" dirty="0"/>
                        <a:t>Heavy Rider</a:t>
                      </a:r>
                    </a:p>
                    <a:p>
                      <a:r>
                        <a:rPr lang="en-US" sz="1100" i="1" dirty="0"/>
                        <a:t>5+ days/2-3 days per week</a:t>
                      </a:r>
                    </a:p>
                  </a:txBody>
                  <a:tcPr/>
                </a:tc>
                <a:tc>
                  <a:txBody>
                    <a:bodyPr/>
                    <a:lstStyle/>
                    <a:p>
                      <a:pPr algn="ctr"/>
                      <a:r>
                        <a:rPr lang="en-US" sz="1100" dirty="0"/>
                        <a:t>17%</a:t>
                      </a:r>
                    </a:p>
                  </a:txBody>
                  <a:tcPr/>
                </a:tc>
                <a:tc>
                  <a:txBody>
                    <a:bodyPr/>
                    <a:lstStyle/>
                    <a:p>
                      <a:pPr algn="ctr"/>
                      <a:r>
                        <a:rPr lang="en-US" sz="1100" dirty="0"/>
                        <a:t>30%</a:t>
                      </a:r>
                    </a:p>
                  </a:txBody>
                  <a:tcPr/>
                </a:tc>
                <a:extLst>
                  <a:ext uri="{0D108BD9-81ED-4DB2-BD59-A6C34878D82A}">
                    <a16:rowId xmlns:a16="http://schemas.microsoft.com/office/drawing/2014/main" val="3740962395"/>
                  </a:ext>
                </a:extLst>
              </a:tr>
              <a:tr h="388948">
                <a:tc>
                  <a:txBody>
                    <a:bodyPr/>
                    <a:lstStyle/>
                    <a:p>
                      <a:r>
                        <a:rPr lang="en-US" sz="1200" b="1" dirty="0"/>
                        <a:t>Medium Rider</a:t>
                      </a:r>
                    </a:p>
                    <a:p>
                      <a:r>
                        <a:rPr lang="en-US" sz="1100" i="1" dirty="0"/>
                        <a:t>Several times per month</a:t>
                      </a:r>
                    </a:p>
                  </a:txBody>
                  <a:tcPr/>
                </a:tc>
                <a:tc>
                  <a:txBody>
                    <a:bodyPr/>
                    <a:lstStyle/>
                    <a:p>
                      <a:pPr algn="ctr"/>
                      <a:r>
                        <a:rPr lang="en-US" sz="1100" dirty="0"/>
                        <a:t>41%</a:t>
                      </a:r>
                    </a:p>
                  </a:txBody>
                  <a:tcPr/>
                </a:tc>
                <a:tc>
                  <a:txBody>
                    <a:bodyPr/>
                    <a:lstStyle/>
                    <a:p>
                      <a:pPr algn="ctr"/>
                      <a:r>
                        <a:rPr lang="en-US" sz="1100" dirty="0"/>
                        <a:t>41%</a:t>
                      </a:r>
                    </a:p>
                  </a:txBody>
                  <a:tcPr/>
                </a:tc>
                <a:extLst>
                  <a:ext uri="{0D108BD9-81ED-4DB2-BD59-A6C34878D82A}">
                    <a16:rowId xmlns:a16="http://schemas.microsoft.com/office/drawing/2014/main" val="48541645"/>
                  </a:ext>
                </a:extLst>
              </a:tr>
              <a:tr h="388948">
                <a:tc>
                  <a:txBody>
                    <a:bodyPr/>
                    <a:lstStyle/>
                    <a:p>
                      <a:r>
                        <a:rPr lang="en-US" sz="1200" b="1" dirty="0"/>
                        <a:t>Occasional Rider</a:t>
                      </a:r>
                    </a:p>
                    <a:p>
                      <a:r>
                        <a:rPr lang="en-US" sz="1100" i="1" dirty="0"/>
                        <a:t>Once a month/ Less than once a month</a:t>
                      </a:r>
                    </a:p>
                  </a:txBody>
                  <a:tcPr/>
                </a:tc>
                <a:tc>
                  <a:txBody>
                    <a:bodyPr/>
                    <a:lstStyle/>
                    <a:p>
                      <a:pPr algn="ctr"/>
                      <a:r>
                        <a:rPr lang="en-US" sz="1100" dirty="0"/>
                        <a:t>35%</a:t>
                      </a:r>
                    </a:p>
                  </a:txBody>
                  <a:tcPr/>
                </a:tc>
                <a:tc>
                  <a:txBody>
                    <a:bodyPr/>
                    <a:lstStyle/>
                    <a:p>
                      <a:pPr algn="ctr"/>
                      <a:r>
                        <a:rPr lang="en-US" sz="1100" dirty="0"/>
                        <a:t>26%</a:t>
                      </a:r>
                    </a:p>
                  </a:txBody>
                  <a:tcPr/>
                </a:tc>
                <a:extLst>
                  <a:ext uri="{0D108BD9-81ED-4DB2-BD59-A6C34878D82A}">
                    <a16:rowId xmlns:a16="http://schemas.microsoft.com/office/drawing/2014/main" val="3583473203"/>
                  </a:ext>
                </a:extLst>
              </a:tr>
            </a:tbl>
          </a:graphicData>
        </a:graphic>
      </p:graphicFrame>
    </p:spTree>
    <p:extLst>
      <p:ext uri="{BB962C8B-B14F-4D97-AF65-F5344CB8AC3E}">
        <p14:creationId xmlns:p14="http://schemas.microsoft.com/office/powerpoint/2010/main" val="26669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EBC7A-E3FA-475D-B3F5-8F978F6AB1B0}"/>
              </a:ext>
            </a:extLst>
          </p:cNvPr>
          <p:cNvSpPr>
            <a:spLocks noGrp="1"/>
          </p:cNvSpPr>
          <p:nvPr>
            <p:ph type="title"/>
          </p:nvPr>
        </p:nvSpPr>
        <p:spPr/>
        <p:txBody>
          <a:bodyPr>
            <a:normAutofit fontScale="90000"/>
          </a:bodyPr>
          <a:lstStyle/>
          <a:p>
            <a:r>
              <a:rPr lang="en-CA" dirty="0"/>
              <a:t>One-time trip bookers and those who are uncomfortable riding transit during the pandemic tend to use handyDART once a month or less</a:t>
            </a:r>
          </a:p>
        </p:txBody>
      </p:sp>
      <p:sp>
        <p:nvSpPr>
          <p:cNvPr id="13" name="TextBox 12">
            <a:extLst>
              <a:ext uri="{FF2B5EF4-FFF2-40B4-BE49-F238E27FC236}">
                <a16:creationId xmlns:a16="http://schemas.microsoft.com/office/drawing/2014/main" id="{0224C566-916B-49B6-98A7-E4232891975F}"/>
              </a:ext>
            </a:extLst>
          </p:cNvPr>
          <p:cNvSpPr txBox="1"/>
          <p:nvPr/>
        </p:nvSpPr>
        <p:spPr>
          <a:xfrm>
            <a:off x="205302" y="6389457"/>
            <a:ext cx="7736463" cy="344384"/>
          </a:xfrm>
          <a:prstGeom prst="rect">
            <a:avLst/>
          </a:prstGeom>
        </p:spPr>
        <p:txBody>
          <a:bodyPr vert="horz" wrap="square" lIns="91440" tIns="45720" rIns="91440" bIns="45720" rtlCol="0" anchor="ctr">
            <a:normAutofit/>
          </a:bodyPr>
          <a:lstStyle/>
          <a:p>
            <a:r>
              <a:rPr lang="en-CA" sz="900" dirty="0"/>
              <a:t>Q1. </a:t>
            </a:r>
            <a:r>
              <a:rPr lang="en-US" sz="900" dirty="0"/>
              <a:t>In the past six months, how often have you used the handyDART service in your area?</a:t>
            </a:r>
            <a:endParaRPr lang="en-CA" sz="900" dirty="0"/>
          </a:p>
        </p:txBody>
      </p:sp>
      <p:sp>
        <p:nvSpPr>
          <p:cNvPr id="14" name="TextBox 13">
            <a:extLst>
              <a:ext uri="{FF2B5EF4-FFF2-40B4-BE49-F238E27FC236}">
                <a16:creationId xmlns:a16="http://schemas.microsoft.com/office/drawing/2014/main" id="{598365B4-CBA2-4C35-9718-87FFC2FE04E4}"/>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a:t>
            </a:r>
          </a:p>
        </p:txBody>
      </p:sp>
      <p:graphicFrame>
        <p:nvGraphicFramePr>
          <p:cNvPr id="2" name="Table 1">
            <a:extLst>
              <a:ext uri="{FF2B5EF4-FFF2-40B4-BE49-F238E27FC236}">
                <a16:creationId xmlns:a16="http://schemas.microsoft.com/office/drawing/2014/main" id="{AD556954-1D36-4878-89DF-8D04B65B555E}"/>
              </a:ext>
            </a:extLst>
          </p:cNvPr>
          <p:cNvGraphicFramePr>
            <a:graphicFrameLocks noGrp="1"/>
          </p:cNvGraphicFramePr>
          <p:nvPr>
            <p:extLst>
              <p:ext uri="{D42A27DB-BD31-4B8C-83A1-F6EECF244321}">
                <p14:modId xmlns:p14="http://schemas.microsoft.com/office/powerpoint/2010/main" val="2625130097"/>
              </p:ext>
            </p:extLst>
          </p:nvPr>
        </p:nvGraphicFramePr>
        <p:xfrm>
          <a:off x="445071" y="2709135"/>
          <a:ext cx="8188566" cy="2661149"/>
        </p:xfrm>
        <a:graphic>
          <a:graphicData uri="http://schemas.openxmlformats.org/drawingml/2006/table">
            <a:tbl>
              <a:tblPr firstRow="1" bandRow="1">
                <a:tableStyleId>{00A15C55-8517-42AA-B614-E9B94910E393}</a:tableStyleId>
              </a:tblPr>
              <a:tblGrid>
                <a:gridCol w="1396886">
                  <a:extLst>
                    <a:ext uri="{9D8B030D-6E8A-4147-A177-3AD203B41FA5}">
                      <a16:colId xmlns:a16="http://schemas.microsoft.com/office/drawing/2014/main" val="1370033215"/>
                    </a:ext>
                  </a:extLst>
                </a:gridCol>
                <a:gridCol w="776253">
                  <a:extLst>
                    <a:ext uri="{9D8B030D-6E8A-4147-A177-3AD203B41FA5}">
                      <a16:colId xmlns:a16="http://schemas.microsoft.com/office/drawing/2014/main" val="2951899423"/>
                    </a:ext>
                  </a:extLst>
                </a:gridCol>
                <a:gridCol w="853860">
                  <a:extLst>
                    <a:ext uri="{9D8B030D-6E8A-4147-A177-3AD203B41FA5}">
                      <a16:colId xmlns:a16="http://schemas.microsoft.com/office/drawing/2014/main" val="834246053"/>
                    </a:ext>
                  </a:extLst>
                </a:gridCol>
                <a:gridCol w="808382">
                  <a:extLst>
                    <a:ext uri="{9D8B030D-6E8A-4147-A177-3AD203B41FA5}">
                      <a16:colId xmlns:a16="http://schemas.microsoft.com/office/drawing/2014/main" val="3420925523"/>
                    </a:ext>
                  </a:extLst>
                </a:gridCol>
                <a:gridCol w="755374">
                  <a:extLst>
                    <a:ext uri="{9D8B030D-6E8A-4147-A177-3AD203B41FA5}">
                      <a16:colId xmlns:a16="http://schemas.microsoft.com/office/drawing/2014/main" val="2219721720"/>
                    </a:ext>
                  </a:extLst>
                </a:gridCol>
                <a:gridCol w="715617">
                  <a:extLst>
                    <a:ext uri="{9D8B030D-6E8A-4147-A177-3AD203B41FA5}">
                      <a16:colId xmlns:a16="http://schemas.microsoft.com/office/drawing/2014/main" val="3549500605"/>
                    </a:ext>
                  </a:extLst>
                </a:gridCol>
                <a:gridCol w="715618">
                  <a:extLst>
                    <a:ext uri="{9D8B030D-6E8A-4147-A177-3AD203B41FA5}">
                      <a16:colId xmlns:a16="http://schemas.microsoft.com/office/drawing/2014/main" val="2728544790"/>
                    </a:ext>
                  </a:extLst>
                </a:gridCol>
                <a:gridCol w="1073426">
                  <a:extLst>
                    <a:ext uri="{9D8B030D-6E8A-4147-A177-3AD203B41FA5}">
                      <a16:colId xmlns:a16="http://schemas.microsoft.com/office/drawing/2014/main" val="2430601670"/>
                    </a:ext>
                  </a:extLst>
                </a:gridCol>
                <a:gridCol w="1093150">
                  <a:extLst>
                    <a:ext uri="{9D8B030D-6E8A-4147-A177-3AD203B41FA5}">
                      <a16:colId xmlns:a16="http://schemas.microsoft.com/office/drawing/2014/main" val="1467221213"/>
                    </a:ext>
                  </a:extLst>
                </a:gridCol>
              </a:tblGrid>
              <a:tr h="414733">
                <a:tc rowSpan="2">
                  <a:txBody>
                    <a:bodyPr/>
                    <a:lstStyle/>
                    <a:p>
                      <a:endParaRPr lang="en-CA" sz="1100" dirty="0">
                        <a:latin typeface="+mn-lt"/>
                      </a:endParaRPr>
                    </a:p>
                  </a:txBody>
                  <a:tcPr/>
                </a:tc>
                <a:tc rowSpan="2">
                  <a:txBody>
                    <a:bodyPr/>
                    <a:lstStyle/>
                    <a:p>
                      <a:pPr algn="ctr"/>
                      <a:r>
                        <a:rPr lang="en-CA" sz="1100" b="1" dirty="0">
                          <a:solidFill>
                            <a:schemeClr val="bg2">
                              <a:lumMod val="25000"/>
                            </a:schemeClr>
                          </a:solidFill>
                        </a:rPr>
                        <a:t>Total</a:t>
                      </a:r>
                    </a:p>
                    <a:p>
                      <a:pPr algn="ctr"/>
                      <a:r>
                        <a:rPr lang="en-CA" sz="1100" b="1" dirty="0">
                          <a:solidFill>
                            <a:schemeClr val="bg2">
                              <a:lumMod val="25000"/>
                            </a:schemeClr>
                          </a:solidFill>
                        </a:rPr>
                        <a:t>(n=581)</a:t>
                      </a:r>
                    </a:p>
                  </a:txBody>
                  <a:tcPr anchor="ctr"/>
                </a:tc>
                <a:tc gridSpan="3">
                  <a:txBody>
                    <a:bodyPr/>
                    <a:lstStyle/>
                    <a:p>
                      <a:pPr algn="ctr"/>
                      <a:r>
                        <a:rPr lang="en-CA" sz="1100" b="1" dirty="0">
                          <a:solidFill>
                            <a:schemeClr val="bg2">
                              <a:lumMod val="25000"/>
                            </a:schemeClr>
                          </a:solidFill>
                        </a:rPr>
                        <a:t>Trip booking type</a:t>
                      </a:r>
                    </a:p>
                  </a:txBody>
                  <a:tcPr anchor="ctr"/>
                </a:tc>
                <a:tc hMerge="1">
                  <a:txBody>
                    <a:bodyPr/>
                    <a:lstStyle/>
                    <a:p>
                      <a:pPr algn="ctr"/>
                      <a:endParaRPr lang="en-CA" sz="1200" b="1" dirty="0">
                        <a:solidFill>
                          <a:schemeClr val="bg2">
                            <a:lumMod val="25000"/>
                          </a:schemeClr>
                        </a:solidFill>
                      </a:endParaRPr>
                    </a:p>
                  </a:txBody>
                  <a:tcPr anchor="ctr"/>
                </a:tc>
                <a:tc hMerge="1">
                  <a:txBody>
                    <a:bodyPr/>
                    <a:lstStyle/>
                    <a:p>
                      <a:pPr algn="ctr"/>
                      <a:endParaRPr lang="en-CA" sz="1200" b="1" dirty="0">
                        <a:solidFill>
                          <a:schemeClr val="bg2">
                            <a:lumMod val="25000"/>
                          </a:schemeClr>
                        </a:solidFill>
                      </a:endParaRPr>
                    </a:p>
                  </a:txBody>
                  <a:tcPr anchor="ctr"/>
                </a:tc>
                <a:tc gridSpan="2">
                  <a:txBody>
                    <a:bodyPr/>
                    <a:lstStyle/>
                    <a:p>
                      <a:pPr algn="ctr"/>
                      <a:r>
                        <a:rPr lang="en-CA" sz="1100" b="1" dirty="0">
                          <a:solidFill>
                            <a:schemeClr val="bg2">
                              <a:lumMod val="25000"/>
                            </a:schemeClr>
                          </a:solidFill>
                        </a:rPr>
                        <a:t>Region</a:t>
                      </a:r>
                    </a:p>
                  </a:txBody>
                  <a:tcPr anchor="ctr"/>
                </a:tc>
                <a:tc hMerge="1">
                  <a:txBody>
                    <a:bodyPr/>
                    <a:lstStyle/>
                    <a:p>
                      <a:pPr algn="ctr"/>
                      <a:endParaRPr lang="en-CA" sz="1200" b="0" dirty="0">
                        <a:solidFill>
                          <a:schemeClr val="bg2">
                            <a:lumMod val="25000"/>
                          </a:schemeClr>
                        </a:solidFill>
                      </a:endParaRPr>
                    </a:p>
                  </a:txBody>
                  <a:tcPr anchor="ctr"/>
                </a:tc>
                <a:tc gridSpan="2">
                  <a:txBody>
                    <a:bodyPr/>
                    <a:lstStyle/>
                    <a:p>
                      <a:pPr algn="ctr"/>
                      <a:r>
                        <a:rPr lang="en-CA" sz="1100" b="1" dirty="0">
                          <a:solidFill>
                            <a:schemeClr val="bg2">
                              <a:lumMod val="25000"/>
                            </a:schemeClr>
                          </a:solidFill>
                        </a:rPr>
                        <a:t>Comfort level using transit</a:t>
                      </a:r>
                    </a:p>
                  </a:txBody>
                  <a:tcPr anchor="ctr"/>
                </a:tc>
                <a:tc hMerge="1">
                  <a:txBody>
                    <a:bodyPr/>
                    <a:lstStyle/>
                    <a:p>
                      <a:pPr algn="ctr"/>
                      <a:endParaRPr lang="en-CA" sz="1100" b="1" dirty="0">
                        <a:solidFill>
                          <a:schemeClr val="bg2">
                            <a:lumMod val="25000"/>
                          </a:schemeClr>
                        </a:solidFill>
                      </a:endParaRPr>
                    </a:p>
                  </a:txBody>
                  <a:tcPr anchor="ctr"/>
                </a:tc>
                <a:extLst>
                  <a:ext uri="{0D108BD9-81ED-4DB2-BD59-A6C34878D82A}">
                    <a16:rowId xmlns:a16="http://schemas.microsoft.com/office/drawing/2014/main" val="170387283"/>
                  </a:ext>
                </a:extLst>
              </a:tr>
              <a:tr h="709081">
                <a:tc vMerge="1">
                  <a:txBody>
                    <a:bodyPr/>
                    <a:lstStyle/>
                    <a:p>
                      <a:endParaRPr lang="en-CA" sz="1400" dirty="0">
                        <a:latin typeface="+mn-lt"/>
                      </a:endParaRPr>
                    </a:p>
                  </a:txBody>
                  <a:tcPr/>
                </a:tc>
                <a:tc vMerge="1">
                  <a:txBody>
                    <a:bodyPr/>
                    <a:lstStyle/>
                    <a:p>
                      <a:pPr algn="ctr"/>
                      <a:endParaRPr lang="en-CA" sz="1200" b="1" dirty="0">
                        <a:solidFill>
                          <a:schemeClr val="bg2">
                            <a:lumMod val="25000"/>
                          </a:schemeClr>
                        </a:solidFill>
                      </a:endParaRPr>
                    </a:p>
                  </a:txBody>
                  <a:tcPr anchor="ctr"/>
                </a:tc>
                <a:tc>
                  <a:txBody>
                    <a:bodyPr/>
                    <a:lstStyle/>
                    <a:p>
                      <a:pPr algn="ctr"/>
                      <a:r>
                        <a:rPr lang="en-CA" sz="1000" b="1" dirty="0">
                          <a:solidFill>
                            <a:schemeClr val="bg2">
                              <a:lumMod val="25000"/>
                            </a:schemeClr>
                          </a:solidFill>
                        </a:rPr>
                        <a:t>Subscription trip </a:t>
                      </a:r>
                    </a:p>
                    <a:p>
                      <a:pPr algn="ctr"/>
                      <a:r>
                        <a:rPr lang="en-CA" sz="1000" b="1" dirty="0">
                          <a:solidFill>
                            <a:schemeClr val="bg2">
                              <a:lumMod val="25000"/>
                            </a:schemeClr>
                          </a:solidFill>
                        </a:rPr>
                        <a:t>(n=84)</a:t>
                      </a:r>
                    </a:p>
                  </a:txBody>
                  <a:tcPr anchor="ctr"/>
                </a:tc>
                <a:tc>
                  <a:txBody>
                    <a:bodyPr/>
                    <a:lstStyle/>
                    <a:p>
                      <a:pPr algn="ctr"/>
                      <a:r>
                        <a:rPr lang="en-CA" sz="1000" b="1" dirty="0">
                          <a:solidFill>
                            <a:schemeClr val="bg2">
                              <a:lumMod val="25000"/>
                            </a:schemeClr>
                          </a:solidFill>
                        </a:rPr>
                        <a:t>One-time trip</a:t>
                      </a:r>
                    </a:p>
                    <a:p>
                      <a:pPr algn="ctr"/>
                      <a:r>
                        <a:rPr lang="en-CA" sz="1000" b="1" dirty="0">
                          <a:solidFill>
                            <a:schemeClr val="bg2">
                              <a:lumMod val="25000"/>
                            </a:schemeClr>
                          </a:solidFill>
                        </a:rPr>
                        <a:t>(n=340)</a:t>
                      </a:r>
                    </a:p>
                  </a:txBody>
                  <a:tcPr anchor="ctr"/>
                </a:tc>
                <a:tc>
                  <a:txBody>
                    <a:bodyPr/>
                    <a:lstStyle/>
                    <a:p>
                      <a:pPr algn="ctr"/>
                      <a:r>
                        <a:rPr lang="en-CA" sz="1000" b="1" dirty="0">
                          <a:solidFill>
                            <a:schemeClr val="bg2">
                              <a:lumMod val="25000"/>
                            </a:schemeClr>
                          </a:solidFill>
                        </a:rPr>
                        <a:t>Both</a:t>
                      </a:r>
                    </a:p>
                    <a:p>
                      <a:pPr algn="ctr"/>
                      <a:r>
                        <a:rPr lang="en-CA" sz="1000" b="1" dirty="0">
                          <a:solidFill>
                            <a:schemeClr val="bg2">
                              <a:lumMod val="25000"/>
                            </a:schemeClr>
                          </a:solidFill>
                        </a:rPr>
                        <a:t>(n=105)</a:t>
                      </a:r>
                    </a:p>
                  </a:txBody>
                  <a:tcPr anchor="ctr"/>
                </a:tc>
                <a:tc>
                  <a:txBody>
                    <a:bodyPr/>
                    <a:lstStyle/>
                    <a:p>
                      <a:pPr algn="ctr"/>
                      <a:r>
                        <a:rPr lang="en-CA" sz="1000" b="1" dirty="0">
                          <a:solidFill>
                            <a:schemeClr val="bg2">
                              <a:lumMod val="25000"/>
                            </a:schemeClr>
                          </a:solidFill>
                        </a:rPr>
                        <a:t>Urban</a:t>
                      </a:r>
                    </a:p>
                    <a:p>
                      <a:pPr algn="ctr"/>
                      <a:r>
                        <a:rPr lang="en-CA" sz="1000" b="1" dirty="0">
                          <a:solidFill>
                            <a:schemeClr val="bg2">
                              <a:lumMod val="25000"/>
                            </a:schemeClr>
                          </a:solidFill>
                        </a:rPr>
                        <a:t>(n=373)</a:t>
                      </a:r>
                    </a:p>
                  </a:txBody>
                  <a:tcPr anchor="ctr"/>
                </a:tc>
                <a:tc>
                  <a:txBody>
                    <a:bodyPr/>
                    <a:lstStyle/>
                    <a:p>
                      <a:pPr algn="ctr"/>
                      <a:r>
                        <a:rPr lang="en-CA" sz="1000" b="1" dirty="0">
                          <a:solidFill>
                            <a:schemeClr val="bg2">
                              <a:lumMod val="25000"/>
                            </a:schemeClr>
                          </a:solidFill>
                        </a:rPr>
                        <a:t>Rural/ Smaller Urban </a:t>
                      </a:r>
                    </a:p>
                    <a:p>
                      <a:pPr algn="ctr"/>
                      <a:r>
                        <a:rPr lang="en-CA" sz="1000" b="1" dirty="0">
                          <a:solidFill>
                            <a:schemeClr val="bg2">
                              <a:lumMod val="25000"/>
                            </a:schemeClr>
                          </a:solidFill>
                        </a:rPr>
                        <a:t>(n=208)</a:t>
                      </a:r>
                    </a:p>
                  </a:txBody>
                  <a:tcPr anchor="ctr"/>
                </a:tc>
                <a:tc>
                  <a:txBody>
                    <a:bodyPr/>
                    <a:lstStyle/>
                    <a:p>
                      <a:pPr algn="ctr"/>
                      <a:r>
                        <a:rPr lang="en-CA" sz="1000" b="1" dirty="0">
                          <a:solidFill>
                            <a:schemeClr val="bg2">
                              <a:lumMod val="25000"/>
                            </a:schemeClr>
                          </a:solidFill>
                        </a:rPr>
                        <a:t>Uncomfortable </a:t>
                      </a:r>
                    </a:p>
                    <a:p>
                      <a:pPr algn="ctr"/>
                      <a:r>
                        <a:rPr lang="en-CA" sz="1000" b="1" dirty="0">
                          <a:solidFill>
                            <a:schemeClr val="bg2">
                              <a:lumMod val="25000"/>
                            </a:schemeClr>
                          </a:solidFill>
                        </a:rPr>
                        <a:t>(n=58)</a:t>
                      </a:r>
                    </a:p>
                  </a:txBody>
                  <a:tcPr anchor="ctr"/>
                </a:tc>
                <a:tc>
                  <a:txBody>
                    <a:bodyPr/>
                    <a:lstStyle/>
                    <a:p>
                      <a:pPr algn="ctr"/>
                      <a:r>
                        <a:rPr lang="en-CA" sz="1000" b="1" dirty="0">
                          <a:solidFill>
                            <a:schemeClr val="bg2">
                              <a:lumMod val="25000"/>
                            </a:schemeClr>
                          </a:solidFill>
                        </a:rPr>
                        <a:t>Comfortable (n=416)</a:t>
                      </a:r>
                    </a:p>
                  </a:txBody>
                  <a:tcPr anchor="ctr"/>
                </a:tc>
                <a:extLst>
                  <a:ext uri="{0D108BD9-81ED-4DB2-BD59-A6C34878D82A}">
                    <a16:rowId xmlns:a16="http://schemas.microsoft.com/office/drawing/2014/main" val="1268492341"/>
                  </a:ext>
                </a:extLst>
              </a:tr>
              <a:tr h="327178">
                <a:tc>
                  <a:txBody>
                    <a:bodyPr/>
                    <a:lstStyle/>
                    <a:p>
                      <a:pPr algn="l" fontAlgn="t"/>
                      <a:r>
                        <a:rPr lang="en-US" sz="1100" b="1" u="none" strike="noStrike" dirty="0">
                          <a:effectLst/>
                        </a:rPr>
                        <a:t>Heavy Rider</a:t>
                      </a:r>
                    </a:p>
                    <a:p>
                      <a:pPr marL="0" marR="0" lvl="0" indent="0" algn="l" defTabSz="457200" rtl="0" eaLnBrk="1" fontAlgn="t" latinLnBrk="0" hangingPunct="1">
                        <a:lnSpc>
                          <a:spcPct val="100000"/>
                        </a:lnSpc>
                        <a:spcBef>
                          <a:spcPts val="0"/>
                        </a:spcBef>
                        <a:spcAft>
                          <a:spcPts val="0"/>
                        </a:spcAft>
                        <a:buClrTx/>
                        <a:buSzTx/>
                        <a:buFontTx/>
                        <a:buNone/>
                        <a:tabLst/>
                        <a:defRPr/>
                      </a:pPr>
                      <a:r>
                        <a:rPr lang="en-US" sz="1100" i="1" dirty="0"/>
                        <a:t>5+ days/2-3 days per week</a:t>
                      </a:r>
                    </a:p>
                  </a:txBody>
                  <a:tcPr marL="9525" marR="9525" marT="9525" marB="0"/>
                </a:tc>
                <a:tc>
                  <a:txBody>
                    <a:bodyPr/>
                    <a:lstStyle/>
                    <a:p>
                      <a:pPr algn="ctr"/>
                      <a:r>
                        <a:rPr lang="en-CA" sz="1100" dirty="0"/>
                        <a:t>17%</a:t>
                      </a:r>
                    </a:p>
                  </a:txBody>
                  <a:tcPr>
                    <a:solidFill>
                      <a:schemeClr val="accent4">
                        <a:lumMod val="20000"/>
                        <a:lumOff val="80000"/>
                      </a:schemeClr>
                    </a:solidFill>
                  </a:tcPr>
                </a:tc>
                <a:tc>
                  <a:txBody>
                    <a:bodyPr/>
                    <a:lstStyle/>
                    <a:p>
                      <a:pPr algn="ctr"/>
                      <a:r>
                        <a:rPr lang="en-CA" sz="1100" dirty="0"/>
                        <a:t>35%</a:t>
                      </a:r>
                    </a:p>
                  </a:txBody>
                  <a:tcPr>
                    <a:solidFill>
                      <a:schemeClr val="accent4">
                        <a:lumMod val="75000"/>
                      </a:schemeClr>
                    </a:solidFill>
                  </a:tcPr>
                </a:tc>
                <a:tc>
                  <a:txBody>
                    <a:bodyPr/>
                    <a:lstStyle/>
                    <a:p>
                      <a:pPr algn="ctr"/>
                      <a:r>
                        <a:rPr lang="en-CA" sz="1100" dirty="0"/>
                        <a:t>8%</a:t>
                      </a:r>
                    </a:p>
                  </a:txBody>
                  <a:tcPr>
                    <a:solidFill>
                      <a:schemeClr val="accent4">
                        <a:lumMod val="20000"/>
                        <a:lumOff val="80000"/>
                      </a:schemeClr>
                    </a:solidFill>
                  </a:tcPr>
                </a:tc>
                <a:tc>
                  <a:txBody>
                    <a:bodyPr/>
                    <a:lstStyle/>
                    <a:p>
                      <a:pPr algn="ctr"/>
                      <a:r>
                        <a:rPr lang="en-CA" sz="1100" dirty="0"/>
                        <a:t>38%</a:t>
                      </a:r>
                    </a:p>
                  </a:txBody>
                  <a:tcPr>
                    <a:solidFill>
                      <a:schemeClr val="accent4">
                        <a:lumMod val="75000"/>
                      </a:schemeClr>
                    </a:solidFill>
                  </a:tcPr>
                </a:tc>
                <a:tc>
                  <a:txBody>
                    <a:bodyPr/>
                    <a:lstStyle/>
                    <a:p>
                      <a:pPr algn="ctr"/>
                      <a:r>
                        <a:rPr lang="en-CA" sz="1100" dirty="0"/>
                        <a:t>17%</a:t>
                      </a:r>
                    </a:p>
                  </a:txBody>
                  <a:tcPr>
                    <a:solidFill>
                      <a:schemeClr val="accent4">
                        <a:lumMod val="20000"/>
                        <a:lumOff val="80000"/>
                      </a:schemeClr>
                    </a:solidFill>
                  </a:tcPr>
                </a:tc>
                <a:tc>
                  <a:txBody>
                    <a:bodyPr/>
                    <a:lstStyle/>
                    <a:p>
                      <a:pPr algn="ctr"/>
                      <a:r>
                        <a:rPr lang="en-CA" sz="1100" dirty="0"/>
                        <a:t>17%</a:t>
                      </a:r>
                    </a:p>
                  </a:txBody>
                  <a:tcPr>
                    <a:solidFill>
                      <a:schemeClr val="accent4">
                        <a:lumMod val="20000"/>
                        <a:lumOff val="80000"/>
                      </a:schemeClr>
                    </a:solidFill>
                  </a:tcPr>
                </a:tc>
                <a:tc>
                  <a:txBody>
                    <a:bodyPr/>
                    <a:lstStyle/>
                    <a:p>
                      <a:pPr algn="ctr"/>
                      <a:r>
                        <a:rPr lang="en-CA" sz="1100" dirty="0"/>
                        <a:t>7%</a:t>
                      </a:r>
                    </a:p>
                  </a:txBody>
                  <a:tcPr>
                    <a:solidFill>
                      <a:schemeClr val="accent4">
                        <a:lumMod val="20000"/>
                        <a:lumOff val="80000"/>
                      </a:schemeClr>
                    </a:solidFill>
                  </a:tcPr>
                </a:tc>
                <a:tc>
                  <a:txBody>
                    <a:bodyPr/>
                    <a:lstStyle/>
                    <a:p>
                      <a:pPr algn="ctr"/>
                      <a:r>
                        <a:rPr lang="en-CA" sz="1100" dirty="0"/>
                        <a:t>22%</a:t>
                      </a:r>
                    </a:p>
                  </a:txBody>
                  <a:tcPr>
                    <a:solidFill>
                      <a:schemeClr val="accent4">
                        <a:lumMod val="75000"/>
                      </a:schemeClr>
                    </a:solidFill>
                  </a:tcPr>
                </a:tc>
                <a:extLst>
                  <a:ext uri="{0D108BD9-81ED-4DB2-BD59-A6C34878D82A}">
                    <a16:rowId xmlns:a16="http://schemas.microsoft.com/office/drawing/2014/main" val="1102765260"/>
                  </a:ext>
                </a:extLst>
              </a:tr>
              <a:tr h="327178">
                <a:tc>
                  <a:txBody>
                    <a:bodyPr/>
                    <a:lstStyle/>
                    <a:p>
                      <a:pPr algn="l" fontAlgn="t"/>
                      <a:r>
                        <a:rPr lang="en-US" sz="1100" b="1" u="none" strike="noStrike" dirty="0">
                          <a:effectLst/>
                        </a:rPr>
                        <a:t>Medium Rider</a:t>
                      </a:r>
                    </a:p>
                    <a:p>
                      <a:pPr marL="0" marR="0" lvl="0" indent="0" algn="l" defTabSz="457200" rtl="0" eaLnBrk="1" fontAlgn="t" latinLnBrk="0" hangingPunct="1">
                        <a:lnSpc>
                          <a:spcPct val="100000"/>
                        </a:lnSpc>
                        <a:spcBef>
                          <a:spcPts val="0"/>
                        </a:spcBef>
                        <a:spcAft>
                          <a:spcPts val="0"/>
                        </a:spcAft>
                        <a:buClrTx/>
                        <a:buSzTx/>
                        <a:buFontTx/>
                        <a:buNone/>
                        <a:tabLst/>
                        <a:defRPr/>
                      </a:pPr>
                      <a:r>
                        <a:rPr lang="en-US" sz="1100" i="1" dirty="0"/>
                        <a:t>Several times per month</a:t>
                      </a:r>
                      <a:endParaRPr lang="en-US" sz="1100" b="1" i="0" u="none" strike="noStrike" dirty="0">
                        <a:solidFill>
                          <a:srgbClr val="000000"/>
                        </a:solidFill>
                        <a:effectLst/>
                        <a:latin typeface="+mn-lt"/>
                      </a:endParaRPr>
                    </a:p>
                    <a:p>
                      <a:pPr marL="0" marR="0" lvl="0" indent="0" algn="l" defTabSz="457200" rtl="0" eaLnBrk="1" fontAlgn="t" latinLnBrk="0" hangingPunct="1">
                        <a:lnSpc>
                          <a:spcPct val="100000"/>
                        </a:lnSpc>
                        <a:spcBef>
                          <a:spcPts val="0"/>
                        </a:spcBef>
                        <a:spcAft>
                          <a:spcPts val="0"/>
                        </a:spcAft>
                        <a:buClrTx/>
                        <a:buSzTx/>
                        <a:buFontTx/>
                        <a:buNone/>
                        <a:tabLst/>
                        <a:defRPr/>
                      </a:pPr>
                      <a:endParaRPr lang="en-US" sz="1100" i="1" dirty="0"/>
                    </a:p>
                  </a:txBody>
                  <a:tcPr marL="9525" marR="9525" marT="9525" marB="0"/>
                </a:tc>
                <a:tc>
                  <a:txBody>
                    <a:bodyPr/>
                    <a:lstStyle/>
                    <a:p>
                      <a:pPr algn="ctr"/>
                      <a:r>
                        <a:rPr lang="en-CA" sz="1100" dirty="0"/>
                        <a:t>41%</a:t>
                      </a:r>
                    </a:p>
                  </a:txBody>
                  <a:tcPr>
                    <a:solidFill>
                      <a:schemeClr val="accent4">
                        <a:lumMod val="40000"/>
                        <a:lumOff val="60000"/>
                      </a:schemeClr>
                    </a:solidFill>
                  </a:tcPr>
                </a:tc>
                <a:tc>
                  <a:txBody>
                    <a:bodyPr/>
                    <a:lstStyle/>
                    <a:p>
                      <a:pPr algn="ctr"/>
                      <a:r>
                        <a:rPr lang="en-CA" sz="1100" dirty="0"/>
                        <a:t>39%</a:t>
                      </a:r>
                    </a:p>
                  </a:txBody>
                  <a:tcPr>
                    <a:solidFill>
                      <a:schemeClr val="accent4">
                        <a:lumMod val="40000"/>
                        <a:lumOff val="60000"/>
                      </a:schemeClr>
                    </a:solidFill>
                  </a:tcPr>
                </a:tc>
                <a:tc>
                  <a:txBody>
                    <a:bodyPr/>
                    <a:lstStyle/>
                    <a:p>
                      <a:pPr algn="ctr"/>
                      <a:r>
                        <a:rPr lang="en-CA" sz="1100" dirty="0"/>
                        <a:t>49%</a:t>
                      </a:r>
                    </a:p>
                  </a:txBody>
                  <a:tcPr>
                    <a:solidFill>
                      <a:schemeClr val="accent4">
                        <a:lumMod val="75000"/>
                      </a:schemeClr>
                    </a:solidFill>
                  </a:tcPr>
                </a:tc>
                <a:tc>
                  <a:txBody>
                    <a:bodyPr/>
                    <a:lstStyle/>
                    <a:p>
                      <a:pPr algn="ctr"/>
                      <a:r>
                        <a:rPr lang="en-CA" sz="1100" dirty="0"/>
                        <a:t>30%</a:t>
                      </a:r>
                    </a:p>
                  </a:txBody>
                  <a:tcPr>
                    <a:solidFill>
                      <a:schemeClr val="accent4">
                        <a:lumMod val="40000"/>
                        <a:lumOff val="60000"/>
                      </a:schemeClr>
                    </a:solidFill>
                  </a:tcPr>
                </a:tc>
                <a:tc>
                  <a:txBody>
                    <a:bodyPr/>
                    <a:lstStyle/>
                    <a:p>
                      <a:pPr algn="ctr"/>
                      <a:r>
                        <a:rPr lang="en-CA" sz="1100" dirty="0"/>
                        <a:t>45%</a:t>
                      </a:r>
                    </a:p>
                  </a:txBody>
                  <a:tcPr>
                    <a:solidFill>
                      <a:schemeClr val="accent4">
                        <a:lumMod val="75000"/>
                      </a:schemeClr>
                    </a:solidFill>
                  </a:tcPr>
                </a:tc>
                <a:tc>
                  <a:txBody>
                    <a:bodyPr/>
                    <a:lstStyle/>
                    <a:p>
                      <a:pPr algn="ctr"/>
                      <a:r>
                        <a:rPr lang="en-CA" sz="1100" dirty="0"/>
                        <a:t>35%</a:t>
                      </a:r>
                    </a:p>
                  </a:txBody>
                  <a:tcPr>
                    <a:solidFill>
                      <a:schemeClr val="accent4">
                        <a:lumMod val="40000"/>
                        <a:lumOff val="60000"/>
                      </a:schemeClr>
                    </a:solidFill>
                  </a:tcPr>
                </a:tc>
                <a:tc>
                  <a:txBody>
                    <a:bodyPr/>
                    <a:lstStyle/>
                    <a:p>
                      <a:pPr algn="ctr"/>
                      <a:r>
                        <a:rPr lang="en-CA" sz="1100" dirty="0"/>
                        <a:t>7%</a:t>
                      </a:r>
                    </a:p>
                  </a:txBody>
                  <a:tcPr>
                    <a:solidFill>
                      <a:schemeClr val="accent4">
                        <a:lumMod val="40000"/>
                        <a:lumOff val="60000"/>
                      </a:schemeClr>
                    </a:solidFill>
                  </a:tcPr>
                </a:tc>
                <a:tc>
                  <a:txBody>
                    <a:bodyPr/>
                    <a:lstStyle/>
                    <a:p>
                      <a:pPr algn="ctr"/>
                      <a:r>
                        <a:rPr lang="en-CA" sz="1100" dirty="0"/>
                        <a:t>50%</a:t>
                      </a:r>
                    </a:p>
                  </a:txBody>
                  <a:tcPr>
                    <a:solidFill>
                      <a:schemeClr val="accent4">
                        <a:lumMod val="75000"/>
                      </a:schemeClr>
                    </a:solidFill>
                  </a:tcPr>
                </a:tc>
                <a:extLst>
                  <a:ext uri="{0D108BD9-81ED-4DB2-BD59-A6C34878D82A}">
                    <a16:rowId xmlns:a16="http://schemas.microsoft.com/office/drawing/2014/main" val="2344554945"/>
                  </a:ext>
                </a:extLst>
              </a:tr>
              <a:tr h="327178">
                <a:tc>
                  <a:txBody>
                    <a:bodyPr/>
                    <a:lstStyle/>
                    <a:p>
                      <a:pPr algn="l" fontAlgn="t"/>
                      <a:r>
                        <a:rPr lang="en-US" sz="1100" b="1" u="none" strike="noStrike" dirty="0">
                          <a:effectLst/>
                        </a:rPr>
                        <a:t>Occasional Rider</a:t>
                      </a:r>
                    </a:p>
                    <a:p>
                      <a:pPr marL="0" marR="0" lvl="0" indent="0" algn="l" defTabSz="457200" rtl="0" eaLnBrk="1" fontAlgn="t" latinLnBrk="0" hangingPunct="1">
                        <a:lnSpc>
                          <a:spcPct val="100000"/>
                        </a:lnSpc>
                        <a:spcBef>
                          <a:spcPts val="0"/>
                        </a:spcBef>
                        <a:spcAft>
                          <a:spcPts val="0"/>
                        </a:spcAft>
                        <a:buClrTx/>
                        <a:buSzTx/>
                        <a:buFontTx/>
                        <a:buNone/>
                        <a:tabLst/>
                        <a:defRPr/>
                      </a:pPr>
                      <a:r>
                        <a:rPr lang="en-US" sz="1100" i="1" dirty="0"/>
                        <a:t>Once a month/ Less than once a month</a:t>
                      </a:r>
                    </a:p>
                  </a:txBody>
                  <a:tcPr marL="9525" marR="9525" marT="9525" marB="0"/>
                </a:tc>
                <a:tc>
                  <a:txBody>
                    <a:bodyPr/>
                    <a:lstStyle/>
                    <a:p>
                      <a:pPr algn="ctr"/>
                      <a:r>
                        <a:rPr lang="en-CA" sz="1100" dirty="0"/>
                        <a:t>35%</a:t>
                      </a:r>
                    </a:p>
                  </a:txBody>
                  <a:tcPr>
                    <a:solidFill>
                      <a:schemeClr val="accent4">
                        <a:lumMod val="20000"/>
                        <a:lumOff val="80000"/>
                      </a:schemeClr>
                    </a:solidFill>
                  </a:tcPr>
                </a:tc>
                <a:tc>
                  <a:txBody>
                    <a:bodyPr/>
                    <a:lstStyle/>
                    <a:p>
                      <a:pPr algn="ctr"/>
                      <a:r>
                        <a:rPr lang="en-CA" sz="1100" dirty="0"/>
                        <a:t>24%</a:t>
                      </a:r>
                    </a:p>
                  </a:txBody>
                  <a:tcPr>
                    <a:solidFill>
                      <a:schemeClr val="accent4">
                        <a:lumMod val="20000"/>
                        <a:lumOff val="80000"/>
                      </a:schemeClr>
                    </a:solidFill>
                  </a:tcPr>
                </a:tc>
                <a:tc>
                  <a:txBody>
                    <a:bodyPr/>
                    <a:lstStyle/>
                    <a:p>
                      <a:pPr algn="ctr"/>
                      <a:r>
                        <a:rPr lang="en-CA" sz="1100" dirty="0"/>
                        <a:t>38%</a:t>
                      </a:r>
                    </a:p>
                  </a:txBody>
                  <a:tcPr>
                    <a:solidFill>
                      <a:schemeClr val="accent4">
                        <a:lumMod val="75000"/>
                      </a:schemeClr>
                    </a:solidFill>
                  </a:tcPr>
                </a:tc>
                <a:tc>
                  <a:txBody>
                    <a:bodyPr/>
                    <a:lstStyle/>
                    <a:p>
                      <a:pPr algn="ctr"/>
                      <a:r>
                        <a:rPr lang="en-CA" sz="1100" dirty="0"/>
                        <a:t>29%</a:t>
                      </a:r>
                    </a:p>
                  </a:txBody>
                  <a:tcPr>
                    <a:solidFill>
                      <a:schemeClr val="accent4">
                        <a:lumMod val="20000"/>
                        <a:lumOff val="80000"/>
                      </a:schemeClr>
                    </a:solidFill>
                  </a:tcPr>
                </a:tc>
                <a:tc>
                  <a:txBody>
                    <a:bodyPr/>
                    <a:lstStyle/>
                    <a:p>
                      <a:pPr algn="ctr"/>
                      <a:r>
                        <a:rPr lang="en-CA" sz="1100" dirty="0"/>
                        <a:t>33%</a:t>
                      </a:r>
                    </a:p>
                  </a:txBody>
                  <a:tcPr>
                    <a:solidFill>
                      <a:schemeClr val="accent4">
                        <a:lumMod val="20000"/>
                        <a:lumOff val="80000"/>
                      </a:schemeClr>
                    </a:solidFill>
                  </a:tcPr>
                </a:tc>
                <a:tc>
                  <a:txBody>
                    <a:bodyPr/>
                    <a:lstStyle/>
                    <a:p>
                      <a:pPr algn="ctr"/>
                      <a:r>
                        <a:rPr lang="en-CA" sz="1100" dirty="0"/>
                        <a:t>39%</a:t>
                      </a:r>
                    </a:p>
                  </a:txBody>
                  <a:tcPr>
                    <a:solidFill>
                      <a:schemeClr val="accent4">
                        <a:lumMod val="20000"/>
                        <a:lumOff val="80000"/>
                      </a:schemeClr>
                    </a:solidFill>
                  </a:tcPr>
                </a:tc>
                <a:tc>
                  <a:txBody>
                    <a:bodyPr/>
                    <a:lstStyle/>
                    <a:p>
                      <a:pPr algn="ctr"/>
                      <a:r>
                        <a:rPr lang="en-CA" sz="1100" dirty="0"/>
                        <a:t>74%</a:t>
                      </a:r>
                    </a:p>
                  </a:txBody>
                  <a:tcPr>
                    <a:solidFill>
                      <a:schemeClr val="accent4">
                        <a:lumMod val="75000"/>
                      </a:schemeClr>
                    </a:solidFill>
                  </a:tcPr>
                </a:tc>
                <a:tc>
                  <a:txBody>
                    <a:bodyPr/>
                    <a:lstStyle/>
                    <a:p>
                      <a:pPr algn="ctr"/>
                      <a:r>
                        <a:rPr lang="en-CA" sz="1100" dirty="0"/>
                        <a:t>25%</a:t>
                      </a:r>
                    </a:p>
                  </a:txBody>
                  <a:tcPr>
                    <a:solidFill>
                      <a:schemeClr val="accent4">
                        <a:lumMod val="20000"/>
                        <a:lumOff val="80000"/>
                      </a:schemeClr>
                    </a:solidFill>
                  </a:tcPr>
                </a:tc>
                <a:extLst>
                  <a:ext uri="{0D108BD9-81ED-4DB2-BD59-A6C34878D82A}">
                    <a16:rowId xmlns:a16="http://schemas.microsoft.com/office/drawing/2014/main" val="2777666818"/>
                  </a:ext>
                </a:extLst>
              </a:tr>
            </a:tbl>
          </a:graphicData>
        </a:graphic>
      </p:graphicFrame>
      <p:sp>
        <p:nvSpPr>
          <p:cNvPr id="3" name="Rectangle 2">
            <a:extLst>
              <a:ext uri="{FF2B5EF4-FFF2-40B4-BE49-F238E27FC236}">
                <a16:creationId xmlns:a16="http://schemas.microsoft.com/office/drawing/2014/main" id="{E9FC30E7-9045-4926-8A43-19B6A17FCF56}"/>
              </a:ext>
            </a:extLst>
          </p:cNvPr>
          <p:cNvSpPr/>
          <p:nvPr/>
        </p:nvSpPr>
        <p:spPr>
          <a:xfrm>
            <a:off x="5165768" y="6514683"/>
            <a:ext cx="736270" cy="130094"/>
          </a:xfrm>
          <a:prstGeom prst="rect">
            <a:avLst/>
          </a:prstGeom>
          <a:solidFill>
            <a:schemeClr val="accent4">
              <a:lumMod val="75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7C63AA60-9F13-44A2-987C-60F7C20A0183}"/>
              </a:ext>
            </a:extLst>
          </p:cNvPr>
          <p:cNvSpPr txBox="1"/>
          <p:nvPr/>
        </p:nvSpPr>
        <p:spPr>
          <a:xfrm>
            <a:off x="6041176" y="6472584"/>
            <a:ext cx="3478028" cy="231033"/>
          </a:xfrm>
          <a:prstGeom prst="rect">
            <a:avLst/>
          </a:prstGeom>
        </p:spPr>
        <p:txBody>
          <a:bodyPr vert="horz" wrap="square" lIns="91440" tIns="45720" rIns="91440" bIns="45720" rtlCol="0" anchor="ctr">
            <a:normAutofit/>
          </a:bodyPr>
          <a:lstStyle/>
          <a:p>
            <a:r>
              <a:rPr lang="en-CA" sz="900" dirty="0"/>
              <a:t>Significantly higher at the 95% level.</a:t>
            </a:r>
          </a:p>
        </p:txBody>
      </p:sp>
      <p:sp>
        <p:nvSpPr>
          <p:cNvPr id="8" name="TextBox 7">
            <a:extLst>
              <a:ext uri="{FF2B5EF4-FFF2-40B4-BE49-F238E27FC236}">
                <a16:creationId xmlns:a16="http://schemas.microsoft.com/office/drawing/2014/main" id="{AAC23A2B-447E-4BE3-8D9C-A2B9484D294B}"/>
              </a:ext>
            </a:extLst>
          </p:cNvPr>
          <p:cNvSpPr txBox="1"/>
          <p:nvPr/>
        </p:nvSpPr>
        <p:spPr>
          <a:xfrm>
            <a:off x="445071" y="1603592"/>
            <a:ext cx="7352382" cy="873793"/>
          </a:xfrm>
          <a:prstGeom prst="round2DiagRect">
            <a:avLst/>
          </a:prstGeom>
          <a:solidFill>
            <a:schemeClr val="bg2"/>
          </a:solidFill>
          <a:ln w="19050">
            <a:noFill/>
          </a:ln>
        </p:spPr>
        <p:txBody>
          <a:bodyPr vert="horz" wrap="square" lIns="91440" tIns="45720" rIns="91440" bIns="45720" rtlCol="0" anchor="ctr">
            <a:normAutofit fontScale="92500" lnSpcReduction="20000"/>
          </a:bodyPr>
          <a:lstStyle/>
          <a:p>
            <a:r>
              <a:rPr lang="en-CA" b="1" dirty="0">
                <a:solidFill>
                  <a:schemeClr val="bg2">
                    <a:lumMod val="25000"/>
                  </a:schemeClr>
                </a:solidFill>
              </a:rPr>
              <a:t>Subscription</a:t>
            </a:r>
            <a:r>
              <a:rPr lang="en-CA" dirty="0">
                <a:solidFill>
                  <a:schemeClr val="bg2">
                    <a:lumMod val="25000"/>
                  </a:schemeClr>
                </a:solidFill>
              </a:rPr>
              <a:t> trip riders are more likely to be </a:t>
            </a:r>
            <a:r>
              <a:rPr lang="en-CA" b="1" dirty="0">
                <a:solidFill>
                  <a:schemeClr val="bg2">
                    <a:lumMod val="25000"/>
                  </a:schemeClr>
                </a:solidFill>
              </a:rPr>
              <a:t>heavy</a:t>
            </a:r>
            <a:r>
              <a:rPr lang="en-CA" dirty="0">
                <a:solidFill>
                  <a:schemeClr val="bg2">
                    <a:lumMod val="25000"/>
                  </a:schemeClr>
                </a:solidFill>
              </a:rPr>
              <a:t> riders </a:t>
            </a:r>
            <a:r>
              <a:rPr lang="en-CA" b="1" dirty="0">
                <a:solidFill>
                  <a:schemeClr val="bg2">
                    <a:lumMod val="25000"/>
                  </a:schemeClr>
                </a:solidFill>
              </a:rPr>
              <a:t>(35%) </a:t>
            </a:r>
            <a:r>
              <a:rPr lang="en-CA" dirty="0">
                <a:solidFill>
                  <a:schemeClr val="bg2">
                    <a:lumMod val="25000"/>
                  </a:schemeClr>
                </a:solidFill>
              </a:rPr>
              <a:t>than one-time bookers (8%), while </a:t>
            </a:r>
            <a:r>
              <a:rPr lang="en-CA" b="1" dirty="0">
                <a:solidFill>
                  <a:schemeClr val="bg2">
                    <a:lumMod val="25000"/>
                  </a:schemeClr>
                </a:solidFill>
              </a:rPr>
              <a:t>urban</a:t>
            </a:r>
            <a:r>
              <a:rPr lang="en-CA" dirty="0">
                <a:solidFill>
                  <a:schemeClr val="bg2">
                    <a:lumMod val="25000"/>
                  </a:schemeClr>
                </a:solidFill>
              </a:rPr>
              <a:t> residents are more likely to be </a:t>
            </a:r>
            <a:r>
              <a:rPr lang="en-CA" b="1" dirty="0">
                <a:solidFill>
                  <a:schemeClr val="bg2">
                    <a:lumMod val="25000"/>
                  </a:schemeClr>
                </a:solidFill>
              </a:rPr>
              <a:t>medium</a:t>
            </a:r>
            <a:r>
              <a:rPr lang="en-CA" dirty="0">
                <a:solidFill>
                  <a:schemeClr val="bg2">
                    <a:lumMod val="25000"/>
                  </a:schemeClr>
                </a:solidFill>
              </a:rPr>
              <a:t> riders </a:t>
            </a:r>
            <a:r>
              <a:rPr lang="en-CA" b="1" dirty="0">
                <a:solidFill>
                  <a:schemeClr val="bg2">
                    <a:lumMod val="25000"/>
                  </a:schemeClr>
                </a:solidFill>
              </a:rPr>
              <a:t>(45%) </a:t>
            </a:r>
            <a:r>
              <a:rPr lang="en-CA" dirty="0">
                <a:solidFill>
                  <a:schemeClr val="bg2">
                    <a:lumMod val="25000"/>
                  </a:schemeClr>
                </a:solidFill>
              </a:rPr>
              <a:t>compared to rural regions.</a:t>
            </a:r>
          </a:p>
        </p:txBody>
      </p:sp>
      <p:sp>
        <p:nvSpPr>
          <p:cNvPr id="5" name="Slide Number Placeholder 4">
            <a:extLst>
              <a:ext uri="{FF2B5EF4-FFF2-40B4-BE49-F238E27FC236}">
                <a16:creationId xmlns:a16="http://schemas.microsoft.com/office/drawing/2014/main" id="{F1914FA1-7E08-4220-A60E-98F992B2DE81}"/>
              </a:ext>
            </a:extLst>
          </p:cNvPr>
          <p:cNvSpPr>
            <a:spLocks noGrp="1"/>
          </p:cNvSpPr>
          <p:nvPr>
            <p:ph type="sldNum" sz="quarter" idx="12"/>
          </p:nvPr>
        </p:nvSpPr>
        <p:spPr/>
        <p:txBody>
          <a:bodyPr/>
          <a:lstStyle/>
          <a:p>
            <a:fld id="{36679B2B-0B95-3D41-A6BF-74EBACF9BD9F}" type="slidenum">
              <a:rPr lang="en-US" smtClean="0"/>
              <a:pPr/>
              <a:t>13</a:t>
            </a:fld>
            <a:endParaRPr lang="en-US" dirty="0"/>
          </a:p>
        </p:txBody>
      </p:sp>
    </p:spTree>
    <p:extLst>
      <p:ext uri="{BB962C8B-B14F-4D97-AF65-F5344CB8AC3E}">
        <p14:creationId xmlns:p14="http://schemas.microsoft.com/office/powerpoint/2010/main" val="12259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FD86AD-9BEA-44D3-8C99-8ADDCE9317D1}"/>
              </a:ext>
            </a:extLst>
          </p:cNvPr>
          <p:cNvSpPr/>
          <p:nvPr/>
        </p:nvSpPr>
        <p:spPr>
          <a:xfrm>
            <a:off x="1258784" y="3123210"/>
            <a:ext cx="6590806" cy="1640176"/>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4054CAC1-6AF0-46C4-A95E-15D368960315}"/>
              </a:ext>
            </a:extLst>
          </p:cNvPr>
          <p:cNvSpPr>
            <a:spLocks noGrp="1"/>
          </p:cNvSpPr>
          <p:nvPr>
            <p:ph type="title"/>
          </p:nvPr>
        </p:nvSpPr>
        <p:spPr/>
        <p:txBody>
          <a:bodyPr>
            <a:normAutofit fontScale="90000"/>
          </a:bodyPr>
          <a:lstStyle/>
          <a:p>
            <a:r>
              <a:rPr lang="en-US" dirty="0"/>
              <a:t>Medical appointments remain the main trip purpose for two-thirds of handyDART riders </a:t>
            </a:r>
            <a:endParaRPr lang="en-CA" dirty="0"/>
          </a:p>
        </p:txBody>
      </p:sp>
      <p:sp>
        <p:nvSpPr>
          <p:cNvPr id="4" name="Slide Number Placeholder 3">
            <a:extLst>
              <a:ext uri="{FF2B5EF4-FFF2-40B4-BE49-F238E27FC236}">
                <a16:creationId xmlns:a16="http://schemas.microsoft.com/office/drawing/2014/main" id="{A680C81A-F5FC-49AA-82F7-27C171DB79E1}"/>
              </a:ext>
            </a:extLst>
          </p:cNvPr>
          <p:cNvSpPr>
            <a:spLocks noGrp="1"/>
          </p:cNvSpPr>
          <p:nvPr>
            <p:ph type="sldNum" sz="quarter" idx="12"/>
          </p:nvPr>
        </p:nvSpPr>
        <p:spPr/>
        <p:txBody>
          <a:bodyPr/>
          <a:lstStyle/>
          <a:p>
            <a:fld id="{36679B2B-0B95-3D41-A6BF-74EBACF9BD9F}" type="slidenum">
              <a:rPr lang="en-US" smtClean="0"/>
              <a:pPr/>
              <a:t>14</a:t>
            </a:fld>
            <a:endParaRPr lang="en-US" dirty="0"/>
          </a:p>
        </p:txBody>
      </p:sp>
      <p:sp>
        <p:nvSpPr>
          <p:cNvPr id="5" name="TextBox 4">
            <a:extLst>
              <a:ext uri="{FF2B5EF4-FFF2-40B4-BE49-F238E27FC236}">
                <a16:creationId xmlns:a16="http://schemas.microsoft.com/office/drawing/2014/main" id="{EA91C66F-976D-488B-A487-24273968C7F6}"/>
              </a:ext>
            </a:extLst>
          </p:cNvPr>
          <p:cNvSpPr txBox="1"/>
          <p:nvPr/>
        </p:nvSpPr>
        <p:spPr>
          <a:xfrm>
            <a:off x="205302" y="6467182"/>
            <a:ext cx="7736463" cy="231033"/>
          </a:xfrm>
          <a:prstGeom prst="rect">
            <a:avLst/>
          </a:prstGeom>
        </p:spPr>
        <p:txBody>
          <a:bodyPr vert="horz" wrap="square" lIns="91440" tIns="45720" rIns="91440" bIns="45720" rtlCol="0" anchor="ctr">
            <a:normAutofit/>
          </a:bodyPr>
          <a:lstStyle/>
          <a:p>
            <a:r>
              <a:rPr lang="en-CA" sz="900" dirty="0"/>
              <a:t>Q2. Which of the following trip purposes do you use handyDART service for? (Multiple mentions)</a:t>
            </a:r>
          </a:p>
        </p:txBody>
      </p:sp>
      <p:sp>
        <p:nvSpPr>
          <p:cNvPr id="6" name="TextBox 5">
            <a:extLst>
              <a:ext uri="{FF2B5EF4-FFF2-40B4-BE49-F238E27FC236}">
                <a16:creationId xmlns:a16="http://schemas.microsoft.com/office/drawing/2014/main" id="{D9A38D47-BADC-443A-83D5-81F5605FD5E9}"/>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graphicFrame>
        <p:nvGraphicFramePr>
          <p:cNvPr id="7" name="Chart 6">
            <a:extLst>
              <a:ext uri="{FF2B5EF4-FFF2-40B4-BE49-F238E27FC236}">
                <a16:creationId xmlns:a16="http://schemas.microsoft.com/office/drawing/2014/main" id="{FD222398-B3D4-4CA2-B509-30E1FF40C828}"/>
              </a:ext>
            </a:extLst>
          </p:cNvPr>
          <p:cNvGraphicFramePr/>
          <p:nvPr>
            <p:extLst>
              <p:ext uri="{D42A27DB-BD31-4B8C-83A1-F6EECF244321}">
                <p14:modId xmlns:p14="http://schemas.microsoft.com/office/powerpoint/2010/main" val="1627484348"/>
              </p:ext>
            </p:extLst>
          </p:nvPr>
        </p:nvGraphicFramePr>
        <p:xfrm>
          <a:off x="1517135" y="2644185"/>
          <a:ext cx="6096000" cy="385519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344D7E1-2F9B-4A12-AED8-4A00FE928A0D}"/>
              </a:ext>
            </a:extLst>
          </p:cNvPr>
          <p:cNvSpPr txBox="1"/>
          <p:nvPr/>
        </p:nvSpPr>
        <p:spPr>
          <a:xfrm>
            <a:off x="445070" y="1474081"/>
            <a:ext cx="7404519" cy="1146843"/>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Overall, handyDART trip purposes are similar to 2020. However, likely due to the pandemic, riders are using the service more for medical related activities, and less so for social activities and adult day programs.</a:t>
            </a:r>
          </a:p>
        </p:txBody>
      </p:sp>
      <p:sp>
        <p:nvSpPr>
          <p:cNvPr id="10" name="TextBox 9">
            <a:extLst>
              <a:ext uri="{FF2B5EF4-FFF2-40B4-BE49-F238E27FC236}">
                <a16:creationId xmlns:a16="http://schemas.microsoft.com/office/drawing/2014/main" id="{C1239A47-0B00-424B-8A57-190AAFD0198B}"/>
              </a:ext>
            </a:extLst>
          </p:cNvPr>
          <p:cNvSpPr txBox="1"/>
          <p:nvPr/>
        </p:nvSpPr>
        <p:spPr>
          <a:xfrm>
            <a:off x="205301" y="6297231"/>
            <a:ext cx="7736463" cy="231034"/>
          </a:xfrm>
          <a:prstGeom prst="rect">
            <a:avLst/>
          </a:prstGeom>
        </p:spPr>
        <p:txBody>
          <a:bodyPr vert="horz" wrap="square" lIns="91440" tIns="45720" rIns="91440" bIns="45720" rtlCol="0" anchor="ctr">
            <a:normAutofit/>
          </a:bodyPr>
          <a:lstStyle/>
          <a:p>
            <a:r>
              <a:rPr lang="en-CA" sz="900" i="1" dirty="0"/>
              <a:t>* Other, None of the above, PNTA answer options are not displayed</a:t>
            </a:r>
          </a:p>
        </p:txBody>
      </p:sp>
    </p:spTree>
    <p:extLst>
      <p:ext uri="{BB962C8B-B14F-4D97-AF65-F5344CB8AC3E}">
        <p14:creationId xmlns:p14="http://schemas.microsoft.com/office/powerpoint/2010/main" val="27093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E000-E858-487E-B3B3-BE64FDC24BB5}"/>
              </a:ext>
            </a:extLst>
          </p:cNvPr>
          <p:cNvSpPr>
            <a:spLocks noGrp="1"/>
          </p:cNvSpPr>
          <p:nvPr>
            <p:ph type="title"/>
          </p:nvPr>
        </p:nvSpPr>
        <p:spPr/>
        <p:txBody>
          <a:bodyPr>
            <a:normAutofit fontScale="90000"/>
          </a:bodyPr>
          <a:lstStyle/>
          <a:p>
            <a:r>
              <a:rPr lang="en-CA" dirty="0"/>
              <a:t>Medium-frequency riders are more likely to use handyDART for medical appointments than other rider groups</a:t>
            </a:r>
          </a:p>
        </p:txBody>
      </p:sp>
      <p:sp>
        <p:nvSpPr>
          <p:cNvPr id="4" name="Slide Number Placeholder 3">
            <a:extLst>
              <a:ext uri="{FF2B5EF4-FFF2-40B4-BE49-F238E27FC236}">
                <a16:creationId xmlns:a16="http://schemas.microsoft.com/office/drawing/2014/main" id="{6E2F7AEA-89DA-4098-95F2-22C6B47D5576}"/>
              </a:ext>
            </a:extLst>
          </p:cNvPr>
          <p:cNvSpPr>
            <a:spLocks noGrp="1"/>
          </p:cNvSpPr>
          <p:nvPr>
            <p:ph type="sldNum" sz="quarter" idx="12"/>
          </p:nvPr>
        </p:nvSpPr>
        <p:spPr/>
        <p:txBody>
          <a:bodyPr/>
          <a:lstStyle/>
          <a:p>
            <a:fld id="{36679B2B-0B95-3D41-A6BF-74EBACF9BD9F}" type="slidenum">
              <a:rPr lang="en-US" smtClean="0"/>
              <a:pPr/>
              <a:t>15</a:t>
            </a:fld>
            <a:endParaRPr lang="en-US" dirty="0"/>
          </a:p>
        </p:txBody>
      </p:sp>
      <p:graphicFrame>
        <p:nvGraphicFramePr>
          <p:cNvPr id="26" name="Table 25">
            <a:extLst>
              <a:ext uri="{FF2B5EF4-FFF2-40B4-BE49-F238E27FC236}">
                <a16:creationId xmlns:a16="http://schemas.microsoft.com/office/drawing/2014/main" id="{76E506D6-1742-4B74-8D33-F3DDAE0E28FD}"/>
              </a:ext>
            </a:extLst>
          </p:cNvPr>
          <p:cNvGraphicFramePr>
            <a:graphicFrameLocks noGrp="1"/>
          </p:cNvGraphicFramePr>
          <p:nvPr>
            <p:extLst>
              <p:ext uri="{D42A27DB-BD31-4B8C-83A1-F6EECF244321}">
                <p14:modId xmlns:p14="http://schemas.microsoft.com/office/powerpoint/2010/main" val="1553979502"/>
              </p:ext>
            </p:extLst>
          </p:nvPr>
        </p:nvGraphicFramePr>
        <p:xfrm>
          <a:off x="467142" y="1781181"/>
          <a:ext cx="8134603" cy="3772273"/>
        </p:xfrm>
        <a:graphic>
          <a:graphicData uri="http://schemas.openxmlformats.org/drawingml/2006/table">
            <a:tbl>
              <a:tblPr firstRow="1" bandRow="1">
                <a:tableStyleId>{00A15C55-8517-42AA-B614-E9B94910E393}</a:tableStyleId>
              </a:tblPr>
              <a:tblGrid>
                <a:gridCol w="1235613">
                  <a:extLst>
                    <a:ext uri="{9D8B030D-6E8A-4147-A177-3AD203B41FA5}">
                      <a16:colId xmlns:a16="http://schemas.microsoft.com/office/drawing/2014/main" val="2905344357"/>
                    </a:ext>
                  </a:extLst>
                </a:gridCol>
                <a:gridCol w="985570">
                  <a:extLst>
                    <a:ext uri="{9D8B030D-6E8A-4147-A177-3AD203B41FA5}">
                      <a16:colId xmlns:a16="http://schemas.microsoft.com/office/drawing/2014/main" val="4140994361"/>
                    </a:ext>
                  </a:extLst>
                </a:gridCol>
                <a:gridCol w="985570">
                  <a:extLst>
                    <a:ext uri="{9D8B030D-6E8A-4147-A177-3AD203B41FA5}">
                      <a16:colId xmlns:a16="http://schemas.microsoft.com/office/drawing/2014/main" val="3747429240"/>
                    </a:ext>
                  </a:extLst>
                </a:gridCol>
                <a:gridCol w="985570">
                  <a:extLst>
                    <a:ext uri="{9D8B030D-6E8A-4147-A177-3AD203B41FA5}">
                      <a16:colId xmlns:a16="http://schemas.microsoft.com/office/drawing/2014/main" val="1932079710"/>
                    </a:ext>
                  </a:extLst>
                </a:gridCol>
                <a:gridCol w="985570">
                  <a:extLst>
                    <a:ext uri="{9D8B030D-6E8A-4147-A177-3AD203B41FA5}">
                      <a16:colId xmlns:a16="http://schemas.microsoft.com/office/drawing/2014/main" val="2084223854"/>
                    </a:ext>
                  </a:extLst>
                </a:gridCol>
                <a:gridCol w="985570">
                  <a:extLst>
                    <a:ext uri="{9D8B030D-6E8A-4147-A177-3AD203B41FA5}">
                      <a16:colId xmlns:a16="http://schemas.microsoft.com/office/drawing/2014/main" val="2665379705"/>
                    </a:ext>
                  </a:extLst>
                </a:gridCol>
                <a:gridCol w="985570">
                  <a:extLst>
                    <a:ext uri="{9D8B030D-6E8A-4147-A177-3AD203B41FA5}">
                      <a16:colId xmlns:a16="http://schemas.microsoft.com/office/drawing/2014/main" val="821119945"/>
                    </a:ext>
                  </a:extLst>
                </a:gridCol>
                <a:gridCol w="985570">
                  <a:extLst>
                    <a:ext uri="{9D8B030D-6E8A-4147-A177-3AD203B41FA5}">
                      <a16:colId xmlns:a16="http://schemas.microsoft.com/office/drawing/2014/main" val="2494924758"/>
                    </a:ext>
                  </a:extLst>
                </a:gridCol>
              </a:tblGrid>
              <a:tr h="531203">
                <a:tc rowSpan="2">
                  <a:txBody>
                    <a:bodyPr/>
                    <a:lstStyle/>
                    <a:p>
                      <a:endParaRPr lang="en-CA" sz="1200" dirty="0"/>
                    </a:p>
                  </a:txBody>
                  <a:tcPr/>
                </a:tc>
                <a:tc rowSpan="2">
                  <a:txBody>
                    <a:bodyPr/>
                    <a:lstStyle/>
                    <a:p>
                      <a:pPr algn="ctr"/>
                      <a:r>
                        <a:rPr lang="en-CA" sz="1200" dirty="0">
                          <a:solidFill>
                            <a:schemeClr val="bg2">
                              <a:lumMod val="25000"/>
                            </a:schemeClr>
                          </a:solidFill>
                        </a:rPr>
                        <a:t>Total</a:t>
                      </a:r>
                    </a:p>
                    <a:p>
                      <a:pPr algn="ctr"/>
                      <a:r>
                        <a:rPr lang="en-CA" sz="1200" dirty="0">
                          <a:solidFill>
                            <a:schemeClr val="bg2">
                              <a:lumMod val="25000"/>
                            </a:schemeClr>
                          </a:solidFill>
                        </a:rPr>
                        <a:t>(n=581)</a:t>
                      </a:r>
                    </a:p>
                  </a:txBody>
                  <a:tcPr anchor="ctr"/>
                </a:tc>
                <a:tc gridSpan="3">
                  <a:txBody>
                    <a:bodyPr/>
                    <a:lstStyle/>
                    <a:p>
                      <a:pPr algn="ctr"/>
                      <a:r>
                        <a:rPr lang="en-CA" sz="1200" dirty="0">
                          <a:solidFill>
                            <a:schemeClr val="bg2">
                              <a:lumMod val="25000"/>
                            </a:schemeClr>
                          </a:solidFill>
                        </a:rPr>
                        <a:t>handyDART ridership frequency</a:t>
                      </a:r>
                    </a:p>
                  </a:txBody>
                  <a:tcPr/>
                </a:tc>
                <a:tc hMerge="1">
                  <a:txBody>
                    <a:bodyPr/>
                    <a:lstStyle/>
                    <a:p>
                      <a:pPr algn="ctr"/>
                      <a:endParaRPr lang="en-CA" sz="1200" dirty="0">
                        <a:solidFill>
                          <a:schemeClr val="bg2">
                            <a:lumMod val="25000"/>
                          </a:schemeClr>
                        </a:solidFill>
                      </a:endParaRPr>
                    </a:p>
                  </a:txBody>
                  <a:tcPr/>
                </a:tc>
                <a:tc hMerge="1">
                  <a:txBody>
                    <a:bodyPr/>
                    <a:lstStyle/>
                    <a:p>
                      <a:pPr algn="ctr"/>
                      <a:endParaRPr lang="en-CA" sz="1200" dirty="0">
                        <a:solidFill>
                          <a:schemeClr val="bg2">
                            <a:lumMod val="25000"/>
                          </a:schemeClr>
                        </a:solidFill>
                      </a:endParaRPr>
                    </a:p>
                  </a:txBody>
                  <a:tcPr/>
                </a:tc>
                <a:tc gridSpan="3">
                  <a:txBody>
                    <a:bodyPr/>
                    <a:lstStyle/>
                    <a:p>
                      <a:pPr algn="ctr"/>
                      <a:r>
                        <a:rPr lang="en-CA" sz="1200" dirty="0">
                          <a:solidFill>
                            <a:schemeClr val="bg2">
                              <a:lumMod val="25000"/>
                            </a:schemeClr>
                          </a:solidFill>
                        </a:rPr>
                        <a:t>Trip booking type</a:t>
                      </a:r>
                    </a:p>
                  </a:txBody>
                  <a:tcPr/>
                </a:tc>
                <a:tc hMerge="1">
                  <a:txBody>
                    <a:bodyPr/>
                    <a:lstStyle/>
                    <a:p>
                      <a:pPr algn="ctr"/>
                      <a:endParaRPr lang="en-CA" sz="1200" dirty="0">
                        <a:solidFill>
                          <a:schemeClr val="bg2">
                            <a:lumMod val="25000"/>
                          </a:schemeClr>
                        </a:solidFill>
                      </a:endParaRPr>
                    </a:p>
                  </a:txBody>
                  <a:tcPr/>
                </a:tc>
                <a:tc hMerge="1">
                  <a:txBody>
                    <a:bodyPr/>
                    <a:lstStyle/>
                    <a:p>
                      <a:pPr algn="ctr"/>
                      <a:endParaRPr lang="en-CA" sz="1200" dirty="0">
                        <a:solidFill>
                          <a:schemeClr val="bg2">
                            <a:lumMod val="25000"/>
                          </a:schemeClr>
                        </a:solidFill>
                      </a:endParaRPr>
                    </a:p>
                  </a:txBody>
                  <a:tcPr/>
                </a:tc>
                <a:extLst>
                  <a:ext uri="{0D108BD9-81ED-4DB2-BD59-A6C34878D82A}">
                    <a16:rowId xmlns:a16="http://schemas.microsoft.com/office/drawing/2014/main" val="408896577"/>
                  </a:ext>
                </a:extLst>
              </a:tr>
              <a:tr h="531203">
                <a:tc vMerge="1">
                  <a:txBody>
                    <a:bodyPr/>
                    <a:lstStyle/>
                    <a:p>
                      <a:endParaRPr lang="en-CA" sz="1200" dirty="0"/>
                    </a:p>
                  </a:txBody>
                  <a:tcPr/>
                </a:tc>
                <a:tc vMerge="1">
                  <a:txBody>
                    <a:bodyPr/>
                    <a:lstStyle/>
                    <a:p>
                      <a:pPr algn="ctr"/>
                      <a:endParaRPr lang="en-CA" sz="1200" dirty="0">
                        <a:solidFill>
                          <a:schemeClr val="bg2">
                            <a:lumMod val="25000"/>
                          </a:schemeClr>
                        </a:solidFill>
                      </a:endParaRPr>
                    </a:p>
                  </a:txBody>
                  <a:tcPr/>
                </a:tc>
                <a:tc>
                  <a:txBody>
                    <a:bodyPr/>
                    <a:lstStyle/>
                    <a:p>
                      <a:pPr algn="ctr"/>
                      <a:r>
                        <a:rPr lang="en-CA" sz="1200" dirty="0">
                          <a:solidFill>
                            <a:schemeClr val="bg2">
                              <a:lumMod val="25000"/>
                            </a:schemeClr>
                          </a:solidFill>
                        </a:rPr>
                        <a:t>Heavy Rider</a:t>
                      </a:r>
                    </a:p>
                    <a:p>
                      <a:pPr algn="ctr"/>
                      <a:r>
                        <a:rPr lang="en-CA" sz="1200" dirty="0">
                          <a:solidFill>
                            <a:schemeClr val="bg2">
                              <a:lumMod val="25000"/>
                            </a:schemeClr>
                          </a:solidFill>
                        </a:rPr>
                        <a:t>(n=101)</a:t>
                      </a:r>
                    </a:p>
                  </a:txBody>
                  <a:tcPr/>
                </a:tc>
                <a:tc>
                  <a:txBody>
                    <a:bodyPr/>
                    <a:lstStyle/>
                    <a:p>
                      <a:pPr algn="ctr"/>
                      <a:r>
                        <a:rPr lang="en-CA" sz="1200" dirty="0">
                          <a:solidFill>
                            <a:schemeClr val="bg2">
                              <a:lumMod val="25000"/>
                            </a:schemeClr>
                          </a:solidFill>
                        </a:rPr>
                        <a:t>Medium Rider</a:t>
                      </a:r>
                    </a:p>
                    <a:p>
                      <a:pPr algn="ctr"/>
                      <a:r>
                        <a:rPr lang="en-CA" sz="1200" dirty="0">
                          <a:solidFill>
                            <a:schemeClr val="bg2">
                              <a:lumMod val="25000"/>
                            </a:schemeClr>
                          </a:solidFill>
                        </a:rPr>
                        <a:t>(n=241)</a:t>
                      </a:r>
                    </a:p>
                  </a:txBody>
                  <a:tcPr/>
                </a:tc>
                <a:tc>
                  <a:txBody>
                    <a:bodyPr/>
                    <a:lstStyle/>
                    <a:p>
                      <a:pPr algn="ctr"/>
                      <a:r>
                        <a:rPr lang="en-CA" sz="1200" dirty="0">
                          <a:solidFill>
                            <a:schemeClr val="bg2">
                              <a:lumMod val="25000"/>
                            </a:schemeClr>
                          </a:solidFill>
                        </a:rPr>
                        <a:t>Occasional Rider</a:t>
                      </a:r>
                    </a:p>
                    <a:p>
                      <a:pPr algn="ctr"/>
                      <a:r>
                        <a:rPr lang="en-CA" sz="1200" dirty="0">
                          <a:solidFill>
                            <a:schemeClr val="bg2">
                              <a:lumMod val="25000"/>
                            </a:schemeClr>
                          </a:solidFill>
                        </a:rPr>
                        <a:t>(n=206)</a:t>
                      </a:r>
                    </a:p>
                  </a:txBody>
                  <a:tcPr/>
                </a:tc>
                <a:tc>
                  <a:txBody>
                    <a:bodyPr/>
                    <a:lstStyle/>
                    <a:p>
                      <a:pPr algn="ctr"/>
                      <a:r>
                        <a:rPr lang="en-CA" sz="1200" dirty="0">
                          <a:solidFill>
                            <a:schemeClr val="bg2">
                              <a:lumMod val="25000"/>
                            </a:schemeClr>
                          </a:solidFill>
                        </a:rPr>
                        <a:t>Subscription trip (n=84)</a:t>
                      </a:r>
                    </a:p>
                  </a:txBody>
                  <a:tcPr/>
                </a:tc>
                <a:tc>
                  <a:txBody>
                    <a:bodyPr/>
                    <a:lstStyle/>
                    <a:p>
                      <a:pPr algn="ctr"/>
                      <a:r>
                        <a:rPr lang="en-CA" sz="1200" dirty="0">
                          <a:solidFill>
                            <a:schemeClr val="bg2">
                              <a:lumMod val="25000"/>
                            </a:schemeClr>
                          </a:solidFill>
                        </a:rPr>
                        <a:t>One-time trip (n=340)</a:t>
                      </a:r>
                    </a:p>
                  </a:txBody>
                  <a:tcPr/>
                </a:tc>
                <a:tc>
                  <a:txBody>
                    <a:bodyPr/>
                    <a:lstStyle/>
                    <a:p>
                      <a:pPr algn="ctr"/>
                      <a:r>
                        <a:rPr lang="en-CA" sz="1200" dirty="0">
                          <a:solidFill>
                            <a:schemeClr val="bg2">
                              <a:lumMod val="25000"/>
                            </a:schemeClr>
                          </a:solidFill>
                        </a:rPr>
                        <a:t>Both (n=105)</a:t>
                      </a:r>
                    </a:p>
                  </a:txBody>
                  <a:tcPr/>
                </a:tc>
                <a:extLst>
                  <a:ext uri="{0D108BD9-81ED-4DB2-BD59-A6C34878D82A}">
                    <a16:rowId xmlns:a16="http://schemas.microsoft.com/office/drawing/2014/main" val="914940033"/>
                  </a:ext>
                </a:extLst>
              </a:tr>
              <a:tr h="326894">
                <a:tc>
                  <a:txBody>
                    <a:bodyPr/>
                    <a:lstStyle/>
                    <a:p>
                      <a:r>
                        <a:rPr lang="en-CA" sz="1200" dirty="0"/>
                        <a:t>Medical appointments</a:t>
                      </a:r>
                    </a:p>
                  </a:txBody>
                  <a:tcPr/>
                </a:tc>
                <a:tc>
                  <a:txBody>
                    <a:bodyPr/>
                    <a:lstStyle/>
                    <a:p>
                      <a:pPr algn="ctr"/>
                      <a:r>
                        <a:rPr lang="en-CA" sz="1200" dirty="0"/>
                        <a:t>68%</a:t>
                      </a:r>
                    </a:p>
                  </a:txBody>
                  <a:tcPr anchor="ctr"/>
                </a:tc>
                <a:tc>
                  <a:txBody>
                    <a:bodyPr/>
                    <a:lstStyle/>
                    <a:p>
                      <a:pPr algn="ctr"/>
                      <a:r>
                        <a:rPr lang="en-CA" sz="1200" dirty="0">
                          <a:solidFill>
                            <a:schemeClr val="tx1"/>
                          </a:solidFill>
                        </a:rPr>
                        <a:t>53%</a:t>
                      </a:r>
                    </a:p>
                  </a:txBody>
                  <a:tcPr anchor="ctr">
                    <a:solidFill>
                      <a:schemeClr val="accent4">
                        <a:lumMod val="20000"/>
                        <a:lumOff val="80000"/>
                      </a:schemeClr>
                    </a:solidFill>
                  </a:tcPr>
                </a:tc>
                <a:tc>
                  <a:txBody>
                    <a:bodyPr/>
                    <a:lstStyle/>
                    <a:p>
                      <a:pPr algn="ctr"/>
                      <a:r>
                        <a:rPr lang="en-CA" sz="1200" dirty="0">
                          <a:solidFill>
                            <a:schemeClr val="tx1"/>
                          </a:solidFill>
                        </a:rPr>
                        <a:t>81%</a:t>
                      </a:r>
                    </a:p>
                  </a:txBody>
                  <a:tcPr anchor="ctr">
                    <a:solidFill>
                      <a:schemeClr val="accent4">
                        <a:lumMod val="75000"/>
                      </a:schemeClr>
                    </a:solidFill>
                  </a:tcPr>
                </a:tc>
                <a:tc>
                  <a:txBody>
                    <a:bodyPr/>
                    <a:lstStyle/>
                    <a:p>
                      <a:pPr algn="ctr"/>
                      <a:r>
                        <a:rPr lang="en-CA" sz="1200" dirty="0">
                          <a:solidFill>
                            <a:schemeClr val="tx1"/>
                          </a:solidFill>
                        </a:rPr>
                        <a:t>64%</a:t>
                      </a:r>
                    </a:p>
                  </a:txBody>
                  <a:tcPr anchor="ctr">
                    <a:solidFill>
                      <a:schemeClr val="accent4">
                        <a:lumMod val="20000"/>
                        <a:lumOff val="80000"/>
                      </a:schemeClr>
                    </a:solidFill>
                  </a:tcPr>
                </a:tc>
                <a:tc>
                  <a:txBody>
                    <a:bodyPr/>
                    <a:lstStyle/>
                    <a:p>
                      <a:pPr algn="ctr"/>
                      <a:r>
                        <a:rPr lang="en-CA" sz="1200" dirty="0">
                          <a:solidFill>
                            <a:schemeClr val="tx1"/>
                          </a:solidFill>
                        </a:rPr>
                        <a:t>67%</a:t>
                      </a:r>
                    </a:p>
                  </a:txBody>
                  <a:tcPr anchor="ctr">
                    <a:solidFill>
                      <a:schemeClr val="accent4">
                        <a:lumMod val="75000"/>
                      </a:schemeClr>
                    </a:solidFill>
                  </a:tcPr>
                </a:tc>
                <a:tc>
                  <a:txBody>
                    <a:bodyPr/>
                    <a:lstStyle/>
                    <a:p>
                      <a:pPr algn="ctr"/>
                      <a:r>
                        <a:rPr lang="en-CA" sz="1200" dirty="0">
                          <a:solidFill>
                            <a:schemeClr val="tx1"/>
                          </a:solidFill>
                        </a:rPr>
                        <a:t>81%</a:t>
                      </a:r>
                    </a:p>
                  </a:txBody>
                  <a:tcPr anchor="ctr">
                    <a:solidFill>
                      <a:schemeClr val="accent4">
                        <a:lumMod val="75000"/>
                      </a:schemeClr>
                    </a:solidFill>
                  </a:tcPr>
                </a:tc>
                <a:tc>
                  <a:txBody>
                    <a:bodyPr/>
                    <a:lstStyle/>
                    <a:p>
                      <a:pPr algn="ctr"/>
                      <a:r>
                        <a:rPr lang="en-CA" sz="1200" dirty="0">
                          <a:solidFill>
                            <a:schemeClr val="tx1"/>
                          </a:solidFill>
                        </a:rPr>
                        <a:t>40%</a:t>
                      </a:r>
                    </a:p>
                  </a:txBody>
                  <a:tcPr anchor="ctr">
                    <a:solidFill>
                      <a:schemeClr val="accent4">
                        <a:lumMod val="20000"/>
                        <a:lumOff val="80000"/>
                      </a:schemeClr>
                    </a:solidFill>
                  </a:tcPr>
                </a:tc>
                <a:extLst>
                  <a:ext uri="{0D108BD9-81ED-4DB2-BD59-A6C34878D82A}">
                    <a16:rowId xmlns:a16="http://schemas.microsoft.com/office/drawing/2014/main" val="3847540534"/>
                  </a:ext>
                </a:extLst>
              </a:tr>
              <a:tr h="386095">
                <a:tc>
                  <a:txBody>
                    <a:bodyPr/>
                    <a:lstStyle/>
                    <a:p>
                      <a:r>
                        <a:rPr lang="en-CA" sz="1200" dirty="0"/>
                        <a:t>Running errands</a:t>
                      </a:r>
                    </a:p>
                  </a:txBody>
                  <a:tcPr/>
                </a:tc>
                <a:tc>
                  <a:txBody>
                    <a:bodyPr/>
                    <a:lstStyle/>
                    <a:p>
                      <a:pPr algn="ctr"/>
                      <a:r>
                        <a:rPr lang="en-CA" sz="1200" dirty="0"/>
                        <a:t>37%</a:t>
                      </a:r>
                    </a:p>
                  </a:txBody>
                  <a:tcPr anchor="ctr"/>
                </a:tc>
                <a:tc>
                  <a:txBody>
                    <a:bodyPr/>
                    <a:lstStyle/>
                    <a:p>
                      <a:pPr algn="ctr"/>
                      <a:r>
                        <a:rPr lang="en-CA" sz="1200" dirty="0">
                          <a:solidFill>
                            <a:schemeClr val="tx1"/>
                          </a:solidFill>
                        </a:rPr>
                        <a:t>36%</a:t>
                      </a:r>
                    </a:p>
                  </a:txBody>
                  <a:tcPr anchor="ctr">
                    <a:solidFill>
                      <a:schemeClr val="accent4">
                        <a:lumMod val="75000"/>
                      </a:schemeClr>
                    </a:solidFill>
                  </a:tcPr>
                </a:tc>
                <a:tc>
                  <a:txBody>
                    <a:bodyPr/>
                    <a:lstStyle/>
                    <a:p>
                      <a:pPr algn="ctr"/>
                      <a:r>
                        <a:rPr lang="en-CA" sz="1200" dirty="0">
                          <a:solidFill>
                            <a:schemeClr val="tx1"/>
                          </a:solidFill>
                        </a:rPr>
                        <a:t>49%</a:t>
                      </a:r>
                    </a:p>
                  </a:txBody>
                  <a:tcPr anchor="ctr">
                    <a:solidFill>
                      <a:schemeClr val="accent4">
                        <a:lumMod val="75000"/>
                      </a:schemeClr>
                    </a:solidFill>
                  </a:tcPr>
                </a:tc>
                <a:tc>
                  <a:txBody>
                    <a:bodyPr/>
                    <a:lstStyle/>
                    <a:p>
                      <a:pPr algn="ctr"/>
                      <a:r>
                        <a:rPr lang="en-CA" sz="1200" dirty="0">
                          <a:solidFill>
                            <a:schemeClr val="tx1"/>
                          </a:solidFill>
                        </a:rPr>
                        <a:t>24%</a:t>
                      </a:r>
                    </a:p>
                  </a:txBody>
                  <a:tcPr anchor="ctr">
                    <a:solidFill>
                      <a:schemeClr val="accent4">
                        <a:lumMod val="40000"/>
                        <a:lumOff val="60000"/>
                      </a:schemeClr>
                    </a:solidFill>
                  </a:tcPr>
                </a:tc>
                <a:tc>
                  <a:txBody>
                    <a:bodyPr/>
                    <a:lstStyle/>
                    <a:p>
                      <a:pPr algn="ctr"/>
                      <a:r>
                        <a:rPr lang="en-CA" sz="1200" dirty="0">
                          <a:solidFill>
                            <a:schemeClr val="tx1"/>
                          </a:solidFill>
                        </a:rPr>
                        <a:t>42%</a:t>
                      </a:r>
                    </a:p>
                  </a:txBody>
                  <a:tcPr anchor="ctr">
                    <a:solidFill>
                      <a:schemeClr val="accent4">
                        <a:lumMod val="75000"/>
                      </a:schemeClr>
                    </a:solidFill>
                  </a:tcPr>
                </a:tc>
                <a:tc>
                  <a:txBody>
                    <a:bodyPr/>
                    <a:lstStyle/>
                    <a:p>
                      <a:pPr algn="ctr"/>
                      <a:r>
                        <a:rPr lang="en-CA" sz="1200" dirty="0">
                          <a:solidFill>
                            <a:schemeClr val="tx1"/>
                          </a:solidFill>
                        </a:rPr>
                        <a:t>41%</a:t>
                      </a:r>
                    </a:p>
                  </a:txBody>
                  <a:tcPr anchor="ctr">
                    <a:solidFill>
                      <a:schemeClr val="accent4">
                        <a:lumMod val="75000"/>
                      </a:schemeClr>
                    </a:solidFill>
                  </a:tcPr>
                </a:tc>
                <a:tc>
                  <a:txBody>
                    <a:bodyPr/>
                    <a:lstStyle/>
                    <a:p>
                      <a:pPr algn="ctr"/>
                      <a:r>
                        <a:rPr lang="en-CA" sz="1200" dirty="0">
                          <a:solidFill>
                            <a:schemeClr val="tx1"/>
                          </a:solidFill>
                        </a:rPr>
                        <a:t>24%</a:t>
                      </a:r>
                    </a:p>
                  </a:txBody>
                  <a:tcPr anchor="ctr">
                    <a:solidFill>
                      <a:schemeClr val="accent4">
                        <a:lumMod val="40000"/>
                        <a:lumOff val="60000"/>
                      </a:schemeClr>
                    </a:solidFill>
                  </a:tcPr>
                </a:tc>
                <a:extLst>
                  <a:ext uri="{0D108BD9-81ED-4DB2-BD59-A6C34878D82A}">
                    <a16:rowId xmlns:a16="http://schemas.microsoft.com/office/drawing/2014/main" val="1762919373"/>
                  </a:ext>
                </a:extLst>
              </a:tr>
              <a:tr h="386095">
                <a:tc>
                  <a:txBody>
                    <a:bodyPr/>
                    <a:lstStyle/>
                    <a:p>
                      <a:r>
                        <a:rPr lang="en-CA" sz="1200" dirty="0"/>
                        <a:t>Social outings</a:t>
                      </a:r>
                    </a:p>
                  </a:txBody>
                  <a:tcPr/>
                </a:tc>
                <a:tc>
                  <a:txBody>
                    <a:bodyPr/>
                    <a:lstStyle/>
                    <a:p>
                      <a:pPr algn="ctr"/>
                      <a:r>
                        <a:rPr lang="en-CA" sz="1200" dirty="0"/>
                        <a:t>23%</a:t>
                      </a:r>
                    </a:p>
                  </a:txBody>
                  <a:tcPr anchor="ctr">
                    <a:solidFill>
                      <a:schemeClr val="accent4">
                        <a:lumMod val="20000"/>
                        <a:lumOff val="80000"/>
                      </a:schemeClr>
                    </a:solidFill>
                  </a:tcPr>
                </a:tc>
                <a:tc>
                  <a:txBody>
                    <a:bodyPr/>
                    <a:lstStyle/>
                    <a:p>
                      <a:pPr algn="ctr"/>
                      <a:r>
                        <a:rPr lang="en-CA" sz="1200" dirty="0">
                          <a:solidFill>
                            <a:schemeClr val="tx1"/>
                          </a:solidFill>
                        </a:rPr>
                        <a:t>24%</a:t>
                      </a:r>
                    </a:p>
                  </a:txBody>
                  <a:tcPr anchor="ctr">
                    <a:solidFill>
                      <a:schemeClr val="accent4">
                        <a:lumMod val="20000"/>
                        <a:lumOff val="80000"/>
                      </a:schemeClr>
                    </a:solidFill>
                  </a:tcPr>
                </a:tc>
                <a:tc>
                  <a:txBody>
                    <a:bodyPr/>
                    <a:lstStyle/>
                    <a:p>
                      <a:pPr algn="ctr"/>
                      <a:r>
                        <a:rPr lang="en-CA" sz="1200" dirty="0">
                          <a:solidFill>
                            <a:schemeClr val="tx1"/>
                          </a:solidFill>
                        </a:rPr>
                        <a:t>23%</a:t>
                      </a:r>
                    </a:p>
                  </a:txBody>
                  <a:tcPr anchor="ctr">
                    <a:solidFill>
                      <a:schemeClr val="accent4">
                        <a:lumMod val="20000"/>
                        <a:lumOff val="80000"/>
                      </a:schemeClr>
                    </a:solidFill>
                  </a:tcPr>
                </a:tc>
                <a:tc>
                  <a:txBody>
                    <a:bodyPr/>
                    <a:lstStyle/>
                    <a:p>
                      <a:pPr algn="ctr"/>
                      <a:r>
                        <a:rPr lang="en-CA" sz="1200" dirty="0">
                          <a:solidFill>
                            <a:schemeClr val="tx1"/>
                          </a:solidFill>
                        </a:rPr>
                        <a:t>22%</a:t>
                      </a:r>
                    </a:p>
                  </a:txBody>
                  <a:tcPr anchor="ctr">
                    <a:solidFill>
                      <a:schemeClr val="accent4">
                        <a:lumMod val="20000"/>
                        <a:lumOff val="80000"/>
                      </a:schemeClr>
                    </a:solidFill>
                  </a:tcPr>
                </a:tc>
                <a:tc>
                  <a:txBody>
                    <a:bodyPr/>
                    <a:lstStyle/>
                    <a:p>
                      <a:pPr algn="ctr"/>
                      <a:r>
                        <a:rPr lang="en-CA" sz="1200" dirty="0">
                          <a:solidFill>
                            <a:schemeClr val="tx1"/>
                          </a:solidFill>
                        </a:rPr>
                        <a:t>36%</a:t>
                      </a:r>
                    </a:p>
                  </a:txBody>
                  <a:tcPr anchor="ctr">
                    <a:solidFill>
                      <a:schemeClr val="accent4">
                        <a:lumMod val="75000"/>
                      </a:schemeClr>
                    </a:solidFill>
                  </a:tcPr>
                </a:tc>
                <a:tc>
                  <a:txBody>
                    <a:bodyPr/>
                    <a:lstStyle/>
                    <a:p>
                      <a:pPr algn="ctr"/>
                      <a:r>
                        <a:rPr lang="en-CA" sz="1200" dirty="0">
                          <a:solidFill>
                            <a:schemeClr val="tx1"/>
                          </a:solidFill>
                        </a:rPr>
                        <a:t>20%</a:t>
                      </a:r>
                    </a:p>
                  </a:txBody>
                  <a:tcPr anchor="ctr">
                    <a:solidFill>
                      <a:schemeClr val="accent4">
                        <a:lumMod val="20000"/>
                        <a:lumOff val="80000"/>
                      </a:schemeClr>
                    </a:solidFill>
                  </a:tcPr>
                </a:tc>
                <a:tc>
                  <a:txBody>
                    <a:bodyPr/>
                    <a:lstStyle/>
                    <a:p>
                      <a:pPr algn="ctr"/>
                      <a:r>
                        <a:rPr lang="en-CA" sz="1200" dirty="0">
                          <a:solidFill>
                            <a:schemeClr val="tx1"/>
                          </a:solidFill>
                        </a:rPr>
                        <a:t>31%</a:t>
                      </a:r>
                    </a:p>
                  </a:txBody>
                  <a:tcPr anchor="ctr">
                    <a:solidFill>
                      <a:schemeClr val="accent4">
                        <a:lumMod val="75000"/>
                      </a:schemeClr>
                    </a:solidFill>
                  </a:tcPr>
                </a:tc>
                <a:extLst>
                  <a:ext uri="{0D108BD9-81ED-4DB2-BD59-A6C34878D82A}">
                    <a16:rowId xmlns:a16="http://schemas.microsoft.com/office/drawing/2014/main" val="2646115732"/>
                  </a:ext>
                </a:extLst>
              </a:tr>
              <a:tr h="386095">
                <a:tc>
                  <a:txBody>
                    <a:bodyPr/>
                    <a:lstStyle/>
                    <a:p>
                      <a:r>
                        <a:rPr lang="en-CA" sz="1200" dirty="0"/>
                        <a:t>Medical treatments</a:t>
                      </a:r>
                    </a:p>
                  </a:txBody>
                  <a:tcPr/>
                </a:tc>
                <a:tc>
                  <a:txBody>
                    <a:bodyPr/>
                    <a:lstStyle/>
                    <a:p>
                      <a:pPr algn="ctr"/>
                      <a:r>
                        <a:rPr lang="en-CA" sz="1200" dirty="0"/>
                        <a:t>22%</a:t>
                      </a:r>
                    </a:p>
                  </a:txBody>
                  <a:tcPr anchor="ctr">
                    <a:solidFill>
                      <a:schemeClr val="accent4">
                        <a:lumMod val="40000"/>
                        <a:lumOff val="60000"/>
                      </a:schemeClr>
                    </a:solidFill>
                  </a:tcPr>
                </a:tc>
                <a:tc>
                  <a:txBody>
                    <a:bodyPr/>
                    <a:lstStyle/>
                    <a:p>
                      <a:pPr algn="ctr"/>
                      <a:r>
                        <a:rPr lang="en-CA" sz="1200" dirty="0">
                          <a:solidFill>
                            <a:schemeClr val="tx1"/>
                          </a:solidFill>
                        </a:rPr>
                        <a:t>29%</a:t>
                      </a:r>
                    </a:p>
                  </a:txBody>
                  <a:tcPr anchor="ctr">
                    <a:solidFill>
                      <a:schemeClr val="accent4">
                        <a:lumMod val="75000"/>
                      </a:schemeClr>
                    </a:solidFill>
                  </a:tcPr>
                </a:tc>
                <a:tc>
                  <a:txBody>
                    <a:bodyPr/>
                    <a:lstStyle/>
                    <a:p>
                      <a:pPr algn="ctr"/>
                      <a:r>
                        <a:rPr lang="en-CA" sz="1200" dirty="0">
                          <a:solidFill>
                            <a:schemeClr val="tx1"/>
                          </a:solidFill>
                        </a:rPr>
                        <a:t>26%</a:t>
                      </a:r>
                    </a:p>
                  </a:txBody>
                  <a:tcPr anchor="ctr">
                    <a:solidFill>
                      <a:schemeClr val="accent4">
                        <a:lumMod val="75000"/>
                      </a:schemeClr>
                    </a:solidFill>
                  </a:tcPr>
                </a:tc>
                <a:tc>
                  <a:txBody>
                    <a:bodyPr/>
                    <a:lstStyle/>
                    <a:p>
                      <a:pPr algn="ctr"/>
                      <a:r>
                        <a:rPr lang="en-CA" sz="1200" dirty="0">
                          <a:solidFill>
                            <a:schemeClr val="tx1"/>
                          </a:solidFill>
                        </a:rPr>
                        <a:t>15%</a:t>
                      </a:r>
                    </a:p>
                  </a:txBody>
                  <a:tcPr anchor="ctr"/>
                </a:tc>
                <a:tc>
                  <a:txBody>
                    <a:bodyPr/>
                    <a:lstStyle/>
                    <a:p>
                      <a:pPr algn="ctr"/>
                      <a:r>
                        <a:rPr lang="en-CA" sz="1200" dirty="0">
                          <a:solidFill>
                            <a:schemeClr val="tx1"/>
                          </a:solidFill>
                        </a:rPr>
                        <a:t>29%</a:t>
                      </a:r>
                    </a:p>
                  </a:txBody>
                  <a:tcPr anchor="ctr">
                    <a:solidFill>
                      <a:schemeClr val="accent4">
                        <a:lumMod val="75000"/>
                      </a:schemeClr>
                    </a:solidFill>
                  </a:tcPr>
                </a:tc>
                <a:tc>
                  <a:txBody>
                    <a:bodyPr/>
                    <a:lstStyle/>
                    <a:p>
                      <a:pPr algn="ctr"/>
                      <a:r>
                        <a:rPr lang="en-CA" sz="1200" dirty="0">
                          <a:solidFill>
                            <a:schemeClr val="tx1"/>
                          </a:solidFill>
                        </a:rPr>
                        <a:t>24%</a:t>
                      </a:r>
                    </a:p>
                  </a:txBody>
                  <a:tcPr anchor="ctr">
                    <a:solidFill>
                      <a:schemeClr val="accent4">
                        <a:lumMod val="75000"/>
                      </a:schemeClr>
                    </a:solidFill>
                  </a:tcPr>
                </a:tc>
                <a:tc>
                  <a:txBody>
                    <a:bodyPr/>
                    <a:lstStyle/>
                    <a:p>
                      <a:pPr algn="ctr"/>
                      <a:r>
                        <a:rPr lang="en-CA" sz="1200" dirty="0">
                          <a:solidFill>
                            <a:schemeClr val="tx1"/>
                          </a:solidFill>
                        </a:rPr>
                        <a:t>15%</a:t>
                      </a:r>
                    </a:p>
                  </a:txBody>
                  <a:tcPr anchor="ctr"/>
                </a:tc>
                <a:extLst>
                  <a:ext uri="{0D108BD9-81ED-4DB2-BD59-A6C34878D82A}">
                    <a16:rowId xmlns:a16="http://schemas.microsoft.com/office/drawing/2014/main" val="561433248"/>
                  </a:ext>
                </a:extLst>
              </a:tr>
              <a:tr h="386095">
                <a:tc>
                  <a:txBody>
                    <a:bodyPr/>
                    <a:lstStyle/>
                    <a:p>
                      <a:r>
                        <a:rPr lang="en-CA" sz="1200" dirty="0"/>
                        <a:t>Adult day-program</a:t>
                      </a:r>
                    </a:p>
                  </a:txBody>
                  <a:tcPr/>
                </a:tc>
                <a:tc>
                  <a:txBody>
                    <a:bodyPr/>
                    <a:lstStyle/>
                    <a:p>
                      <a:pPr algn="ctr"/>
                      <a:r>
                        <a:rPr lang="en-CA" sz="1200" dirty="0"/>
                        <a:t>15%</a:t>
                      </a:r>
                    </a:p>
                  </a:txBody>
                  <a:tcPr anchor="ctr">
                    <a:solidFill>
                      <a:schemeClr val="accent4">
                        <a:lumMod val="20000"/>
                        <a:lumOff val="80000"/>
                      </a:schemeClr>
                    </a:solidFill>
                  </a:tcPr>
                </a:tc>
                <a:tc>
                  <a:txBody>
                    <a:bodyPr/>
                    <a:lstStyle/>
                    <a:p>
                      <a:pPr algn="ctr"/>
                      <a:r>
                        <a:rPr lang="en-CA" sz="1200" dirty="0">
                          <a:solidFill>
                            <a:schemeClr val="tx1"/>
                          </a:solidFill>
                        </a:rPr>
                        <a:t>35%</a:t>
                      </a:r>
                    </a:p>
                  </a:txBody>
                  <a:tcPr anchor="ctr">
                    <a:solidFill>
                      <a:schemeClr val="accent4">
                        <a:lumMod val="75000"/>
                      </a:schemeClr>
                    </a:solidFill>
                  </a:tcPr>
                </a:tc>
                <a:tc>
                  <a:txBody>
                    <a:bodyPr/>
                    <a:lstStyle/>
                    <a:p>
                      <a:pPr algn="ctr"/>
                      <a:r>
                        <a:rPr lang="en-CA" sz="1200" dirty="0">
                          <a:solidFill>
                            <a:schemeClr val="tx1"/>
                          </a:solidFill>
                        </a:rPr>
                        <a:t>7%</a:t>
                      </a:r>
                    </a:p>
                  </a:txBody>
                  <a:tcPr anchor="ctr">
                    <a:solidFill>
                      <a:schemeClr val="accent4">
                        <a:lumMod val="20000"/>
                        <a:lumOff val="80000"/>
                      </a:schemeClr>
                    </a:solidFill>
                  </a:tcPr>
                </a:tc>
                <a:tc>
                  <a:txBody>
                    <a:bodyPr/>
                    <a:lstStyle/>
                    <a:p>
                      <a:pPr algn="ctr"/>
                      <a:r>
                        <a:rPr lang="en-CA" sz="1200" dirty="0">
                          <a:solidFill>
                            <a:schemeClr val="tx1"/>
                          </a:solidFill>
                        </a:rPr>
                        <a:t>15%</a:t>
                      </a:r>
                    </a:p>
                  </a:txBody>
                  <a:tcPr anchor="ctr">
                    <a:solidFill>
                      <a:schemeClr val="accent4">
                        <a:lumMod val="75000"/>
                      </a:schemeClr>
                    </a:solidFill>
                  </a:tcPr>
                </a:tc>
                <a:tc>
                  <a:txBody>
                    <a:bodyPr/>
                    <a:lstStyle/>
                    <a:p>
                      <a:pPr algn="ctr"/>
                      <a:r>
                        <a:rPr lang="en-CA" sz="1200" dirty="0">
                          <a:solidFill>
                            <a:schemeClr val="tx1"/>
                          </a:solidFill>
                        </a:rPr>
                        <a:t>27%</a:t>
                      </a:r>
                    </a:p>
                  </a:txBody>
                  <a:tcPr anchor="ctr">
                    <a:solidFill>
                      <a:schemeClr val="accent4">
                        <a:lumMod val="75000"/>
                      </a:schemeClr>
                    </a:solidFill>
                  </a:tcPr>
                </a:tc>
                <a:tc>
                  <a:txBody>
                    <a:bodyPr/>
                    <a:lstStyle/>
                    <a:p>
                      <a:pPr algn="ctr"/>
                      <a:r>
                        <a:rPr lang="en-CA" sz="1200" dirty="0">
                          <a:solidFill>
                            <a:schemeClr val="tx1"/>
                          </a:solidFill>
                        </a:rPr>
                        <a:t>5%</a:t>
                      </a:r>
                    </a:p>
                  </a:txBody>
                  <a:tcPr anchor="ctr">
                    <a:solidFill>
                      <a:schemeClr val="accent4">
                        <a:lumMod val="20000"/>
                        <a:lumOff val="80000"/>
                      </a:schemeClr>
                    </a:solidFill>
                  </a:tcPr>
                </a:tc>
                <a:tc>
                  <a:txBody>
                    <a:bodyPr/>
                    <a:lstStyle/>
                    <a:p>
                      <a:pPr algn="ctr"/>
                      <a:r>
                        <a:rPr lang="en-CA" sz="1200" dirty="0">
                          <a:solidFill>
                            <a:schemeClr val="tx1"/>
                          </a:solidFill>
                        </a:rPr>
                        <a:t>40%</a:t>
                      </a:r>
                    </a:p>
                  </a:txBody>
                  <a:tcPr anchor="ctr">
                    <a:solidFill>
                      <a:schemeClr val="accent4">
                        <a:lumMod val="75000"/>
                      </a:schemeClr>
                    </a:solidFill>
                  </a:tcPr>
                </a:tc>
                <a:extLst>
                  <a:ext uri="{0D108BD9-81ED-4DB2-BD59-A6C34878D82A}">
                    <a16:rowId xmlns:a16="http://schemas.microsoft.com/office/drawing/2014/main" val="3104214629"/>
                  </a:ext>
                </a:extLst>
              </a:tr>
              <a:tr h="386095">
                <a:tc>
                  <a:txBody>
                    <a:bodyPr/>
                    <a:lstStyle/>
                    <a:p>
                      <a:r>
                        <a:rPr lang="en-CA" sz="1200" dirty="0"/>
                        <a:t>Going to work or school</a:t>
                      </a:r>
                    </a:p>
                  </a:txBody>
                  <a:tcPr/>
                </a:tc>
                <a:tc>
                  <a:txBody>
                    <a:bodyPr/>
                    <a:lstStyle/>
                    <a:p>
                      <a:pPr algn="ctr"/>
                      <a:r>
                        <a:rPr lang="en-CA" sz="1200" dirty="0"/>
                        <a:t>4%</a:t>
                      </a:r>
                    </a:p>
                  </a:txBody>
                  <a:tcPr anchor="ctr">
                    <a:solidFill>
                      <a:schemeClr val="accent4">
                        <a:lumMod val="40000"/>
                        <a:lumOff val="60000"/>
                      </a:schemeClr>
                    </a:solidFill>
                  </a:tcPr>
                </a:tc>
                <a:tc>
                  <a:txBody>
                    <a:bodyPr/>
                    <a:lstStyle/>
                    <a:p>
                      <a:pPr algn="ctr"/>
                      <a:r>
                        <a:rPr lang="en-CA" sz="1200" dirty="0">
                          <a:solidFill>
                            <a:schemeClr val="tx1"/>
                          </a:solidFill>
                        </a:rPr>
                        <a:t>7%</a:t>
                      </a:r>
                    </a:p>
                  </a:txBody>
                  <a:tcPr anchor="ctr">
                    <a:solidFill>
                      <a:schemeClr val="accent4">
                        <a:lumMod val="40000"/>
                        <a:lumOff val="60000"/>
                      </a:schemeClr>
                    </a:solidFill>
                  </a:tcPr>
                </a:tc>
                <a:tc>
                  <a:txBody>
                    <a:bodyPr/>
                    <a:lstStyle/>
                    <a:p>
                      <a:pPr algn="ctr"/>
                      <a:r>
                        <a:rPr lang="en-CA" sz="1200" dirty="0">
                          <a:solidFill>
                            <a:schemeClr val="tx1"/>
                          </a:solidFill>
                        </a:rPr>
                        <a:t>3%</a:t>
                      </a:r>
                    </a:p>
                  </a:txBody>
                  <a:tcPr anchor="ctr">
                    <a:solidFill>
                      <a:schemeClr val="accent4">
                        <a:lumMod val="40000"/>
                        <a:lumOff val="60000"/>
                      </a:schemeClr>
                    </a:solidFill>
                  </a:tcPr>
                </a:tc>
                <a:tc>
                  <a:txBody>
                    <a:bodyPr/>
                    <a:lstStyle/>
                    <a:p>
                      <a:pPr algn="ctr"/>
                      <a:r>
                        <a:rPr lang="en-CA" sz="1200" dirty="0">
                          <a:solidFill>
                            <a:schemeClr val="tx1"/>
                          </a:solidFill>
                        </a:rPr>
                        <a:t>5%</a:t>
                      </a:r>
                    </a:p>
                  </a:txBody>
                  <a:tcPr anchor="ctr"/>
                </a:tc>
                <a:tc>
                  <a:txBody>
                    <a:bodyPr/>
                    <a:lstStyle/>
                    <a:p>
                      <a:pPr algn="ctr"/>
                      <a:r>
                        <a:rPr lang="en-CA" sz="1200" dirty="0">
                          <a:solidFill>
                            <a:schemeClr val="tx1"/>
                          </a:solidFill>
                        </a:rPr>
                        <a:t>5%</a:t>
                      </a:r>
                    </a:p>
                  </a:txBody>
                  <a:tcPr anchor="ctr"/>
                </a:tc>
                <a:tc>
                  <a:txBody>
                    <a:bodyPr/>
                    <a:lstStyle/>
                    <a:p>
                      <a:pPr algn="ctr"/>
                      <a:r>
                        <a:rPr lang="en-CA" sz="1200" dirty="0">
                          <a:solidFill>
                            <a:schemeClr val="tx1"/>
                          </a:solidFill>
                        </a:rPr>
                        <a:t>2%</a:t>
                      </a:r>
                    </a:p>
                  </a:txBody>
                  <a:tcPr anchor="ctr"/>
                </a:tc>
                <a:tc>
                  <a:txBody>
                    <a:bodyPr/>
                    <a:lstStyle/>
                    <a:p>
                      <a:pPr algn="ctr"/>
                      <a:r>
                        <a:rPr lang="en-CA" sz="1200" dirty="0">
                          <a:solidFill>
                            <a:schemeClr val="tx1"/>
                          </a:solidFill>
                        </a:rPr>
                        <a:t>10%</a:t>
                      </a:r>
                    </a:p>
                  </a:txBody>
                  <a:tcPr anchor="ctr">
                    <a:solidFill>
                      <a:schemeClr val="accent4">
                        <a:lumMod val="75000"/>
                      </a:schemeClr>
                    </a:solidFill>
                  </a:tcPr>
                </a:tc>
                <a:extLst>
                  <a:ext uri="{0D108BD9-81ED-4DB2-BD59-A6C34878D82A}">
                    <a16:rowId xmlns:a16="http://schemas.microsoft.com/office/drawing/2014/main" val="3709199214"/>
                  </a:ext>
                </a:extLst>
              </a:tr>
            </a:tbl>
          </a:graphicData>
        </a:graphic>
      </p:graphicFrame>
      <p:sp>
        <p:nvSpPr>
          <p:cNvPr id="27" name="TextBox 26">
            <a:extLst>
              <a:ext uri="{FF2B5EF4-FFF2-40B4-BE49-F238E27FC236}">
                <a16:creationId xmlns:a16="http://schemas.microsoft.com/office/drawing/2014/main" id="{783EC5E1-904B-4226-9F09-841B3041DAD5}"/>
              </a:ext>
            </a:extLst>
          </p:cNvPr>
          <p:cNvSpPr txBox="1"/>
          <p:nvPr/>
        </p:nvSpPr>
        <p:spPr>
          <a:xfrm>
            <a:off x="205302" y="6467182"/>
            <a:ext cx="7736463" cy="231033"/>
          </a:xfrm>
          <a:prstGeom prst="rect">
            <a:avLst/>
          </a:prstGeom>
        </p:spPr>
        <p:txBody>
          <a:bodyPr vert="horz" wrap="square" lIns="91440" tIns="45720" rIns="91440" bIns="45720" rtlCol="0" anchor="ctr">
            <a:normAutofit/>
          </a:bodyPr>
          <a:lstStyle/>
          <a:p>
            <a:r>
              <a:rPr lang="en-CA" sz="900" dirty="0"/>
              <a:t>Q2. Which of the following trip purposes do you use handyDART service for?</a:t>
            </a:r>
          </a:p>
        </p:txBody>
      </p:sp>
      <p:sp>
        <p:nvSpPr>
          <p:cNvPr id="28" name="TextBox 27">
            <a:extLst>
              <a:ext uri="{FF2B5EF4-FFF2-40B4-BE49-F238E27FC236}">
                <a16:creationId xmlns:a16="http://schemas.microsoft.com/office/drawing/2014/main" id="{DEF4D242-17EF-4FEE-9E26-850A09A41D7B}"/>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a:t>
            </a:r>
          </a:p>
        </p:txBody>
      </p:sp>
      <p:sp>
        <p:nvSpPr>
          <p:cNvPr id="29" name="Rectangle 28">
            <a:extLst>
              <a:ext uri="{FF2B5EF4-FFF2-40B4-BE49-F238E27FC236}">
                <a16:creationId xmlns:a16="http://schemas.microsoft.com/office/drawing/2014/main" id="{4E659C84-5EB0-46A9-AC4C-2286EA296712}"/>
              </a:ext>
            </a:extLst>
          </p:cNvPr>
          <p:cNvSpPr/>
          <p:nvPr/>
        </p:nvSpPr>
        <p:spPr>
          <a:xfrm>
            <a:off x="5461808" y="6508324"/>
            <a:ext cx="736270" cy="112703"/>
          </a:xfrm>
          <a:prstGeom prst="rect">
            <a:avLst/>
          </a:prstGeom>
          <a:solidFill>
            <a:schemeClr val="accent4">
              <a:lumMod val="75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30" name="TextBox 29">
            <a:extLst>
              <a:ext uri="{FF2B5EF4-FFF2-40B4-BE49-F238E27FC236}">
                <a16:creationId xmlns:a16="http://schemas.microsoft.com/office/drawing/2014/main" id="{54734129-3457-4D2F-8366-0801FBD3D101}"/>
              </a:ext>
            </a:extLst>
          </p:cNvPr>
          <p:cNvSpPr txBox="1"/>
          <p:nvPr/>
        </p:nvSpPr>
        <p:spPr>
          <a:xfrm>
            <a:off x="6242215" y="6443432"/>
            <a:ext cx="3478028" cy="231033"/>
          </a:xfrm>
          <a:prstGeom prst="rect">
            <a:avLst/>
          </a:prstGeom>
        </p:spPr>
        <p:txBody>
          <a:bodyPr vert="horz" wrap="square" lIns="91440" tIns="45720" rIns="91440" bIns="45720" rtlCol="0" anchor="ctr">
            <a:normAutofit/>
          </a:bodyPr>
          <a:lstStyle/>
          <a:p>
            <a:r>
              <a:rPr lang="en-CA" sz="900" dirty="0"/>
              <a:t>Significantly higher at the 95% level.</a:t>
            </a:r>
          </a:p>
        </p:txBody>
      </p:sp>
    </p:spTree>
    <p:extLst>
      <p:ext uri="{BB962C8B-B14F-4D97-AF65-F5344CB8AC3E}">
        <p14:creationId xmlns:p14="http://schemas.microsoft.com/office/powerpoint/2010/main" val="1598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1B37-DA3A-45B7-8376-D2C4A73BE254}"/>
              </a:ext>
            </a:extLst>
          </p:cNvPr>
          <p:cNvSpPr>
            <a:spLocks noGrp="1"/>
          </p:cNvSpPr>
          <p:nvPr>
            <p:ph type="title"/>
          </p:nvPr>
        </p:nvSpPr>
        <p:spPr/>
        <p:txBody>
          <a:bodyPr>
            <a:normAutofit fontScale="90000"/>
          </a:bodyPr>
          <a:lstStyle/>
          <a:p>
            <a:r>
              <a:rPr lang="en-CA" dirty="0"/>
              <a:t>Six in ten riders never use the regular fixed-route bus service which is consistent with last year results</a:t>
            </a:r>
          </a:p>
        </p:txBody>
      </p:sp>
      <p:sp>
        <p:nvSpPr>
          <p:cNvPr id="4" name="Slide Number Placeholder 3">
            <a:extLst>
              <a:ext uri="{FF2B5EF4-FFF2-40B4-BE49-F238E27FC236}">
                <a16:creationId xmlns:a16="http://schemas.microsoft.com/office/drawing/2014/main" id="{DA32C151-070D-402D-8464-52E8D95C239E}"/>
              </a:ext>
            </a:extLst>
          </p:cNvPr>
          <p:cNvSpPr>
            <a:spLocks noGrp="1"/>
          </p:cNvSpPr>
          <p:nvPr>
            <p:ph type="sldNum" sz="quarter" idx="12"/>
          </p:nvPr>
        </p:nvSpPr>
        <p:spPr/>
        <p:txBody>
          <a:bodyPr/>
          <a:lstStyle/>
          <a:p>
            <a:fld id="{36679B2B-0B95-3D41-A6BF-74EBACF9BD9F}" type="slidenum">
              <a:rPr lang="en-US" smtClean="0"/>
              <a:pPr/>
              <a:t>16</a:t>
            </a:fld>
            <a:endParaRPr lang="en-US" dirty="0"/>
          </a:p>
        </p:txBody>
      </p:sp>
      <p:graphicFrame>
        <p:nvGraphicFramePr>
          <p:cNvPr id="5" name="Content Placeholder 5">
            <a:extLst>
              <a:ext uri="{FF2B5EF4-FFF2-40B4-BE49-F238E27FC236}">
                <a16:creationId xmlns:a16="http://schemas.microsoft.com/office/drawing/2014/main" id="{A5BA0AAC-022D-47E1-AFCC-EAD98016A06A}"/>
              </a:ext>
            </a:extLst>
          </p:cNvPr>
          <p:cNvGraphicFramePr>
            <a:graphicFrameLocks/>
          </p:cNvGraphicFramePr>
          <p:nvPr>
            <p:extLst>
              <p:ext uri="{D42A27DB-BD31-4B8C-83A1-F6EECF244321}">
                <p14:modId xmlns:p14="http://schemas.microsoft.com/office/powerpoint/2010/main" val="223947934"/>
              </p:ext>
            </p:extLst>
          </p:nvPr>
        </p:nvGraphicFramePr>
        <p:xfrm>
          <a:off x="702451" y="2352851"/>
          <a:ext cx="6699992" cy="412616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369D216-D528-495C-8F54-0AF8FADDBE9F}"/>
              </a:ext>
            </a:extLst>
          </p:cNvPr>
          <p:cNvSpPr txBox="1"/>
          <p:nvPr/>
        </p:nvSpPr>
        <p:spPr>
          <a:xfrm>
            <a:off x="205302" y="6294457"/>
            <a:ext cx="7736463" cy="344384"/>
          </a:xfrm>
          <a:prstGeom prst="rect">
            <a:avLst/>
          </a:prstGeom>
        </p:spPr>
        <p:txBody>
          <a:bodyPr vert="horz" wrap="square" lIns="91440" tIns="45720" rIns="91440" bIns="45720" rtlCol="0" anchor="ctr">
            <a:normAutofit/>
          </a:bodyPr>
          <a:lstStyle/>
          <a:p>
            <a:r>
              <a:rPr lang="en-CA" sz="900" dirty="0"/>
              <a:t>Q3. I</a:t>
            </a:r>
            <a:r>
              <a:rPr lang="en-US" sz="900" dirty="0"/>
              <a:t>n the past six months, how often have you used the regular fixed-route bus service in your area?</a:t>
            </a:r>
            <a:endParaRPr lang="en-CA" sz="900" dirty="0"/>
          </a:p>
        </p:txBody>
      </p:sp>
      <p:sp>
        <p:nvSpPr>
          <p:cNvPr id="7" name="TextBox 6">
            <a:extLst>
              <a:ext uri="{FF2B5EF4-FFF2-40B4-BE49-F238E27FC236}">
                <a16:creationId xmlns:a16="http://schemas.microsoft.com/office/drawing/2014/main" id="{41588B3C-9489-4E4A-8665-9CB463849237}"/>
              </a:ext>
            </a:extLst>
          </p:cNvPr>
          <p:cNvSpPr txBox="1"/>
          <p:nvPr/>
        </p:nvSpPr>
        <p:spPr>
          <a:xfrm>
            <a:off x="205302" y="6561652"/>
            <a:ext cx="3478028"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sp>
        <p:nvSpPr>
          <p:cNvPr id="14" name="TextBox 13">
            <a:extLst>
              <a:ext uri="{FF2B5EF4-FFF2-40B4-BE49-F238E27FC236}">
                <a16:creationId xmlns:a16="http://schemas.microsoft.com/office/drawing/2014/main" id="{184BF4D1-D465-4129-9442-731E28A35A3C}"/>
              </a:ext>
            </a:extLst>
          </p:cNvPr>
          <p:cNvSpPr txBox="1"/>
          <p:nvPr/>
        </p:nvSpPr>
        <p:spPr>
          <a:xfrm>
            <a:off x="702451" y="2668063"/>
            <a:ext cx="8427279" cy="816534"/>
          </a:xfrm>
          <a:prstGeom prst="rect">
            <a:avLst/>
          </a:prstGeom>
        </p:spPr>
        <p:txBody>
          <a:bodyPr vert="horz" wrap="square" lIns="91440" tIns="45720" rIns="91440" bIns="45720" rtlCol="0" anchor="ctr">
            <a:normAutofit/>
          </a:bodyPr>
          <a:lstStyle/>
          <a:p>
            <a:pPr algn="just"/>
            <a:endParaRPr lang="en-CA" dirty="0">
              <a:solidFill>
                <a:schemeClr val="bg2">
                  <a:lumMod val="25000"/>
                </a:schemeClr>
              </a:solidFill>
            </a:endParaRPr>
          </a:p>
        </p:txBody>
      </p:sp>
      <p:sp>
        <p:nvSpPr>
          <p:cNvPr id="15" name="TextBox 14">
            <a:extLst>
              <a:ext uri="{FF2B5EF4-FFF2-40B4-BE49-F238E27FC236}">
                <a16:creationId xmlns:a16="http://schemas.microsoft.com/office/drawing/2014/main" id="{0A4E088C-D716-4D6F-A4BF-6241F251E970}"/>
              </a:ext>
            </a:extLst>
          </p:cNvPr>
          <p:cNvSpPr txBox="1"/>
          <p:nvPr/>
        </p:nvSpPr>
        <p:spPr>
          <a:xfrm>
            <a:off x="445071" y="152158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Abbotsford residents are more likely to say they do not use the regular fixed-route bus service (77%).</a:t>
            </a:r>
          </a:p>
        </p:txBody>
      </p:sp>
    </p:spTree>
    <p:extLst>
      <p:ext uri="{BB962C8B-B14F-4D97-AF65-F5344CB8AC3E}">
        <p14:creationId xmlns:p14="http://schemas.microsoft.com/office/powerpoint/2010/main" val="28330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071F-4E43-4039-9E31-7C7922A52C8E}"/>
              </a:ext>
            </a:extLst>
          </p:cNvPr>
          <p:cNvSpPr>
            <a:spLocks noGrp="1"/>
          </p:cNvSpPr>
          <p:nvPr>
            <p:ph type="title"/>
          </p:nvPr>
        </p:nvSpPr>
        <p:spPr/>
        <p:txBody>
          <a:bodyPr>
            <a:normAutofit fontScale="90000"/>
          </a:bodyPr>
          <a:lstStyle/>
          <a:p>
            <a:r>
              <a:rPr lang="en-CA" dirty="0"/>
              <a:t>handyDART use is much higher than regular fixed-route bus service use</a:t>
            </a:r>
          </a:p>
        </p:txBody>
      </p:sp>
      <p:sp>
        <p:nvSpPr>
          <p:cNvPr id="4" name="Slide Number Placeholder 3">
            <a:extLst>
              <a:ext uri="{FF2B5EF4-FFF2-40B4-BE49-F238E27FC236}">
                <a16:creationId xmlns:a16="http://schemas.microsoft.com/office/drawing/2014/main" id="{60884CA6-D56B-4C28-BCCB-51BF89AB8525}"/>
              </a:ext>
            </a:extLst>
          </p:cNvPr>
          <p:cNvSpPr>
            <a:spLocks noGrp="1"/>
          </p:cNvSpPr>
          <p:nvPr>
            <p:ph type="sldNum" sz="quarter" idx="12"/>
          </p:nvPr>
        </p:nvSpPr>
        <p:spPr/>
        <p:txBody>
          <a:bodyPr/>
          <a:lstStyle/>
          <a:p>
            <a:fld id="{36679B2B-0B95-3D41-A6BF-74EBACF9BD9F}" type="slidenum">
              <a:rPr lang="en-US" smtClean="0"/>
              <a:pPr/>
              <a:t>17</a:t>
            </a:fld>
            <a:endParaRPr lang="en-US" dirty="0"/>
          </a:p>
        </p:txBody>
      </p:sp>
      <p:sp>
        <p:nvSpPr>
          <p:cNvPr id="7" name="TextBox 6">
            <a:extLst>
              <a:ext uri="{FF2B5EF4-FFF2-40B4-BE49-F238E27FC236}">
                <a16:creationId xmlns:a16="http://schemas.microsoft.com/office/drawing/2014/main" id="{FBE714C8-B6D3-4E8C-B8CF-7C2D41E6538E}"/>
              </a:ext>
            </a:extLst>
          </p:cNvPr>
          <p:cNvSpPr txBox="1"/>
          <p:nvPr/>
        </p:nvSpPr>
        <p:spPr>
          <a:xfrm>
            <a:off x="205302" y="6222668"/>
            <a:ext cx="7736463" cy="606174"/>
          </a:xfrm>
          <a:prstGeom prst="rect">
            <a:avLst/>
          </a:prstGeom>
        </p:spPr>
        <p:txBody>
          <a:bodyPr vert="horz" wrap="square" lIns="91440" tIns="45720" rIns="91440" bIns="45720" rtlCol="0" anchor="ctr">
            <a:normAutofit/>
          </a:bodyPr>
          <a:lstStyle/>
          <a:p>
            <a:r>
              <a:rPr lang="en-US" sz="900" dirty="0"/>
              <a:t>Q1. In the past six months, how often have you used the handyDART service in your area?</a:t>
            </a:r>
          </a:p>
          <a:p>
            <a:r>
              <a:rPr lang="en-CA" sz="900" dirty="0"/>
              <a:t>Q3. I</a:t>
            </a:r>
            <a:r>
              <a:rPr lang="en-US" sz="900" dirty="0"/>
              <a:t>n the past six months, how often have you used the regular fixed-route bus service in your area?</a:t>
            </a:r>
            <a:endParaRPr lang="en-CA" sz="900" dirty="0"/>
          </a:p>
        </p:txBody>
      </p:sp>
      <p:sp>
        <p:nvSpPr>
          <p:cNvPr id="8" name="TextBox 7">
            <a:extLst>
              <a:ext uri="{FF2B5EF4-FFF2-40B4-BE49-F238E27FC236}">
                <a16:creationId xmlns:a16="http://schemas.microsoft.com/office/drawing/2014/main" id="{4AACA2A5-9497-4259-B79D-42E9118EB81D}"/>
              </a:ext>
            </a:extLst>
          </p:cNvPr>
          <p:cNvSpPr txBox="1"/>
          <p:nvPr/>
        </p:nvSpPr>
        <p:spPr>
          <a:xfrm>
            <a:off x="205302" y="6632902"/>
            <a:ext cx="3478028" cy="231033"/>
          </a:xfrm>
          <a:prstGeom prst="rect">
            <a:avLst/>
          </a:prstGeom>
        </p:spPr>
        <p:txBody>
          <a:bodyPr vert="horz" wrap="square" lIns="91440" tIns="45720" rIns="91440" bIns="45720" rtlCol="0" anchor="ctr">
            <a:normAutofit/>
          </a:bodyPr>
          <a:lstStyle/>
          <a:p>
            <a:r>
              <a:rPr lang="en-CA" sz="900" dirty="0"/>
              <a:t>Base 2021: Total, n=581.</a:t>
            </a:r>
          </a:p>
        </p:txBody>
      </p:sp>
      <p:graphicFrame>
        <p:nvGraphicFramePr>
          <p:cNvPr id="9" name="Chart 8">
            <a:extLst>
              <a:ext uri="{FF2B5EF4-FFF2-40B4-BE49-F238E27FC236}">
                <a16:creationId xmlns:a16="http://schemas.microsoft.com/office/drawing/2014/main" id="{40E542DF-9B65-4781-B640-E0A554CC1D2B}"/>
              </a:ext>
            </a:extLst>
          </p:cNvPr>
          <p:cNvGraphicFramePr/>
          <p:nvPr>
            <p:extLst>
              <p:ext uri="{D42A27DB-BD31-4B8C-83A1-F6EECF244321}">
                <p14:modId xmlns:p14="http://schemas.microsoft.com/office/powerpoint/2010/main" val="2662707359"/>
              </p:ext>
            </p:extLst>
          </p:nvPr>
        </p:nvGraphicFramePr>
        <p:xfrm>
          <a:off x="1944316" y="1898328"/>
          <a:ext cx="5528930" cy="369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82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45A4-F818-46C6-BC91-609977365158}"/>
              </a:ext>
            </a:extLst>
          </p:cNvPr>
          <p:cNvSpPr>
            <a:spLocks noGrp="1"/>
          </p:cNvSpPr>
          <p:nvPr>
            <p:ph type="title"/>
          </p:nvPr>
        </p:nvSpPr>
        <p:spPr>
          <a:xfrm>
            <a:off x="373821" y="575418"/>
            <a:ext cx="7239314" cy="689861"/>
          </a:xfrm>
        </p:spPr>
        <p:txBody>
          <a:bodyPr>
            <a:normAutofit fontScale="90000"/>
          </a:bodyPr>
          <a:lstStyle/>
          <a:p>
            <a:r>
              <a:rPr lang="en-CA" dirty="0"/>
              <a:t>Running errands is the main trip purpose for the regular bus service users, while handyDART is more typically used for medical appointments</a:t>
            </a:r>
          </a:p>
        </p:txBody>
      </p:sp>
      <p:sp>
        <p:nvSpPr>
          <p:cNvPr id="4" name="Slide Number Placeholder 3">
            <a:extLst>
              <a:ext uri="{FF2B5EF4-FFF2-40B4-BE49-F238E27FC236}">
                <a16:creationId xmlns:a16="http://schemas.microsoft.com/office/drawing/2014/main" id="{882F60BE-0EBB-45C6-A762-F8DFBE4DE87B}"/>
              </a:ext>
            </a:extLst>
          </p:cNvPr>
          <p:cNvSpPr>
            <a:spLocks noGrp="1"/>
          </p:cNvSpPr>
          <p:nvPr>
            <p:ph type="sldNum" sz="quarter" idx="12"/>
          </p:nvPr>
        </p:nvSpPr>
        <p:spPr/>
        <p:txBody>
          <a:bodyPr/>
          <a:lstStyle/>
          <a:p>
            <a:fld id="{36679B2B-0B95-3D41-A6BF-74EBACF9BD9F}" type="slidenum">
              <a:rPr lang="en-US" smtClean="0"/>
              <a:pPr/>
              <a:t>18</a:t>
            </a:fld>
            <a:endParaRPr lang="en-US" dirty="0"/>
          </a:p>
        </p:txBody>
      </p:sp>
      <p:graphicFrame>
        <p:nvGraphicFramePr>
          <p:cNvPr id="7" name="Chart 6">
            <a:extLst>
              <a:ext uri="{FF2B5EF4-FFF2-40B4-BE49-F238E27FC236}">
                <a16:creationId xmlns:a16="http://schemas.microsoft.com/office/drawing/2014/main" id="{E0AF863B-4916-456B-83EF-B4C9E8806FA7}"/>
              </a:ext>
            </a:extLst>
          </p:cNvPr>
          <p:cNvGraphicFramePr/>
          <p:nvPr>
            <p:extLst>
              <p:ext uri="{D42A27DB-BD31-4B8C-83A1-F6EECF244321}">
                <p14:modId xmlns:p14="http://schemas.microsoft.com/office/powerpoint/2010/main" val="4012680607"/>
              </p:ext>
            </p:extLst>
          </p:nvPr>
        </p:nvGraphicFramePr>
        <p:xfrm>
          <a:off x="1517135" y="1828801"/>
          <a:ext cx="6096000" cy="44287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9EB4A83-29E5-4F86-9879-1AA8A6C66506}"/>
              </a:ext>
            </a:extLst>
          </p:cNvPr>
          <p:cNvSpPr txBox="1"/>
          <p:nvPr/>
        </p:nvSpPr>
        <p:spPr>
          <a:xfrm>
            <a:off x="205302" y="6467182"/>
            <a:ext cx="7736463" cy="231033"/>
          </a:xfrm>
          <a:prstGeom prst="rect">
            <a:avLst/>
          </a:prstGeom>
        </p:spPr>
        <p:txBody>
          <a:bodyPr vert="horz" wrap="square" lIns="91440" tIns="45720" rIns="91440" bIns="45720" rtlCol="0" anchor="ctr">
            <a:normAutofit/>
          </a:bodyPr>
          <a:lstStyle/>
          <a:p>
            <a:r>
              <a:rPr lang="en-CA" sz="900" dirty="0"/>
              <a:t>Q4. Which of the following trip purposes do you use the regular fixed-route bus service for? (Multiple mentions)</a:t>
            </a:r>
          </a:p>
        </p:txBody>
      </p:sp>
      <p:sp>
        <p:nvSpPr>
          <p:cNvPr id="6" name="TextBox 5">
            <a:extLst>
              <a:ext uri="{FF2B5EF4-FFF2-40B4-BE49-F238E27FC236}">
                <a16:creationId xmlns:a16="http://schemas.microsoft.com/office/drawing/2014/main" id="{DE5A7701-22B8-4231-96C6-6822AF176AF3}"/>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a:t>
            </a:r>
          </a:p>
        </p:txBody>
      </p:sp>
      <p:sp>
        <p:nvSpPr>
          <p:cNvPr id="8" name="TextBox 7">
            <a:extLst>
              <a:ext uri="{FF2B5EF4-FFF2-40B4-BE49-F238E27FC236}">
                <a16:creationId xmlns:a16="http://schemas.microsoft.com/office/drawing/2014/main" id="{76A0824A-08B3-4371-9415-E15A5353C01C}"/>
              </a:ext>
            </a:extLst>
          </p:cNvPr>
          <p:cNvSpPr txBox="1"/>
          <p:nvPr/>
        </p:nvSpPr>
        <p:spPr>
          <a:xfrm>
            <a:off x="205301" y="6351665"/>
            <a:ext cx="7736463" cy="231033"/>
          </a:xfrm>
          <a:prstGeom prst="rect">
            <a:avLst/>
          </a:prstGeom>
        </p:spPr>
        <p:txBody>
          <a:bodyPr vert="horz" wrap="square" lIns="91440" tIns="45720" rIns="91440" bIns="45720" rtlCol="0" anchor="ctr">
            <a:normAutofit/>
          </a:bodyPr>
          <a:lstStyle/>
          <a:p>
            <a:r>
              <a:rPr lang="en-CA" sz="900" dirty="0"/>
              <a:t>Q2. Which of the following trip purposes do you use handyDART service for? (Multiple mentions)</a:t>
            </a:r>
          </a:p>
        </p:txBody>
      </p:sp>
    </p:spTree>
    <p:extLst>
      <p:ext uri="{BB962C8B-B14F-4D97-AF65-F5344CB8AC3E}">
        <p14:creationId xmlns:p14="http://schemas.microsoft.com/office/powerpoint/2010/main" val="737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3D28-0DC8-4ABD-9655-12DDB7569CEA}"/>
              </a:ext>
            </a:extLst>
          </p:cNvPr>
          <p:cNvSpPr>
            <a:spLocks noGrp="1"/>
          </p:cNvSpPr>
          <p:nvPr>
            <p:ph type="title"/>
          </p:nvPr>
        </p:nvSpPr>
        <p:spPr/>
        <p:txBody>
          <a:bodyPr>
            <a:normAutofit fontScale="90000"/>
          </a:bodyPr>
          <a:lstStyle/>
          <a:p>
            <a:r>
              <a:rPr lang="en-US" dirty="0"/>
              <a:t>One-third of riders take handyDART less frequently in 2021 compared to last year</a:t>
            </a:r>
            <a:endParaRPr lang="en-CA" dirty="0"/>
          </a:p>
        </p:txBody>
      </p:sp>
      <p:sp>
        <p:nvSpPr>
          <p:cNvPr id="4" name="Slide Number Placeholder 3">
            <a:extLst>
              <a:ext uri="{FF2B5EF4-FFF2-40B4-BE49-F238E27FC236}">
                <a16:creationId xmlns:a16="http://schemas.microsoft.com/office/drawing/2014/main" id="{67F46180-5524-4C9B-BDA3-C5AE5133AC63}"/>
              </a:ext>
            </a:extLst>
          </p:cNvPr>
          <p:cNvSpPr>
            <a:spLocks noGrp="1"/>
          </p:cNvSpPr>
          <p:nvPr>
            <p:ph type="sldNum" sz="quarter" idx="12"/>
          </p:nvPr>
        </p:nvSpPr>
        <p:spPr/>
        <p:txBody>
          <a:bodyPr/>
          <a:lstStyle/>
          <a:p>
            <a:fld id="{36679B2B-0B95-3D41-A6BF-74EBACF9BD9F}" type="slidenum">
              <a:rPr lang="en-US" smtClean="0"/>
              <a:pPr/>
              <a:t>19</a:t>
            </a:fld>
            <a:endParaRPr lang="en-US" dirty="0"/>
          </a:p>
        </p:txBody>
      </p:sp>
      <p:sp>
        <p:nvSpPr>
          <p:cNvPr id="5" name="TextBox 4">
            <a:extLst>
              <a:ext uri="{FF2B5EF4-FFF2-40B4-BE49-F238E27FC236}">
                <a16:creationId xmlns:a16="http://schemas.microsoft.com/office/drawing/2014/main" id="{76509A37-5301-4B0F-820A-DEAA978F2C55}"/>
              </a:ext>
            </a:extLst>
          </p:cNvPr>
          <p:cNvSpPr txBox="1"/>
          <p:nvPr/>
        </p:nvSpPr>
        <p:spPr>
          <a:xfrm>
            <a:off x="205302" y="6467182"/>
            <a:ext cx="7736463" cy="231033"/>
          </a:xfrm>
          <a:prstGeom prst="rect">
            <a:avLst/>
          </a:prstGeom>
        </p:spPr>
        <p:txBody>
          <a:bodyPr vert="horz" wrap="square" lIns="91440" tIns="45720" rIns="91440" bIns="45720" rtlCol="0" anchor="ctr">
            <a:normAutofit/>
          </a:bodyPr>
          <a:lstStyle/>
          <a:p>
            <a:r>
              <a:rPr lang="en-CA" sz="900" dirty="0"/>
              <a:t>Q5. Compared to a year ago, has your use of the handyDART service changed?</a:t>
            </a:r>
          </a:p>
        </p:txBody>
      </p:sp>
      <p:sp>
        <p:nvSpPr>
          <p:cNvPr id="6" name="TextBox 5">
            <a:extLst>
              <a:ext uri="{FF2B5EF4-FFF2-40B4-BE49-F238E27FC236}">
                <a16:creationId xmlns:a16="http://schemas.microsoft.com/office/drawing/2014/main" id="{0A17768E-3AF9-4375-A854-4183E0B3F1DD}"/>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graphicFrame>
        <p:nvGraphicFramePr>
          <p:cNvPr id="10" name="Chart 9">
            <a:extLst>
              <a:ext uri="{FF2B5EF4-FFF2-40B4-BE49-F238E27FC236}">
                <a16:creationId xmlns:a16="http://schemas.microsoft.com/office/drawing/2014/main" id="{9CABBCE6-549F-4E5C-A1E6-C5882240C589}"/>
              </a:ext>
            </a:extLst>
          </p:cNvPr>
          <p:cNvGraphicFramePr/>
          <p:nvPr>
            <p:extLst>
              <p:ext uri="{D42A27DB-BD31-4B8C-83A1-F6EECF244321}">
                <p14:modId xmlns:p14="http://schemas.microsoft.com/office/powerpoint/2010/main" val="1314418387"/>
              </p:ext>
            </p:extLst>
          </p:nvPr>
        </p:nvGraphicFramePr>
        <p:xfrm>
          <a:off x="1208377" y="1981201"/>
          <a:ext cx="6096000" cy="4111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4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679B2B-0B95-3D41-A6BF-74EBACF9BD9F}" type="slidenum">
              <a:rPr lang="en-US" smtClean="0"/>
              <a:pPr/>
              <a:t>2</a:t>
            </a:fld>
            <a:endParaRPr lang="en-US" dirty="0"/>
          </a:p>
        </p:txBody>
      </p:sp>
      <p:sp>
        <p:nvSpPr>
          <p:cNvPr id="3" name="TextBox 2"/>
          <p:cNvSpPr txBox="1"/>
          <p:nvPr/>
        </p:nvSpPr>
        <p:spPr>
          <a:xfrm>
            <a:off x="2426660" y="2568005"/>
            <a:ext cx="5304176" cy="1367747"/>
          </a:xfrm>
          <a:prstGeom prst="rect">
            <a:avLst/>
          </a:prstGeom>
          <a:noFill/>
        </p:spPr>
        <p:txBody>
          <a:bodyPr wrap="square" rtlCol="0">
            <a:spAutoFit/>
          </a:bodyPr>
          <a:lstStyle/>
          <a:p>
            <a:pPr marL="239713" indent="-239713">
              <a:lnSpc>
                <a:spcPct val="120000"/>
              </a:lnSpc>
              <a:buFont typeface="+mj-lt"/>
              <a:buAutoNum type="arabicPeriod"/>
            </a:pPr>
            <a:r>
              <a:rPr lang="en-CA" sz="1400" dirty="0">
                <a:latin typeface="Calibri"/>
                <a:cs typeface="Calibri"/>
              </a:rPr>
              <a:t> Current usage of handyDART service and fixed-route bus service</a:t>
            </a:r>
          </a:p>
          <a:p>
            <a:pPr marL="239713" indent="-239713">
              <a:lnSpc>
                <a:spcPct val="120000"/>
              </a:lnSpc>
              <a:buFont typeface="+mj-lt"/>
              <a:buAutoNum type="arabicPeriod"/>
            </a:pPr>
            <a:r>
              <a:rPr lang="en-CA" sz="1400" dirty="0">
                <a:latin typeface="Calibri"/>
                <a:cs typeface="Calibri"/>
              </a:rPr>
              <a:t> Awareness and perceptions of supplemental taxi programs</a:t>
            </a:r>
          </a:p>
          <a:p>
            <a:pPr marL="239713" indent="-239713">
              <a:lnSpc>
                <a:spcPct val="120000"/>
              </a:lnSpc>
              <a:buFont typeface="+mj-lt"/>
              <a:buAutoNum type="arabicPeriod"/>
            </a:pPr>
            <a:r>
              <a:rPr lang="en-CA" sz="1400" dirty="0">
                <a:latin typeface="Calibri"/>
                <a:cs typeface="Calibri"/>
              </a:rPr>
              <a:t> Satisfaction with handyDART service</a:t>
            </a:r>
          </a:p>
          <a:p>
            <a:pPr marL="239713" indent="-239713">
              <a:lnSpc>
                <a:spcPct val="120000"/>
              </a:lnSpc>
              <a:buFont typeface="+mj-lt"/>
              <a:buAutoNum type="arabicPeriod"/>
            </a:pPr>
            <a:r>
              <a:rPr lang="en-CA" sz="1400" dirty="0">
                <a:latin typeface="Calibri"/>
                <a:cs typeface="Calibri"/>
              </a:rPr>
              <a:t> Key opportunities for service expansion</a:t>
            </a:r>
          </a:p>
          <a:p>
            <a:pPr>
              <a:lnSpc>
                <a:spcPct val="120000"/>
              </a:lnSpc>
            </a:pPr>
            <a:endParaRPr lang="nb-NO" sz="1400" dirty="0">
              <a:latin typeface="Calibri"/>
              <a:cs typeface="Calibri"/>
            </a:endParaRPr>
          </a:p>
        </p:txBody>
      </p:sp>
      <p:grpSp>
        <p:nvGrpSpPr>
          <p:cNvPr id="4" name="Group 3"/>
          <p:cNvGrpSpPr/>
          <p:nvPr/>
        </p:nvGrpSpPr>
        <p:grpSpPr>
          <a:xfrm>
            <a:off x="2148826" y="3762778"/>
            <a:ext cx="6235152" cy="333618"/>
            <a:chOff x="2241869" y="3613420"/>
            <a:chExt cx="3510590" cy="250213"/>
          </a:xfrm>
        </p:grpSpPr>
        <p:sp>
          <p:nvSpPr>
            <p:cNvPr id="5" name="TextBox 4"/>
            <p:cNvSpPr txBox="1"/>
            <p:nvPr/>
          </p:nvSpPr>
          <p:spPr>
            <a:xfrm>
              <a:off x="2445069" y="3613420"/>
              <a:ext cx="3307390" cy="250213"/>
            </a:xfrm>
            <a:prstGeom prst="rect">
              <a:avLst/>
            </a:prstGeom>
            <a:noFill/>
          </p:spPr>
          <p:txBody>
            <a:bodyPr wrap="square" rtlCol="0">
              <a:spAutoFit/>
            </a:bodyPr>
            <a:lstStyle/>
            <a:p>
              <a:pPr>
                <a:lnSpc>
                  <a:spcPct val="120000"/>
                </a:lnSpc>
              </a:pPr>
              <a:r>
                <a:rPr lang="nb-NO" sz="1400" b="1" dirty="0">
                  <a:latin typeface="Calibri"/>
                  <a:cs typeface="Calibri"/>
                </a:rPr>
                <a:t>DEMOGRAPHICS 								  </a:t>
              </a:r>
              <a:r>
                <a:rPr lang="fr-CA" sz="1400" dirty="0">
                  <a:solidFill>
                    <a:schemeClr val="accent6"/>
                  </a:solidFill>
                  <a:cs typeface="Calibri"/>
                </a:rPr>
                <a:t>Page 39</a:t>
              </a:r>
              <a:endParaRPr lang="nb-NO" sz="1400" b="1" dirty="0">
                <a:latin typeface="Calibri"/>
                <a:cs typeface="Calibri"/>
              </a:endParaRPr>
            </a:p>
          </p:txBody>
        </p:sp>
        <p:sp>
          <p:nvSpPr>
            <p:cNvPr id="6" name="Rectangle 5"/>
            <p:cNvSpPr/>
            <p:nvPr/>
          </p:nvSpPr>
          <p:spPr>
            <a:xfrm flipV="1">
              <a:off x="2241869" y="3732423"/>
              <a:ext cx="203200" cy="31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2148826" y="4132021"/>
            <a:ext cx="6235151" cy="343684"/>
            <a:chOff x="2241869" y="3613420"/>
            <a:chExt cx="3510590" cy="257763"/>
          </a:xfrm>
        </p:grpSpPr>
        <p:sp>
          <p:nvSpPr>
            <p:cNvPr id="8" name="TextBox 7"/>
            <p:cNvSpPr txBox="1"/>
            <p:nvPr/>
          </p:nvSpPr>
          <p:spPr>
            <a:xfrm>
              <a:off x="2445069" y="3613420"/>
              <a:ext cx="3307390" cy="257763"/>
            </a:xfrm>
            <a:prstGeom prst="rect">
              <a:avLst/>
            </a:prstGeom>
            <a:noFill/>
          </p:spPr>
          <p:txBody>
            <a:bodyPr wrap="square" rtlCol="0">
              <a:spAutoFit/>
            </a:bodyPr>
            <a:lstStyle/>
            <a:p>
              <a:pPr>
                <a:lnSpc>
                  <a:spcPct val="120000"/>
                </a:lnSpc>
              </a:pPr>
              <a:r>
                <a:rPr lang="nb-NO" sz="1400" b="1" dirty="0">
                  <a:cs typeface="Calibri"/>
                </a:rPr>
                <a:t>APPENDIX									  </a:t>
              </a:r>
              <a:r>
                <a:rPr lang="fr-CA" sz="1400" dirty="0">
                  <a:solidFill>
                    <a:schemeClr val="accent6"/>
                  </a:solidFill>
                  <a:cs typeface="Calibri"/>
                </a:rPr>
                <a:t>Page 41</a:t>
              </a:r>
            </a:p>
          </p:txBody>
        </p:sp>
        <p:sp>
          <p:nvSpPr>
            <p:cNvPr id="9" name="Rectangle 8"/>
            <p:cNvSpPr/>
            <p:nvPr/>
          </p:nvSpPr>
          <p:spPr>
            <a:xfrm flipV="1">
              <a:off x="2241869" y="3732423"/>
              <a:ext cx="203200" cy="31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2223459" y="1337585"/>
            <a:ext cx="6160519" cy="333618"/>
            <a:chOff x="2241869" y="3613420"/>
            <a:chExt cx="3510590" cy="250213"/>
          </a:xfrm>
        </p:grpSpPr>
        <p:sp>
          <p:nvSpPr>
            <p:cNvPr id="11" name="TextBox 10"/>
            <p:cNvSpPr txBox="1"/>
            <p:nvPr/>
          </p:nvSpPr>
          <p:spPr>
            <a:xfrm>
              <a:off x="2445069" y="3613420"/>
              <a:ext cx="3307390" cy="250213"/>
            </a:xfrm>
            <a:prstGeom prst="rect">
              <a:avLst/>
            </a:prstGeom>
            <a:noFill/>
          </p:spPr>
          <p:txBody>
            <a:bodyPr wrap="square" rtlCol="0">
              <a:spAutoFit/>
            </a:bodyPr>
            <a:lstStyle/>
            <a:p>
              <a:pPr>
                <a:lnSpc>
                  <a:spcPct val="120000"/>
                </a:lnSpc>
                <a:buClr>
                  <a:schemeClr val="tx2"/>
                </a:buClr>
                <a:buSzPct val="115000"/>
              </a:pPr>
              <a:r>
                <a:rPr lang="fr-CA" sz="1400" b="1" dirty="0">
                  <a:cs typeface="Calibri"/>
                </a:rPr>
                <a:t>BACKGROUND AND METHODOLOGY					</a:t>
              </a:r>
              <a:r>
                <a:rPr lang="fr-CA" sz="1400" dirty="0">
                  <a:solidFill>
                    <a:schemeClr val="accent6"/>
                  </a:solidFill>
                  <a:cs typeface="Calibri"/>
                </a:rPr>
                <a:t>Page 3</a:t>
              </a:r>
            </a:p>
          </p:txBody>
        </p:sp>
        <p:sp>
          <p:nvSpPr>
            <p:cNvPr id="12" name="Rectangle 11"/>
            <p:cNvSpPr/>
            <p:nvPr/>
          </p:nvSpPr>
          <p:spPr>
            <a:xfrm flipV="1">
              <a:off x="2241869" y="3732424"/>
              <a:ext cx="203200" cy="31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223459" y="1697254"/>
            <a:ext cx="5844756" cy="343684"/>
            <a:chOff x="2241869" y="3613420"/>
            <a:chExt cx="3510590" cy="257763"/>
          </a:xfrm>
        </p:grpSpPr>
        <p:sp>
          <p:nvSpPr>
            <p:cNvPr id="17" name="TextBox 16"/>
            <p:cNvSpPr txBox="1"/>
            <p:nvPr/>
          </p:nvSpPr>
          <p:spPr>
            <a:xfrm>
              <a:off x="2445069" y="3613420"/>
              <a:ext cx="3307390" cy="257763"/>
            </a:xfrm>
            <a:prstGeom prst="rect">
              <a:avLst/>
            </a:prstGeom>
            <a:noFill/>
          </p:spPr>
          <p:txBody>
            <a:bodyPr wrap="square" rtlCol="0">
              <a:spAutoFit/>
            </a:bodyPr>
            <a:lstStyle/>
            <a:p>
              <a:pPr>
                <a:lnSpc>
                  <a:spcPct val="120000"/>
                </a:lnSpc>
              </a:pPr>
              <a:r>
                <a:rPr lang="nb-NO" sz="1400" b="1" dirty="0">
                  <a:cs typeface="Calibri"/>
                </a:rPr>
                <a:t>KEY FINDINGS								 </a:t>
              </a:r>
              <a:r>
                <a:rPr lang="fr-CA" sz="1400" dirty="0">
                  <a:solidFill>
                    <a:schemeClr val="accent6"/>
                  </a:solidFill>
                  <a:cs typeface="Calibri"/>
                </a:rPr>
                <a:t>Page 7</a:t>
              </a:r>
            </a:p>
          </p:txBody>
        </p:sp>
        <p:sp>
          <p:nvSpPr>
            <p:cNvPr id="18" name="Rectangle 17"/>
            <p:cNvSpPr/>
            <p:nvPr/>
          </p:nvSpPr>
          <p:spPr>
            <a:xfrm flipV="1">
              <a:off x="2241869" y="3732423"/>
              <a:ext cx="203200" cy="31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2223459" y="2112009"/>
            <a:ext cx="5844755" cy="333617"/>
            <a:chOff x="2223460" y="1994456"/>
            <a:chExt cx="3604428" cy="250213"/>
          </a:xfrm>
        </p:grpSpPr>
        <p:sp>
          <p:nvSpPr>
            <p:cNvPr id="23" name="TextBox 22"/>
            <p:cNvSpPr txBox="1"/>
            <p:nvPr/>
          </p:nvSpPr>
          <p:spPr>
            <a:xfrm>
              <a:off x="2426659" y="1994456"/>
              <a:ext cx="3401229" cy="250213"/>
            </a:xfrm>
            <a:prstGeom prst="rect">
              <a:avLst/>
            </a:prstGeom>
            <a:noFill/>
          </p:spPr>
          <p:txBody>
            <a:bodyPr wrap="square" rtlCol="0">
              <a:spAutoFit/>
            </a:bodyPr>
            <a:lstStyle/>
            <a:p>
              <a:pPr>
                <a:lnSpc>
                  <a:spcPct val="120000"/>
                </a:lnSpc>
              </a:pPr>
              <a:r>
                <a:rPr lang="fr-CA" sz="1400" b="1" dirty="0">
                  <a:cs typeface="Calibri"/>
                </a:rPr>
                <a:t>DETAILED RESULTS								 </a:t>
              </a:r>
              <a:r>
                <a:rPr lang="fr-CA" sz="1400" dirty="0">
                  <a:solidFill>
                    <a:schemeClr val="accent6"/>
                  </a:solidFill>
                  <a:cs typeface="Calibri"/>
                </a:rPr>
                <a:t>Page 11</a:t>
              </a:r>
            </a:p>
          </p:txBody>
        </p:sp>
        <p:sp>
          <p:nvSpPr>
            <p:cNvPr id="24" name="Rectangle 23"/>
            <p:cNvSpPr/>
            <p:nvPr/>
          </p:nvSpPr>
          <p:spPr>
            <a:xfrm flipV="1">
              <a:off x="2223460" y="2113459"/>
              <a:ext cx="203200" cy="31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893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053D38F-8C2E-4E6A-B3BA-944144E4F1B5}"/>
              </a:ext>
            </a:extLst>
          </p:cNvPr>
          <p:cNvPicPr>
            <a:picLocks noGrp="1" noChangeAspect="1"/>
          </p:cNvPicPr>
          <p:nvPr>
            <p:ph type="pic" sz="quarter" idx="13"/>
          </p:nvPr>
        </p:nvPicPr>
        <p:blipFill>
          <a:blip r:embed="rId2"/>
          <a:srcRect l="4822" r="4822"/>
          <a:stretch>
            <a:fillRect/>
          </a:stretch>
        </p:blipFill>
        <p:spPr/>
      </p:pic>
      <p:sp>
        <p:nvSpPr>
          <p:cNvPr id="7" name="Title 6"/>
          <p:cNvSpPr>
            <a:spLocks noGrp="1"/>
          </p:cNvSpPr>
          <p:nvPr>
            <p:ph type="title"/>
          </p:nvPr>
        </p:nvSpPr>
        <p:spPr/>
        <p:txBody>
          <a:bodyPr/>
          <a:lstStyle/>
          <a:p>
            <a:r>
              <a:rPr lang="fr-CA" dirty="0"/>
              <a:t>Awareness and perceptions of supplemental taxi programs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34910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3D28-0DC8-4ABD-9655-12DDB7569CEA}"/>
              </a:ext>
            </a:extLst>
          </p:cNvPr>
          <p:cNvSpPr>
            <a:spLocks noGrp="1"/>
          </p:cNvSpPr>
          <p:nvPr>
            <p:ph type="title"/>
          </p:nvPr>
        </p:nvSpPr>
        <p:spPr/>
        <p:txBody>
          <a:bodyPr>
            <a:normAutofit fontScale="90000"/>
          </a:bodyPr>
          <a:lstStyle/>
          <a:p>
            <a:r>
              <a:rPr lang="en-US" dirty="0"/>
              <a:t>Over two-thirds of riders are aware of the Taxi Saver program</a:t>
            </a:r>
            <a:endParaRPr lang="en-CA" dirty="0"/>
          </a:p>
        </p:txBody>
      </p:sp>
      <p:sp>
        <p:nvSpPr>
          <p:cNvPr id="4" name="Slide Number Placeholder 3">
            <a:extLst>
              <a:ext uri="{FF2B5EF4-FFF2-40B4-BE49-F238E27FC236}">
                <a16:creationId xmlns:a16="http://schemas.microsoft.com/office/drawing/2014/main" id="{67F46180-5524-4C9B-BDA3-C5AE5133AC63}"/>
              </a:ext>
            </a:extLst>
          </p:cNvPr>
          <p:cNvSpPr>
            <a:spLocks noGrp="1"/>
          </p:cNvSpPr>
          <p:nvPr>
            <p:ph type="sldNum" sz="quarter" idx="12"/>
          </p:nvPr>
        </p:nvSpPr>
        <p:spPr/>
        <p:txBody>
          <a:bodyPr/>
          <a:lstStyle/>
          <a:p>
            <a:fld id="{36679B2B-0B95-3D41-A6BF-74EBACF9BD9F}" type="slidenum">
              <a:rPr lang="en-US" smtClean="0"/>
              <a:pPr/>
              <a:t>21</a:t>
            </a:fld>
            <a:endParaRPr lang="en-US" dirty="0"/>
          </a:p>
        </p:txBody>
      </p:sp>
      <p:sp>
        <p:nvSpPr>
          <p:cNvPr id="5" name="TextBox 4">
            <a:extLst>
              <a:ext uri="{FF2B5EF4-FFF2-40B4-BE49-F238E27FC236}">
                <a16:creationId xmlns:a16="http://schemas.microsoft.com/office/drawing/2014/main" id="{76509A37-5301-4B0F-820A-DEAA978F2C55}"/>
              </a:ext>
            </a:extLst>
          </p:cNvPr>
          <p:cNvSpPr txBox="1"/>
          <p:nvPr/>
        </p:nvSpPr>
        <p:spPr>
          <a:xfrm>
            <a:off x="205302" y="6443921"/>
            <a:ext cx="7736463" cy="246477"/>
          </a:xfrm>
          <a:prstGeom prst="rect">
            <a:avLst/>
          </a:prstGeom>
        </p:spPr>
        <p:txBody>
          <a:bodyPr vert="horz" wrap="square" lIns="91440" tIns="45720" rIns="91440" bIns="45720" rtlCol="0" anchor="ctr">
            <a:normAutofit/>
          </a:bodyPr>
          <a:lstStyle/>
          <a:p>
            <a:r>
              <a:rPr lang="en-CA" sz="900" dirty="0"/>
              <a:t>Q9. Are you aware of the Taxi Saver program?</a:t>
            </a:r>
          </a:p>
        </p:txBody>
      </p:sp>
      <p:sp>
        <p:nvSpPr>
          <p:cNvPr id="6" name="TextBox 5">
            <a:extLst>
              <a:ext uri="{FF2B5EF4-FFF2-40B4-BE49-F238E27FC236}">
                <a16:creationId xmlns:a16="http://schemas.microsoft.com/office/drawing/2014/main" id="{0A17768E-3AF9-4375-A854-4183E0B3F1DD}"/>
              </a:ext>
            </a:extLst>
          </p:cNvPr>
          <p:cNvSpPr txBox="1"/>
          <p:nvPr/>
        </p:nvSpPr>
        <p:spPr>
          <a:xfrm>
            <a:off x="205302" y="6621027"/>
            <a:ext cx="3478028"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graphicFrame>
        <p:nvGraphicFramePr>
          <p:cNvPr id="12" name="Table 11">
            <a:extLst>
              <a:ext uri="{FF2B5EF4-FFF2-40B4-BE49-F238E27FC236}">
                <a16:creationId xmlns:a16="http://schemas.microsoft.com/office/drawing/2014/main" id="{B2A78F95-FEED-4921-92F3-BC00C7E3563A}"/>
              </a:ext>
            </a:extLst>
          </p:cNvPr>
          <p:cNvGraphicFramePr>
            <a:graphicFrameLocks noGrp="1"/>
          </p:cNvGraphicFramePr>
          <p:nvPr>
            <p:extLst>
              <p:ext uri="{D42A27DB-BD31-4B8C-83A1-F6EECF244321}">
                <p14:modId xmlns:p14="http://schemas.microsoft.com/office/powerpoint/2010/main" val="2273290751"/>
              </p:ext>
            </p:extLst>
          </p:nvPr>
        </p:nvGraphicFramePr>
        <p:xfrm>
          <a:off x="3352801" y="3554371"/>
          <a:ext cx="5699562" cy="1717040"/>
        </p:xfrm>
        <a:graphic>
          <a:graphicData uri="http://schemas.openxmlformats.org/drawingml/2006/table">
            <a:tbl>
              <a:tblPr firstRow="1" bandRow="1">
                <a:tableStyleId>{00A15C55-8517-42AA-B614-E9B94910E393}</a:tableStyleId>
              </a:tblPr>
              <a:tblGrid>
                <a:gridCol w="441108">
                  <a:extLst>
                    <a:ext uri="{9D8B030D-6E8A-4147-A177-3AD203B41FA5}">
                      <a16:colId xmlns:a16="http://schemas.microsoft.com/office/drawing/2014/main" val="1145946982"/>
                    </a:ext>
                  </a:extLst>
                </a:gridCol>
                <a:gridCol w="672366">
                  <a:extLst>
                    <a:ext uri="{9D8B030D-6E8A-4147-A177-3AD203B41FA5}">
                      <a16:colId xmlns:a16="http://schemas.microsoft.com/office/drawing/2014/main" val="3806557759"/>
                    </a:ext>
                  </a:extLst>
                </a:gridCol>
                <a:gridCol w="801861">
                  <a:extLst>
                    <a:ext uri="{9D8B030D-6E8A-4147-A177-3AD203B41FA5}">
                      <a16:colId xmlns:a16="http://schemas.microsoft.com/office/drawing/2014/main" val="3752819906"/>
                    </a:ext>
                  </a:extLst>
                </a:gridCol>
                <a:gridCol w="696485">
                  <a:extLst>
                    <a:ext uri="{9D8B030D-6E8A-4147-A177-3AD203B41FA5}">
                      <a16:colId xmlns:a16="http://schemas.microsoft.com/office/drawing/2014/main" val="2568373691"/>
                    </a:ext>
                  </a:extLst>
                </a:gridCol>
                <a:gridCol w="754231">
                  <a:extLst>
                    <a:ext uri="{9D8B030D-6E8A-4147-A177-3AD203B41FA5}">
                      <a16:colId xmlns:a16="http://schemas.microsoft.com/office/drawing/2014/main" val="4062771365"/>
                    </a:ext>
                  </a:extLst>
                </a:gridCol>
                <a:gridCol w="874644">
                  <a:extLst>
                    <a:ext uri="{9D8B030D-6E8A-4147-A177-3AD203B41FA5}">
                      <a16:colId xmlns:a16="http://schemas.microsoft.com/office/drawing/2014/main" val="2888749013"/>
                    </a:ext>
                  </a:extLst>
                </a:gridCol>
                <a:gridCol w="673086">
                  <a:extLst>
                    <a:ext uri="{9D8B030D-6E8A-4147-A177-3AD203B41FA5}">
                      <a16:colId xmlns:a16="http://schemas.microsoft.com/office/drawing/2014/main" val="4283614015"/>
                    </a:ext>
                  </a:extLst>
                </a:gridCol>
                <a:gridCol w="785781">
                  <a:extLst>
                    <a:ext uri="{9D8B030D-6E8A-4147-A177-3AD203B41FA5}">
                      <a16:colId xmlns:a16="http://schemas.microsoft.com/office/drawing/2014/main" val="543709099"/>
                    </a:ext>
                  </a:extLst>
                </a:gridCol>
              </a:tblGrid>
              <a:tr h="120254">
                <a:tc rowSpan="2">
                  <a:txBody>
                    <a:bodyPr/>
                    <a:lstStyle/>
                    <a:p>
                      <a:endParaRPr lang="en-CA" sz="1200" dirty="0">
                        <a:solidFill>
                          <a:schemeClr val="bg2">
                            <a:lumMod val="25000"/>
                          </a:schemeClr>
                        </a:solidFill>
                      </a:endParaRPr>
                    </a:p>
                  </a:txBody>
                  <a:tcPr/>
                </a:tc>
                <a:tc gridSpan="2">
                  <a:txBody>
                    <a:bodyPr/>
                    <a:lstStyle/>
                    <a:p>
                      <a:pPr algn="ctr"/>
                      <a:r>
                        <a:rPr lang="en-CA" sz="1200" dirty="0">
                          <a:solidFill>
                            <a:schemeClr val="bg2">
                              <a:lumMod val="25000"/>
                            </a:schemeClr>
                          </a:solidFill>
                        </a:rPr>
                        <a:t>Region</a:t>
                      </a:r>
                    </a:p>
                  </a:txBody>
                  <a:tcPr/>
                </a:tc>
                <a:tc hMerge="1">
                  <a:txBody>
                    <a:bodyPr/>
                    <a:lstStyle/>
                    <a:p>
                      <a:pPr algn="ctr"/>
                      <a:endParaRPr lang="en-CA" sz="1200" dirty="0">
                        <a:solidFill>
                          <a:schemeClr val="bg2">
                            <a:lumMod val="25000"/>
                          </a:schemeClr>
                        </a:solidFill>
                      </a:endParaRPr>
                    </a:p>
                  </a:txBody>
                  <a:tcPr/>
                </a:tc>
                <a:tc gridSpan="5">
                  <a:txBody>
                    <a:bodyPr/>
                    <a:lstStyle/>
                    <a:p>
                      <a:pPr algn="ctr"/>
                      <a:r>
                        <a:rPr lang="en-CA" sz="1200" dirty="0">
                          <a:solidFill>
                            <a:schemeClr val="bg2">
                              <a:lumMod val="25000"/>
                            </a:schemeClr>
                          </a:solidFill>
                        </a:rPr>
                        <a:t>City</a:t>
                      </a:r>
                    </a:p>
                  </a:txBody>
                  <a:tcPr/>
                </a:tc>
                <a:tc hMerge="1">
                  <a:txBody>
                    <a:bodyPr/>
                    <a:lstStyle/>
                    <a:p>
                      <a:pPr algn="ctr"/>
                      <a:endParaRPr lang="en-CA" sz="1200" dirty="0">
                        <a:solidFill>
                          <a:schemeClr val="bg2">
                            <a:lumMod val="25000"/>
                          </a:schemeClr>
                        </a:solidFill>
                      </a:endParaRPr>
                    </a:p>
                  </a:txBody>
                  <a:tcPr/>
                </a:tc>
                <a:tc hMerge="1">
                  <a:txBody>
                    <a:bodyPr/>
                    <a:lstStyle/>
                    <a:p>
                      <a:endParaRPr lang="en-US"/>
                    </a:p>
                  </a:txBody>
                  <a:tcPr/>
                </a:tc>
                <a:tc hMerge="1">
                  <a:txBody>
                    <a:bodyPr/>
                    <a:lstStyle/>
                    <a:p>
                      <a:pPr algn="ctr"/>
                      <a:endParaRPr lang="en-CA" sz="1200" dirty="0">
                        <a:solidFill>
                          <a:schemeClr val="bg2">
                            <a:lumMod val="25000"/>
                          </a:schemeClr>
                        </a:solidFill>
                      </a:endParaRPr>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dirty="0">
                        <a:solidFill>
                          <a:schemeClr val="bg2">
                            <a:lumMod val="25000"/>
                          </a:schemeClr>
                        </a:solidFill>
                      </a:endParaRPr>
                    </a:p>
                  </a:txBody>
                  <a:tcPr/>
                </a:tc>
                <a:extLst>
                  <a:ext uri="{0D108BD9-81ED-4DB2-BD59-A6C34878D82A}">
                    <a16:rowId xmlns:a16="http://schemas.microsoft.com/office/drawing/2014/main" val="2385747220"/>
                  </a:ext>
                </a:extLst>
              </a:tr>
              <a:tr h="120254">
                <a:tc vMerge="1">
                  <a:txBody>
                    <a:bodyPr/>
                    <a:lstStyle/>
                    <a:p>
                      <a:endParaRPr lang="en-CA" sz="1200" dirty="0">
                        <a:solidFill>
                          <a:schemeClr val="bg2">
                            <a:lumMod val="25000"/>
                          </a:schemeClr>
                        </a:solidFill>
                      </a:endParaRPr>
                    </a:p>
                  </a:txBody>
                  <a:tcPr/>
                </a:tc>
                <a:tc>
                  <a:txBody>
                    <a:bodyPr/>
                    <a:lstStyle/>
                    <a:p>
                      <a:pPr algn="ctr"/>
                      <a:r>
                        <a:rPr lang="en-US" sz="1000" b="1" dirty="0">
                          <a:solidFill>
                            <a:schemeClr val="bg2">
                              <a:lumMod val="25000"/>
                            </a:schemeClr>
                          </a:solidFill>
                        </a:rPr>
                        <a:t>Urban</a:t>
                      </a:r>
                    </a:p>
                    <a:p>
                      <a:pPr algn="ctr"/>
                      <a:r>
                        <a:rPr lang="en-US" sz="1000" b="1" dirty="0">
                          <a:solidFill>
                            <a:schemeClr val="bg2">
                              <a:lumMod val="25000"/>
                            </a:schemeClr>
                          </a:solidFill>
                        </a:rPr>
                        <a:t>(n=373)</a:t>
                      </a:r>
                      <a:endParaRPr lang="en-CA" sz="1000" b="1" dirty="0">
                        <a:solidFill>
                          <a:schemeClr val="bg2">
                            <a:lumMod val="25000"/>
                          </a:schemeClr>
                        </a:solidFill>
                      </a:endParaRPr>
                    </a:p>
                  </a:txBody>
                  <a:tcPr/>
                </a:tc>
                <a:tc>
                  <a:txBody>
                    <a:bodyPr/>
                    <a:lstStyle/>
                    <a:p>
                      <a:pPr algn="ctr"/>
                      <a:r>
                        <a:rPr lang="en-US" sz="1000" b="1" dirty="0">
                          <a:solidFill>
                            <a:schemeClr val="bg2">
                              <a:lumMod val="25000"/>
                            </a:schemeClr>
                          </a:solidFill>
                        </a:rPr>
                        <a:t>Rural/ Small Urban</a:t>
                      </a:r>
                    </a:p>
                    <a:p>
                      <a:pPr algn="ctr"/>
                      <a:r>
                        <a:rPr lang="en-US" sz="1000" b="1" dirty="0">
                          <a:solidFill>
                            <a:schemeClr val="bg2">
                              <a:lumMod val="25000"/>
                            </a:schemeClr>
                          </a:solidFill>
                        </a:rPr>
                        <a:t>(n=208)</a:t>
                      </a:r>
                      <a:endParaRPr lang="en-CA" sz="1000" b="1" dirty="0">
                        <a:solidFill>
                          <a:schemeClr val="bg2">
                            <a:lumMod val="25000"/>
                          </a:schemeClr>
                        </a:solidFill>
                      </a:endParaRPr>
                    </a:p>
                  </a:txBody>
                  <a:tcPr/>
                </a:tc>
                <a:tc>
                  <a:txBody>
                    <a:bodyPr/>
                    <a:lstStyle/>
                    <a:p>
                      <a:pPr algn="ctr"/>
                      <a:r>
                        <a:rPr lang="en-US" sz="1000" b="1" dirty="0">
                          <a:solidFill>
                            <a:schemeClr val="bg2">
                              <a:lumMod val="25000"/>
                            </a:schemeClr>
                          </a:solidFill>
                        </a:rPr>
                        <a:t>Victoria</a:t>
                      </a:r>
                    </a:p>
                    <a:p>
                      <a:pPr algn="ctr"/>
                      <a:r>
                        <a:rPr lang="en-US" sz="1000" b="1" dirty="0">
                          <a:solidFill>
                            <a:schemeClr val="bg2">
                              <a:lumMod val="25000"/>
                            </a:schemeClr>
                          </a:solidFill>
                        </a:rPr>
                        <a:t>(n=159)</a:t>
                      </a:r>
                      <a:endParaRPr lang="en-CA" sz="1000" b="1" dirty="0">
                        <a:solidFill>
                          <a:schemeClr val="bg2">
                            <a:lumMod val="25000"/>
                          </a:schemeClr>
                        </a:solidFill>
                      </a:endParaRPr>
                    </a:p>
                  </a:txBody>
                  <a:tcPr/>
                </a:tc>
                <a:tc>
                  <a:txBody>
                    <a:bodyPr/>
                    <a:lstStyle/>
                    <a:p>
                      <a:pPr algn="ctr"/>
                      <a:r>
                        <a:rPr lang="en-US" sz="1000" b="1" dirty="0">
                          <a:solidFill>
                            <a:schemeClr val="bg2">
                              <a:lumMod val="25000"/>
                            </a:schemeClr>
                          </a:solidFill>
                        </a:rPr>
                        <a:t>Kelowna</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(n=86)</a:t>
                      </a:r>
                      <a:endParaRPr lang="en-CA" sz="1000" b="1" dirty="0">
                        <a:solidFill>
                          <a:schemeClr val="bg2">
                            <a:lumMod val="25000"/>
                          </a:schemeClr>
                        </a:solidFill>
                      </a:endParaRPr>
                    </a:p>
                    <a:p>
                      <a:pPr algn="ctr"/>
                      <a:endParaRPr lang="en-CA" sz="1000" b="1" dirty="0">
                        <a:solidFill>
                          <a:schemeClr val="bg2">
                            <a:lumMod val="25000"/>
                          </a:schemeClr>
                        </a:solidFill>
                      </a:endParaRPr>
                    </a:p>
                  </a:txBody>
                  <a:tcPr/>
                </a:tc>
                <a:tc>
                  <a:txBody>
                    <a:bodyPr/>
                    <a:lstStyle/>
                    <a:p>
                      <a:pPr algn="ctr"/>
                      <a:r>
                        <a:rPr lang="en-CA" sz="1000" b="1" dirty="0">
                          <a:solidFill>
                            <a:schemeClr val="bg2">
                              <a:lumMod val="25000"/>
                            </a:schemeClr>
                          </a:solidFill>
                        </a:rPr>
                        <a:t>Abbotsford  (n=39)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Vernon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(n=35)</a:t>
                      </a:r>
                      <a:endParaRPr lang="en-CA" sz="1000" b="1" dirty="0">
                        <a:solidFill>
                          <a:schemeClr val="bg2">
                            <a:lumMod val="25000"/>
                          </a:schemeClr>
                        </a:solidFill>
                      </a:endParaRPr>
                    </a:p>
                    <a:p>
                      <a:pPr algn="ctr"/>
                      <a:endParaRPr lang="en-CA" sz="1000" b="1" dirty="0">
                        <a:solidFill>
                          <a:schemeClr val="bg2">
                            <a:lumMod val="25000"/>
                          </a:schemeClr>
                        </a:solidFill>
                      </a:endParaRPr>
                    </a:p>
                  </a:txBody>
                  <a:tcPr/>
                </a:tc>
                <a:tc>
                  <a:txBody>
                    <a:bodyPr/>
                    <a:lstStyle/>
                    <a:p>
                      <a:pPr algn="ctr"/>
                      <a:r>
                        <a:rPr lang="en-US" sz="1000" b="1" dirty="0">
                          <a:solidFill>
                            <a:schemeClr val="bg2">
                              <a:lumMod val="25000"/>
                            </a:schemeClr>
                          </a:solidFill>
                        </a:rPr>
                        <a:t>Penticton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(n=25)</a:t>
                      </a:r>
                      <a:endParaRPr lang="en-CA" sz="1000" b="1" dirty="0">
                        <a:solidFill>
                          <a:schemeClr val="bg2">
                            <a:lumMod val="25000"/>
                          </a:schemeClr>
                        </a:solidFill>
                      </a:endParaRPr>
                    </a:p>
                  </a:txBody>
                  <a:tcPr/>
                </a:tc>
                <a:extLst>
                  <a:ext uri="{0D108BD9-81ED-4DB2-BD59-A6C34878D82A}">
                    <a16:rowId xmlns:a16="http://schemas.microsoft.com/office/drawing/2014/main" val="2828110716"/>
                  </a:ext>
                </a:extLst>
              </a:tr>
              <a:tr h="370840">
                <a:tc>
                  <a:txBody>
                    <a:bodyPr/>
                    <a:lstStyle/>
                    <a:p>
                      <a:r>
                        <a:rPr lang="en-US" sz="1200" b="1" dirty="0">
                          <a:solidFill>
                            <a:schemeClr val="bg2">
                              <a:lumMod val="25000"/>
                            </a:schemeClr>
                          </a:solidFill>
                        </a:rPr>
                        <a:t>Yes</a:t>
                      </a:r>
                      <a:endParaRPr lang="en-CA" sz="1200" b="1" dirty="0">
                        <a:solidFill>
                          <a:schemeClr val="bg2">
                            <a:lumMod val="25000"/>
                          </a:schemeClr>
                        </a:solidFill>
                      </a:endParaRPr>
                    </a:p>
                  </a:txBody>
                  <a:tcPr/>
                </a:tc>
                <a:tc>
                  <a:txBody>
                    <a:bodyPr/>
                    <a:lstStyle/>
                    <a:p>
                      <a:pPr algn="ctr"/>
                      <a:r>
                        <a:rPr lang="en-CA" sz="1200" dirty="0"/>
                        <a:t>76%</a:t>
                      </a:r>
                    </a:p>
                  </a:txBody>
                  <a:tcPr>
                    <a:solidFill>
                      <a:schemeClr val="accent4">
                        <a:lumMod val="75000"/>
                      </a:schemeClr>
                    </a:solidFill>
                  </a:tcPr>
                </a:tc>
                <a:tc>
                  <a:txBody>
                    <a:bodyPr/>
                    <a:lstStyle/>
                    <a:p>
                      <a:pPr algn="ctr"/>
                      <a:r>
                        <a:rPr lang="en-CA" sz="1200" dirty="0"/>
                        <a:t>54%</a:t>
                      </a:r>
                    </a:p>
                  </a:txBody>
                  <a:tcPr/>
                </a:tc>
                <a:tc>
                  <a:txBody>
                    <a:bodyPr/>
                    <a:lstStyle/>
                    <a:p>
                      <a:pPr algn="ctr"/>
                      <a:r>
                        <a:rPr lang="en-CA" sz="1200" dirty="0"/>
                        <a:t>84%</a:t>
                      </a:r>
                    </a:p>
                  </a:txBody>
                  <a:tcPr>
                    <a:solidFill>
                      <a:schemeClr val="accent4">
                        <a:lumMod val="75000"/>
                      </a:schemeClr>
                    </a:solidFill>
                  </a:tcPr>
                </a:tc>
                <a:tc>
                  <a:txBody>
                    <a:bodyPr/>
                    <a:lstStyle/>
                    <a:p>
                      <a:pPr algn="ctr"/>
                      <a:r>
                        <a:rPr lang="en-CA" sz="1200" dirty="0"/>
                        <a:t>86%</a:t>
                      </a:r>
                    </a:p>
                  </a:txBody>
                  <a:tcPr>
                    <a:solidFill>
                      <a:schemeClr val="accent4">
                        <a:lumMod val="75000"/>
                      </a:schemeClr>
                    </a:solidFill>
                  </a:tcPr>
                </a:tc>
                <a:tc>
                  <a:txBody>
                    <a:bodyPr/>
                    <a:lstStyle/>
                    <a:p>
                      <a:pPr algn="ctr"/>
                      <a:r>
                        <a:rPr lang="en-CA" sz="1200" dirty="0"/>
                        <a:t>82%</a:t>
                      </a:r>
                    </a:p>
                  </a:txBody>
                  <a:tcPr>
                    <a:solidFill>
                      <a:schemeClr val="accent4">
                        <a:lumMod val="75000"/>
                      </a:schemeClr>
                    </a:solidFill>
                  </a:tcPr>
                </a:tc>
                <a:tc>
                  <a:txBody>
                    <a:bodyPr/>
                    <a:lstStyle/>
                    <a:p>
                      <a:pPr algn="ctr"/>
                      <a:r>
                        <a:rPr lang="en-CA" sz="1200" dirty="0"/>
                        <a:t>26%</a:t>
                      </a:r>
                    </a:p>
                  </a:txBody>
                  <a:tcPr/>
                </a:tc>
                <a:tc>
                  <a:txBody>
                    <a:bodyPr/>
                    <a:lstStyle/>
                    <a:p>
                      <a:pPr algn="ctr"/>
                      <a:r>
                        <a:rPr lang="en-CA" sz="1200" dirty="0"/>
                        <a:t>100%</a:t>
                      </a:r>
                    </a:p>
                  </a:txBody>
                  <a:tcPr>
                    <a:solidFill>
                      <a:schemeClr val="accent4">
                        <a:lumMod val="75000"/>
                      </a:schemeClr>
                    </a:solidFill>
                  </a:tcPr>
                </a:tc>
                <a:extLst>
                  <a:ext uri="{0D108BD9-81ED-4DB2-BD59-A6C34878D82A}">
                    <a16:rowId xmlns:a16="http://schemas.microsoft.com/office/drawing/2014/main" val="1667736889"/>
                  </a:ext>
                </a:extLst>
              </a:tr>
              <a:tr h="370840">
                <a:tc>
                  <a:txBody>
                    <a:bodyPr/>
                    <a:lstStyle/>
                    <a:p>
                      <a:r>
                        <a:rPr lang="en-US" sz="1200" b="1" dirty="0">
                          <a:solidFill>
                            <a:schemeClr val="bg2">
                              <a:lumMod val="25000"/>
                            </a:schemeClr>
                          </a:solidFill>
                        </a:rPr>
                        <a:t>No</a:t>
                      </a:r>
                      <a:endParaRPr lang="en-CA" sz="1200" b="1" dirty="0">
                        <a:solidFill>
                          <a:schemeClr val="bg2">
                            <a:lumMod val="25000"/>
                          </a:schemeClr>
                        </a:solidFill>
                      </a:endParaRPr>
                    </a:p>
                  </a:txBody>
                  <a:tcPr/>
                </a:tc>
                <a:tc>
                  <a:txBody>
                    <a:bodyPr/>
                    <a:lstStyle/>
                    <a:p>
                      <a:pPr algn="ctr"/>
                      <a:r>
                        <a:rPr lang="en-CA" sz="1200" dirty="0"/>
                        <a:t>19%</a:t>
                      </a:r>
                    </a:p>
                  </a:txBody>
                  <a:tcPr/>
                </a:tc>
                <a:tc>
                  <a:txBody>
                    <a:bodyPr/>
                    <a:lstStyle/>
                    <a:p>
                      <a:pPr algn="ctr"/>
                      <a:r>
                        <a:rPr lang="en-CA" sz="1200" dirty="0"/>
                        <a:t>35%</a:t>
                      </a:r>
                    </a:p>
                  </a:txBody>
                  <a:tcPr>
                    <a:solidFill>
                      <a:schemeClr val="accent4">
                        <a:lumMod val="75000"/>
                      </a:schemeClr>
                    </a:solidFill>
                  </a:tcPr>
                </a:tc>
                <a:tc>
                  <a:txBody>
                    <a:bodyPr/>
                    <a:lstStyle/>
                    <a:p>
                      <a:pPr algn="ctr"/>
                      <a:r>
                        <a:rPr lang="en-CA" sz="1200" dirty="0"/>
                        <a:t>12%</a:t>
                      </a:r>
                    </a:p>
                  </a:txBody>
                  <a:tcPr/>
                </a:tc>
                <a:tc>
                  <a:txBody>
                    <a:bodyPr/>
                    <a:lstStyle/>
                    <a:p>
                      <a:pPr algn="ctr"/>
                      <a:r>
                        <a:rPr lang="en-CA" sz="1200" dirty="0"/>
                        <a:t>10%</a:t>
                      </a:r>
                    </a:p>
                  </a:txBody>
                  <a:tcPr/>
                </a:tc>
                <a:tc>
                  <a:txBody>
                    <a:bodyPr/>
                    <a:lstStyle/>
                    <a:p>
                      <a:pPr algn="ctr"/>
                      <a:r>
                        <a:rPr lang="en-CA" sz="1200" dirty="0"/>
                        <a:t>13%</a:t>
                      </a:r>
                    </a:p>
                  </a:txBody>
                  <a:tcPr/>
                </a:tc>
                <a:tc>
                  <a:txBody>
                    <a:bodyPr/>
                    <a:lstStyle/>
                    <a:p>
                      <a:pPr algn="ctr"/>
                      <a:r>
                        <a:rPr lang="en-CA" sz="1200" dirty="0"/>
                        <a:t>66%</a:t>
                      </a:r>
                    </a:p>
                  </a:txBody>
                  <a:tcPr>
                    <a:solidFill>
                      <a:schemeClr val="accent4">
                        <a:lumMod val="75000"/>
                      </a:schemeClr>
                    </a:solidFill>
                  </a:tcPr>
                </a:tc>
                <a:tc>
                  <a:txBody>
                    <a:bodyPr/>
                    <a:lstStyle/>
                    <a:p>
                      <a:pPr algn="ctr"/>
                      <a:r>
                        <a:rPr lang="en-CA" sz="1200" dirty="0"/>
                        <a:t>-</a:t>
                      </a:r>
                    </a:p>
                  </a:txBody>
                  <a:tcPr/>
                </a:tc>
                <a:extLst>
                  <a:ext uri="{0D108BD9-81ED-4DB2-BD59-A6C34878D82A}">
                    <a16:rowId xmlns:a16="http://schemas.microsoft.com/office/drawing/2014/main" val="3984627537"/>
                  </a:ext>
                </a:extLst>
              </a:tr>
            </a:tbl>
          </a:graphicData>
        </a:graphic>
      </p:graphicFrame>
      <p:sp>
        <p:nvSpPr>
          <p:cNvPr id="13" name="Rectangle 12">
            <a:extLst>
              <a:ext uri="{FF2B5EF4-FFF2-40B4-BE49-F238E27FC236}">
                <a16:creationId xmlns:a16="http://schemas.microsoft.com/office/drawing/2014/main" id="{4547F956-F78A-4D10-B6C9-BC30FC8D88C5}"/>
              </a:ext>
            </a:extLst>
          </p:cNvPr>
          <p:cNvSpPr/>
          <p:nvPr/>
        </p:nvSpPr>
        <p:spPr>
          <a:xfrm>
            <a:off x="5461808" y="6508324"/>
            <a:ext cx="736270" cy="112703"/>
          </a:xfrm>
          <a:prstGeom prst="rect">
            <a:avLst/>
          </a:prstGeom>
          <a:solidFill>
            <a:schemeClr val="accent4">
              <a:lumMod val="75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9E3A1F32-BE73-4384-9A93-2D7E649FA670}"/>
              </a:ext>
            </a:extLst>
          </p:cNvPr>
          <p:cNvSpPr txBox="1"/>
          <p:nvPr/>
        </p:nvSpPr>
        <p:spPr>
          <a:xfrm>
            <a:off x="6242215" y="6443432"/>
            <a:ext cx="3478028" cy="231033"/>
          </a:xfrm>
          <a:prstGeom prst="rect">
            <a:avLst/>
          </a:prstGeom>
        </p:spPr>
        <p:txBody>
          <a:bodyPr vert="horz" wrap="square" lIns="91440" tIns="45720" rIns="91440" bIns="45720" rtlCol="0" anchor="ctr">
            <a:normAutofit/>
          </a:bodyPr>
          <a:lstStyle/>
          <a:p>
            <a:r>
              <a:rPr lang="en-CA" sz="900" dirty="0"/>
              <a:t>Significantly higher at the 95% level.</a:t>
            </a:r>
          </a:p>
        </p:txBody>
      </p:sp>
      <p:sp>
        <p:nvSpPr>
          <p:cNvPr id="16" name="TextBox 15">
            <a:extLst>
              <a:ext uri="{FF2B5EF4-FFF2-40B4-BE49-F238E27FC236}">
                <a16:creationId xmlns:a16="http://schemas.microsoft.com/office/drawing/2014/main" id="{B07E948D-904B-46FF-BA14-67090594FD76}"/>
              </a:ext>
            </a:extLst>
          </p:cNvPr>
          <p:cNvSpPr txBox="1"/>
          <p:nvPr/>
        </p:nvSpPr>
        <p:spPr>
          <a:xfrm>
            <a:off x="445071" y="1521582"/>
            <a:ext cx="7352382" cy="982199"/>
          </a:xfrm>
          <a:prstGeom prst="round2DiagRect">
            <a:avLst/>
          </a:prstGeom>
          <a:solidFill>
            <a:schemeClr val="bg2"/>
          </a:solidFill>
          <a:ln w="19050">
            <a:noFill/>
          </a:ln>
        </p:spPr>
        <p:txBody>
          <a:bodyPr vert="horz" wrap="square" lIns="91440" tIns="45720" rIns="91440" bIns="45720" rtlCol="0" anchor="ctr">
            <a:normAutofit fontScale="85000" lnSpcReduction="20000"/>
          </a:bodyPr>
          <a:lstStyle/>
          <a:p>
            <a:r>
              <a:rPr lang="en-CA" dirty="0">
                <a:solidFill>
                  <a:schemeClr val="bg2">
                    <a:lumMod val="25000"/>
                  </a:schemeClr>
                </a:solidFill>
              </a:rPr>
              <a:t>Urban riders (76%) are more likely to be aware of the Taxi Saver program than those in rural areas (54%).</a:t>
            </a:r>
          </a:p>
          <a:p>
            <a:r>
              <a:rPr lang="en-CA" dirty="0">
                <a:solidFill>
                  <a:schemeClr val="bg2">
                    <a:lumMod val="25000"/>
                  </a:schemeClr>
                </a:solidFill>
              </a:rPr>
              <a:t>All Penticton riders surveyed (100%) are aware of the Taxi Saver program, which is the highest awareness rate among all the regions. </a:t>
            </a:r>
          </a:p>
        </p:txBody>
      </p:sp>
      <p:graphicFrame>
        <p:nvGraphicFramePr>
          <p:cNvPr id="17" name="Chart 16">
            <a:extLst>
              <a:ext uri="{FF2B5EF4-FFF2-40B4-BE49-F238E27FC236}">
                <a16:creationId xmlns:a16="http://schemas.microsoft.com/office/drawing/2014/main" id="{45FA40B1-737D-4AE9-8CE6-E395924F3DE6}"/>
              </a:ext>
            </a:extLst>
          </p:cNvPr>
          <p:cNvGraphicFramePr/>
          <p:nvPr>
            <p:extLst>
              <p:ext uri="{D42A27DB-BD31-4B8C-83A1-F6EECF244321}">
                <p14:modId xmlns:p14="http://schemas.microsoft.com/office/powerpoint/2010/main" val="4068374998"/>
              </p:ext>
            </p:extLst>
          </p:nvPr>
        </p:nvGraphicFramePr>
        <p:xfrm>
          <a:off x="91640" y="2890212"/>
          <a:ext cx="3155143" cy="294406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FA5A5BD-BEBD-4140-A097-78269799F9CF}"/>
              </a:ext>
            </a:extLst>
          </p:cNvPr>
          <p:cNvSpPr txBox="1"/>
          <p:nvPr/>
        </p:nvSpPr>
        <p:spPr>
          <a:xfrm>
            <a:off x="5164220" y="2890212"/>
            <a:ext cx="3006560" cy="517941"/>
          </a:xfrm>
          <a:prstGeom prst="rect">
            <a:avLst/>
          </a:prstGeom>
        </p:spPr>
        <p:txBody>
          <a:bodyPr vert="horz" wrap="square" lIns="91440" tIns="45720" rIns="91440" bIns="45720" rtlCol="0" anchor="ctr">
            <a:normAutofit lnSpcReduction="10000"/>
          </a:bodyPr>
          <a:lstStyle/>
          <a:p>
            <a:pPr algn="ctr"/>
            <a:r>
              <a:rPr lang="en-CA" sz="1400" b="1" dirty="0">
                <a:solidFill>
                  <a:prstClr val="black">
                    <a:lumMod val="65000"/>
                    <a:lumOff val="35000"/>
                  </a:prstClr>
                </a:solidFill>
              </a:rPr>
              <a:t>Awareness of the Taxi Saver program in 2021</a:t>
            </a:r>
          </a:p>
        </p:txBody>
      </p:sp>
    </p:spTree>
    <p:extLst>
      <p:ext uri="{BB962C8B-B14F-4D97-AF65-F5344CB8AC3E}">
        <p14:creationId xmlns:p14="http://schemas.microsoft.com/office/powerpoint/2010/main" val="301002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DD6B-DD0E-4AC2-A117-662D50ED342A}"/>
              </a:ext>
            </a:extLst>
          </p:cNvPr>
          <p:cNvSpPr>
            <a:spLocks noGrp="1"/>
          </p:cNvSpPr>
          <p:nvPr>
            <p:ph type="title"/>
          </p:nvPr>
        </p:nvSpPr>
        <p:spPr/>
        <p:txBody>
          <a:bodyPr>
            <a:normAutofit fontScale="90000"/>
          </a:bodyPr>
          <a:lstStyle/>
          <a:p>
            <a:r>
              <a:rPr lang="en-US" dirty="0"/>
              <a:t>Six in ten riders who are aware of the Taxi Saver program also use the Taxi Saver program which is consistent with last year results</a:t>
            </a:r>
            <a:endParaRPr lang="en-CA" dirty="0"/>
          </a:p>
        </p:txBody>
      </p:sp>
      <p:sp>
        <p:nvSpPr>
          <p:cNvPr id="4" name="Slide Number Placeholder 3">
            <a:extLst>
              <a:ext uri="{FF2B5EF4-FFF2-40B4-BE49-F238E27FC236}">
                <a16:creationId xmlns:a16="http://schemas.microsoft.com/office/drawing/2014/main" id="{07D1A146-9C4A-4926-8EB4-0703AFC0514E}"/>
              </a:ext>
            </a:extLst>
          </p:cNvPr>
          <p:cNvSpPr>
            <a:spLocks noGrp="1"/>
          </p:cNvSpPr>
          <p:nvPr>
            <p:ph type="sldNum" sz="quarter" idx="12"/>
          </p:nvPr>
        </p:nvSpPr>
        <p:spPr/>
        <p:txBody>
          <a:bodyPr/>
          <a:lstStyle/>
          <a:p>
            <a:fld id="{36679B2B-0B95-3D41-A6BF-74EBACF9BD9F}" type="slidenum">
              <a:rPr lang="en-US" smtClean="0"/>
              <a:pPr/>
              <a:t>22</a:t>
            </a:fld>
            <a:endParaRPr lang="en-US" dirty="0"/>
          </a:p>
        </p:txBody>
      </p:sp>
      <p:sp>
        <p:nvSpPr>
          <p:cNvPr id="8" name="TextBox 7">
            <a:extLst>
              <a:ext uri="{FF2B5EF4-FFF2-40B4-BE49-F238E27FC236}">
                <a16:creationId xmlns:a16="http://schemas.microsoft.com/office/drawing/2014/main" id="{0F8AF070-0D86-4094-9C65-9A438E28A61E}"/>
              </a:ext>
            </a:extLst>
          </p:cNvPr>
          <p:cNvSpPr txBox="1"/>
          <p:nvPr/>
        </p:nvSpPr>
        <p:spPr>
          <a:xfrm>
            <a:off x="205302" y="6450194"/>
            <a:ext cx="7736463" cy="231034"/>
          </a:xfrm>
          <a:prstGeom prst="rect">
            <a:avLst/>
          </a:prstGeom>
        </p:spPr>
        <p:txBody>
          <a:bodyPr vert="horz" wrap="square" lIns="91440" tIns="45720" rIns="91440" bIns="45720" rtlCol="0" anchor="ctr">
            <a:normAutofit/>
          </a:bodyPr>
          <a:lstStyle/>
          <a:p>
            <a:r>
              <a:rPr lang="en-CA" sz="900" dirty="0"/>
              <a:t>Q10. Do you use the Taxi Saver program?</a:t>
            </a:r>
          </a:p>
        </p:txBody>
      </p:sp>
      <p:sp>
        <p:nvSpPr>
          <p:cNvPr id="9" name="TextBox 8">
            <a:extLst>
              <a:ext uri="{FF2B5EF4-FFF2-40B4-BE49-F238E27FC236}">
                <a16:creationId xmlns:a16="http://schemas.microsoft.com/office/drawing/2014/main" id="{9C203677-4A1E-48C5-B55F-081AC1301525}"/>
              </a:ext>
            </a:extLst>
          </p:cNvPr>
          <p:cNvSpPr txBox="1"/>
          <p:nvPr/>
        </p:nvSpPr>
        <p:spPr>
          <a:xfrm>
            <a:off x="205301" y="6621027"/>
            <a:ext cx="8243373" cy="231034"/>
          </a:xfrm>
          <a:prstGeom prst="rect">
            <a:avLst/>
          </a:prstGeom>
        </p:spPr>
        <p:txBody>
          <a:bodyPr vert="horz" wrap="square" lIns="91440" tIns="45720" rIns="91440" bIns="45720" rtlCol="0" anchor="ctr">
            <a:normAutofit/>
          </a:bodyPr>
          <a:lstStyle/>
          <a:p>
            <a:r>
              <a:rPr lang="en-CA" sz="900" dirty="0"/>
              <a:t>Base 2021: Those who are aware of the Taxi Saver program in Q9, n=396. Base 2020: Those who are aware of the Taxi Saver program in Q9, n=325.  </a:t>
            </a:r>
          </a:p>
        </p:txBody>
      </p:sp>
      <p:graphicFrame>
        <p:nvGraphicFramePr>
          <p:cNvPr id="11" name="Table 10">
            <a:extLst>
              <a:ext uri="{FF2B5EF4-FFF2-40B4-BE49-F238E27FC236}">
                <a16:creationId xmlns:a16="http://schemas.microsoft.com/office/drawing/2014/main" id="{1C4A5665-B803-4A91-8F4F-39F6EB2C121A}"/>
              </a:ext>
            </a:extLst>
          </p:cNvPr>
          <p:cNvGraphicFramePr>
            <a:graphicFrameLocks noGrp="1"/>
          </p:cNvGraphicFramePr>
          <p:nvPr>
            <p:extLst>
              <p:ext uri="{D42A27DB-BD31-4B8C-83A1-F6EECF244321}">
                <p14:modId xmlns:p14="http://schemas.microsoft.com/office/powerpoint/2010/main" val="2691233726"/>
              </p:ext>
            </p:extLst>
          </p:nvPr>
        </p:nvGraphicFramePr>
        <p:xfrm>
          <a:off x="4195358" y="3538061"/>
          <a:ext cx="4711134" cy="1934770"/>
        </p:xfrm>
        <a:graphic>
          <a:graphicData uri="http://schemas.openxmlformats.org/drawingml/2006/table">
            <a:tbl>
              <a:tblPr firstRow="1" bandRow="1">
                <a:tableStyleId>{00A15C55-8517-42AA-B614-E9B94910E393}</a:tableStyleId>
              </a:tblPr>
              <a:tblGrid>
                <a:gridCol w="388517">
                  <a:extLst>
                    <a:ext uri="{9D8B030D-6E8A-4147-A177-3AD203B41FA5}">
                      <a16:colId xmlns:a16="http://schemas.microsoft.com/office/drawing/2014/main" val="1145946982"/>
                    </a:ext>
                  </a:extLst>
                </a:gridCol>
                <a:gridCol w="985652">
                  <a:extLst>
                    <a:ext uri="{9D8B030D-6E8A-4147-A177-3AD203B41FA5}">
                      <a16:colId xmlns:a16="http://schemas.microsoft.com/office/drawing/2014/main" val="3806557759"/>
                    </a:ext>
                  </a:extLst>
                </a:gridCol>
                <a:gridCol w="878981">
                  <a:extLst>
                    <a:ext uri="{9D8B030D-6E8A-4147-A177-3AD203B41FA5}">
                      <a16:colId xmlns:a16="http://schemas.microsoft.com/office/drawing/2014/main" val="3752819906"/>
                    </a:ext>
                  </a:extLst>
                </a:gridCol>
                <a:gridCol w="712313">
                  <a:extLst>
                    <a:ext uri="{9D8B030D-6E8A-4147-A177-3AD203B41FA5}">
                      <a16:colId xmlns:a16="http://schemas.microsoft.com/office/drawing/2014/main" val="2568373691"/>
                    </a:ext>
                  </a:extLst>
                </a:gridCol>
                <a:gridCol w="760021">
                  <a:extLst>
                    <a:ext uri="{9D8B030D-6E8A-4147-A177-3AD203B41FA5}">
                      <a16:colId xmlns:a16="http://schemas.microsoft.com/office/drawing/2014/main" val="3974843970"/>
                    </a:ext>
                  </a:extLst>
                </a:gridCol>
                <a:gridCol w="985650">
                  <a:extLst>
                    <a:ext uri="{9D8B030D-6E8A-4147-A177-3AD203B41FA5}">
                      <a16:colId xmlns:a16="http://schemas.microsoft.com/office/drawing/2014/main" val="1114970723"/>
                    </a:ext>
                  </a:extLst>
                </a:gridCol>
              </a:tblGrid>
              <a:tr h="523302">
                <a:tc rowSpan="2">
                  <a:txBody>
                    <a:bodyPr/>
                    <a:lstStyle/>
                    <a:p>
                      <a:endParaRPr lang="en-CA" sz="1200" b="1" dirty="0">
                        <a:solidFill>
                          <a:schemeClr val="bg2">
                            <a:lumMod val="25000"/>
                          </a:schemeClr>
                        </a:solidFill>
                      </a:endParaRPr>
                    </a:p>
                  </a:txBody>
                  <a:tcPr/>
                </a:tc>
                <a:tc gridSpan="3">
                  <a:txBody>
                    <a:bodyPr/>
                    <a:lstStyle/>
                    <a:p>
                      <a:pPr algn="ctr"/>
                      <a:r>
                        <a:rPr lang="en-CA" sz="1200" b="1" dirty="0">
                          <a:solidFill>
                            <a:schemeClr val="bg2">
                              <a:lumMod val="25000"/>
                            </a:schemeClr>
                          </a:solidFill>
                        </a:rPr>
                        <a:t>Trip booking type</a:t>
                      </a:r>
                    </a:p>
                  </a:txBody>
                  <a:tcPr/>
                </a:tc>
                <a:tc hMerge="1">
                  <a:txBody>
                    <a:bodyPr/>
                    <a:lstStyle/>
                    <a:p>
                      <a:pPr algn="ctr"/>
                      <a:endParaRPr lang="en-CA" sz="1200" dirty="0">
                        <a:solidFill>
                          <a:schemeClr val="bg2">
                            <a:lumMod val="25000"/>
                          </a:schemeClr>
                        </a:solidFill>
                      </a:endParaRPr>
                    </a:p>
                  </a:txBody>
                  <a:tcPr/>
                </a:tc>
                <a:tc hMerge="1">
                  <a:txBody>
                    <a:bodyPr/>
                    <a:lstStyle/>
                    <a:p>
                      <a:pPr algn="ctr"/>
                      <a:endParaRPr lang="en-CA" sz="1200" dirty="0">
                        <a:solidFill>
                          <a:schemeClr val="bg2">
                            <a:lumMod val="25000"/>
                          </a:schemeClr>
                        </a:solidFill>
                      </a:endParaRPr>
                    </a:p>
                  </a:txBody>
                  <a:tcPr/>
                </a:tc>
                <a:tc gridSpan="2">
                  <a:txBody>
                    <a:bodyPr/>
                    <a:lstStyle/>
                    <a:p>
                      <a:pPr algn="ctr"/>
                      <a:r>
                        <a:rPr lang="en-CA" sz="1200" b="1" dirty="0">
                          <a:solidFill>
                            <a:schemeClr val="bg2">
                              <a:lumMod val="25000"/>
                            </a:schemeClr>
                          </a:solidFill>
                        </a:rPr>
                        <a:t>Region</a:t>
                      </a:r>
                    </a:p>
                  </a:txBody>
                  <a:tcPr/>
                </a:tc>
                <a:tc hMerge="1">
                  <a:txBody>
                    <a:bodyPr/>
                    <a:lstStyle/>
                    <a:p>
                      <a:pPr algn="ctr"/>
                      <a:endParaRPr lang="en-CA" sz="1200" dirty="0">
                        <a:solidFill>
                          <a:schemeClr val="bg2">
                            <a:lumMod val="25000"/>
                          </a:schemeClr>
                        </a:solidFill>
                      </a:endParaRPr>
                    </a:p>
                  </a:txBody>
                  <a:tcPr/>
                </a:tc>
                <a:extLst>
                  <a:ext uri="{0D108BD9-81ED-4DB2-BD59-A6C34878D82A}">
                    <a16:rowId xmlns:a16="http://schemas.microsoft.com/office/drawing/2014/main" val="3875084159"/>
                  </a:ext>
                </a:extLst>
              </a:tr>
              <a:tr h="523302">
                <a:tc vMerge="1">
                  <a:txBody>
                    <a:bodyPr/>
                    <a:lstStyle/>
                    <a:p>
                      <a:endParaRPr lang="en-CA" sz="1200" b="1" dirty="0">
                        <a:solidFill>
                          <a:schemeClr val="bg2">
                            <a:lumMod val="25000"/>
                          </a:schemeClr>
                        </a:solidFill>
                      </a:endParaRPr>
                    </a:p>
                  </a:txBody>
                  <a:tcPr/>
                </a:tc>
                <a:tc>
                  <a:txBody>
                    <a:bodyPr/>
                    <a:lstStyle/>
                    <a:p>
                      <a:pPr algn="ctr"/>
                      <a:r>
                        <a:rPr lang="en-US" sz="1200" b="1" dirty="0">
                          <a:solidFill>
                            <a:schemeClr val="bg2">
                              <a:lumMod val="25000"/>
                            </a:schemeClr>
                          </a:solidFill>
                        </a:rPr>
                        <a:t>Subscription trip (n=55)</a:t>
                      </a:r>
                      <a:endParaRPr lang="en-CA" sz="1200" b="1" dirty="0">
                        <a:solidFill>
                          <a:schemeClr val="bg2">
                            <a:lumMod val="25000"/>
                          </a:schemeClr>
                        </a:solidFill>
                      </a:endParaRPr>
                    </a:p>
                  </a:txBody>
                  <a:tcPr/>
                </a:tc>
                <a:tc>
                  <a:txBody>
                    <a:bodyPr/>
                    <a:lstStyle/>
                    <a:p>
                      <a:pPr algn="ctr"/>
                      <a:r>
                        <a:rPr lang="en-US" sz="1200" b="1" dirty="0">
                          <a:solidFill>
                            <a:schemeClr val="bg2">
                              <a:lumMod val="25000"/>
                            </a:schemeClr>
                          </a:solidFill>
                        </a:rPr>
                        <a:t>One-time trip</a:t>
                      </a:r>
                    </a:p>
                    <a:p>
                      <a:pPr algn="ctr"/>
                      <a:r>
                        <a:rPr lang="en-US" sz="1200" b="1" dirty="0">
                          <a:solidFill>
                            <a:schemeClr val="bg2">
                              <a:lumMod val="25000"/>
                            </a:schemeClr>
                          </a:solidFill>
                        </a:rPr>
                        <a:t>(n=238)</a:t>
                      </a:r>
                      <a:endParaRPr lang="en-CA" sz="1200" b="1" dirty="0">
                        <a:solidFill>
                          <a:schemeClr val="bg2">
                            <a:lumMod val="25000"/>
                          </a:schemeClr>
                        </a:solidFill>
                      </a:endParaRPr>
                    </a:p>
                  </a:txBody>
                  <a:tcPr/>
                </a:tc>
                <a:tc>
                  <a:txBody>
                    <a:bodyPr/>
                    <a:lstStyle/>
                    <a:p>
                      <a:pPr algn="ctr"/>
                      <a:r>
                        <a:rPr lang="en-US" sz="1200" b="1" dirty="0">
                          <a:solidFill>
                            <a:schemeClr val="bg2">
                              <a:lumMod val="25000"/>
                            </a:schemeClr>
                          </a:solidFill>
                        </a:rPr>
                        <a:t>Both</a:t>
                      </a:r>
                    </a:p>
                    <a:p>
                      <a:pPr algn="ctr"/>
                      <a:r>
                        <a:rPr lang="en-US" sz="1200" b="1" dirty="0">
                          <a:solidFill>
                            <a:schemeClr val="bg2">
                              <a:lumMod val="25000"/>
                            </a:schemeClr>
                          </a:solidFill>
                        </a:rPr>
                        <a:t>(n=75)</a:t>
                      </a:r>
                      <a:endParaRPr lang="en-CA" sz="1200" b="1" dirty="0">
                        <a:solidFill>
                          <a:schemeClr val="bg2">
                            <a:lumMod val="25000"/>
                          </a:schemeClr>
                        </a:solidFill>
                      </a:endParaRPr>
                    </a:p>
                  </a:txBody>
                  <a:tcPr/>
                </a:tc>
                <a:tc>
                  <a:txBody>
                    <a:bodyPr/>
                    <a:lstStyle/>
                    <a:p>
                      <a:pPr algn="ctr"/>
                      <a:r>
                        <a:rPr lang="en-US" sz="1200" b="1" dirty="0">
                          <a:solidFill>
                            <a:schemeClr val="bg2">
                              <a:lumMod val="25000"/>
                            </a:schemeClr>
                          </a:solidFill>
                        </a:rPr>
                        <a:t>Urban</a:t>
                      </a:r>
                    </a:p>
                    <a:p>
                      <a:pPr algn="ctr"/>
                      <a:r>
                        <a:rPr lang="en-US" sz="1200" b="1" dirty="0">
                          <a:solidFill>
                            <a:schemeClr val="bg2">
                              <a:lumMod val="25000"/>
                            </a:schemeClr>
                          </a:solidFill>
                        </a:rPr>
                        <a:t>(n=283)</a:t>
                      </a:r>
                      <a:endParaRPr lang="en-CA" sz="1200" b="1" dirty="0">
                        <a:solidFill>
                          <a:schemeClr val="bg2">
                            <a:lumMod val="25000"/>
                          </a:schemeClr>
                        </a:solidFill>
                      </a:endParaRPr>
                    </a:p>
                  </a:txBody>
                  <a:tcPr/>
                </a:tc>
                <a:tc>
                  <a:txBody>
                    <a:bodyPr/>
                    <a:lstStyle/>
                    <a:p>
                      <a:pPr algn="ctr"/>
                      <a:r>
                        <a:rPr lang="en-US" sz="1200" b="1" dirty="0">
                          <a:solidFill>
                            <a:schemeClr val="bg2">
                              <a:lumMod val="25000"/>
                            </a:schemeClr>
                          </a:solidFill>
                        </a:rPr>
                        <a:t>Rural/ Small  Urban (n=113)</a:t>
                      </a:r>
                      <a:endParaRPr lang="en-CA" sz="1200" b="1" dirty="0">
                        <a:solidFill>
                          <a:schemeClr val="bg2">
                            <a:lumMod val="25000"/>
                          </a:schemeClr>
                        </a:solidFill>
                      </a:endParaRPr>
                    </a:p>
                  </a:txBody>
                  <a:tcPr/>
                </a:tc>
                <a:extLst>
                  <a:ext uri="{0D108BD9-81ED-4DB2-BD59-A6C34878D82A}">
                    <a16:rowId xmlns:a16="http://schemas.microsoft.com/office/drawing/2014/main" val="2828110716"/>
                  </a:ext>
                </a:extLst>
              </a:tr>
              <a:tr h="385694">
                <a:tc>
                  <a:txBody>
                    <a:bodyPr/>
                    <a:lstStyle/>
                    <a:p>
                      <a:r>
                        <a:rPr lang="en-US" sz="1200" b="1" dirty="0">
                          <a:solidFill>
                            <a:schemeClr val="bg2">
                              <a:lumMod val="25000"/>
                            </a:schemeClr>
                          </a:solidFill>
                        </a:rPr>
                        <a:t>Yes</a:t>
                      </a:r>
                      <a:endParaRPr lang="en-CA" sz="1200" b="1" dirty="0">
                        <a:solidFill>
                          <a:schemeClr val="bg2">
                            <a:lumMod val="25000"/>
                          </a:schemeClr>
                        </a:solidFill>
                      </a:endParaRPr>
                    </a:p>
                  </a:txBody>
                  <a:tcPr/>
                </a:tc>
                <a:tc>
                  <a:txBody>
                    <a:bodyPr/>
                    <a:lstStyle/>
                    <a:p>
                      <a:pPr algn="ctr"/>
                      <a:r>
                        <a:rPr lang="en-CA" sz="1200" dirty="0"/>
                        <a:t>49%</a:t>
                      </a:r>
                    </a:p>
                  </a:txBody>
                  <a:tcPr/>
                </a:tc>
                <a:tc>
                  <a:txBody>
                    <a:bodyPr/>
                    <a:lstStyle/>
                    <a:p>
                      <a:pPr algn="ctr"/>
                      <a:r>
                        <a:rPr lang="en-CA" sz="1200" dirty="0"/>
                        <a:t>68%</a:t>
                      </a:r>
                    </a:p>
                  </a:txBody>
                  <a:tcPr>
                    <a:solidFill>
                      <a:schemeClr val="accent4">
                        <a:lumMod val="75000"/>
                      </a:schemeClr>
                    </a:solidFill>
                  </a:tcPr>
                </a:tc>
                <a:tc>
                  <a:txBody>
                    <a:bodyPr/>
                    <a:lstStyle/>
                    <a:p>
                      <a:pPr algn="ctr"/>
                      <a:r>
                        <a:rPr lang="en-CA" sz="1200" dirty="0"/>
                        <a:t>45%</a:t>
                      </a:r>
                    </a:p>
                  </a:txBody>
                  <a:tcPr/>
                </a:tc>
                <a:tc>
                  <a:txBody>
                    <a:bodyPr/>
                    <a:lstStyle/>
                    <a:p>
                      <a:pPr algn="ctr"/>
                      <a:r>
                        <a:rPr lang="en-CA" sz="1200" dirty="0"/>
                        <a:t>66%</a:t>
                      </a:r>
                    </a:p>
                  </a:txBody>
                  <a:tcPr>
                    <a:solidFill>
                      <a:schemeClr val="accent4">
                        <a:lumMod val="75000"/>
                      </a:schemeClr>
                    </a:solidFill>
                  </a:tcPr>
                </a:tc>
                <a:tc>
                  <a:txBody>
                    <a:bodyPr/>
                    <a:lstStyle/>
                    <a:p>
                      <a:pPr algn="ctr"/>
                      <a:r>
                        <a:rPr lang="en-CA" sz="1200" dirty="0"/>
                        <a:t>45%</a:t>
                      </a:r>
                    </a:p>
                  </a:txBody>
                  <a:tcPr/>
                </a:tc>
                <a:extLst>
                  <a:ext uri="{0D108BD9-81ED-4DB2-BD59-A6C34878D82A}">
                    <a16:rowId xmlns:a16="http://schemas.microsoft.com/office/drawing/2014/main" val="1667736889"/>
                  </a:ext>
                </a:extLst>
              </a:tr>
              <a:tr h="385694">
                <a:tc>
                  <a:txBody>
                    <a:bodyPr/>
                    <a:lstStyle/>
                    <a:p>
                      <a:r>
                        <a:rPr lang="en-US" sz="1200" b="1" dirty="0">
                          <a:solidFill>
                            <a:schemeClr val="bg2">
                              <a:lumMod val="25000"/>
                            </a:schemeClr>
                          </a:solidFill>
                        </a:rPr>
                        <a:t>No</a:t>
                      </a:r>
                      <a:endParaRPr lang="en-CA" sz="1200" b="1" dirty="0">
                        <a:solidFill>
                          <a:schemeClr val="bg2">
                            <a:lumMod val="25000"/>
                          </a:schemeClr>
                        </a:solidFill>
                      </a:endParaRPr>
                    </a:p>
                  </a:txBody>
                  <a:tcPr/>
                </a:tc>
                <a:tc>
                  <a:txBody>
                    <a:bodyPr/>
                    <a:lstStyle/>
                    <a:p>
                      <a:pPr algn="ctr"/>
                      <a:r>
                        <a:rPr lang="en-CA" sz="1200" dirty="0"/>
                        <a:t>49%</a:t>
                      </a:r>
                    </a:p>
                  </a:txBody>
                  <a:tcPr>
                    <a:solidFill>
                      <a:schemeClr val="accent4">
                        <a:lumMod val="75000"/>
                      </a:schemeClr>
                    </a:solidFill>
                  </a:tcPr>
                </a:tc>
                <a:tc>
                  <a:txBody>
                    <a:bodyPr/>
                    <a:lstStyle/>
                    <a:p>
                      <a:pPr algn="ctr"/>
                      <a:r>
                        <a:rPr lang="en-CA" sz="1200" dirty="0"/>
                        <a:t>31%</a:t>
                      </a:r>
                    </a:p>
                  </a:txBody>
                  <a:tcPr/>
                </a:tc>
                <a:tc>
                  <a:txBody>
                    <a:bodyPr/>
                    <a:lstStyle/>
                    <a:p>
                      <a:pPr algn="ctr"/>
                      <a:r>
                        <a:rPr lang="en-CA" sz="1200" dirty="0"/>
                        <a:t>51%</a:t>
                      </a:r>
                    </a:p>
                  </a:txBody>
                  <a:tcPr>
                    <a:solidFill>
                      <a:schemeClr val="accent4">
                        <a:lumMod val="75000"/>
                      </a:schemeClr>
                    </a:solidFill>
                  </a:tcPr>
                </a:tc>
                <a:tc>
                  <a:txBody>
                    <a:bodyPr/>
                    <a:lstStyle/>
                    <a:p>
                      <a:pPr algn="ctr"/>
                      <a:r>
                        <a:rPr lang="en-CA" sz="1200" dirty="0"/>
                        <a:t>33%</a:t>
                      </a:r>
                    </a:p>
                  </a:txBody>
                  <a:tcPr/>
                </a:tc>
                <a:tc>
                  <a:txBody>
                    <a:bodyPr/>
                    <a:lstStyle/>
                    <a:p>
                      <a:pPr algn="ctr"/>
                      <a:r>
                        <a:rPr lang="en-CA" sz="1200" dirty="0"/>
                        <a:t>50%</a:t>
                      </a:r>
                    </a:p>
                  </a:txBody>
                  <a:tcPr>
                    <a:solidFill>
                      <a:schemeClr val="accent4">
                        <a:lumMod val="75000"/>
                      </a:schemeClr>
                    </a:solidFill>
                  </a:tcPr>
                </a:tc>
                <a:extLst>
                  <a:ext uri="{0D108BD9-81ED-4DB2-BD59-A6C34878D82A}">
                    <a16:rowId xmlns:a16="http://schemas.microsoft.com/office/drawing/2014/main" val="3984627537"/>
                  </a:ext>
                </a:extLst>
              </a:tr>
            </a:tbl>
          </a:graphicData>
        </a:graphic>
      </p:graphicFrame>
      <p:sp>
        <p:nvSpPr>
          <p:cNvPr id="12" name="Rectangle 11">
            <a:extLst>
              <a:ext uri="{FF2B5EF4-FFF2-40B4-BE49-F238E27FC236}">
                <a16:creationId xmlns:a16="http://schemas.microsoft.com/office/drawing/2014/main" id="{5148E543-3A6F-4B40-A7EA-F087150C6A06}"/>
              </a:ext>
            </a:extLst>
          </p:cNvPr>
          <p:cNvSpPr/>
          <p:nvPr/>
        </p:nvSpPr>
        <p:spPr>
          <a:xfrm>
            <a:off x="6261265" y="6231617"/>
            <a:ext cx="736270" cy="112703"/>
          </a:xfrm>
          <a:prstGeom prst="rect">
            <a:avLst/>
          </a:prstGeom>
          <a:solidFill>
            <a:schemeClr val="accent4">
              <a:lumMod val="75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48F6ACDE-95C7-4D98-A138-91333FCEE20A}"/>
              </a:ext>
            </a:extLst>
          </p:cNvPr>
          <p:cNvSpPr txBox="1"/>
          <p:nvPr/>
        </p:nvSpPr>
        <p:spPr>
          <a:xfrm>
            <a:off x="7041672" y="6166725"/>
            <a:ext cx="3478028" cy="231033"/>
          </a:xfrm>
          <a:prstGeom prst="rect">
            <a:avLst/>
          </a:prstGeom>
        </p:spPr>
        <p:txBody>
          <a:bodyPr vert="horz" wrap="square" lIns="91440" tIns="45720" rIns="91440" bIns="45720" rtlCol="0" anchor="ctr">
            <a:normAutofit/>
          </a:bodyPr>
          <a:lstStyle/>
          <a:p>
            <a:r>
              <a:rPr lang="en-CA" sz="900" dirty="0"/>
              <a:t>Significantly higher at the 95% level.</a:t>
            </a:r>
          </a:p>
        </p:txBody>
      </p:sp>
      <p:sp>
        <p:nvSpPr>
          <p:cNvPr id="14" name="TextBox 13">
            <a:extLst>
              <a:ext uri="{FF2B5EF4-FFF2-40B4-BE49-F238E27FC236}">
                <a16:creationId xmlns:a16="http://schemas.microsoft.com/office/drawing/2014/main" id="{B159A7D9-C048-4420-B2A5-A2F6A5BBA255}"/>
              </a:ext>
            </a:extLst>
          </p:cNvPr>
          <p:cNvSpPr txBox="1"/>
          <p:nvPr/>
        </p:nvSpPr>
        <p:spPr>
          <a:xfrm>
            <a:off x="445071" y="152158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US" dirty="0">
                <a:solidFill>
                  <a:schemeClr val="bg2">
                    <a:lumMod val="25000"/>
                  </a:schemeClr>
                </a:solidFill>
              </a:rPr>
              <a:t>Riders from urban areas (66%) are more likely to say they use the Taxi Saver program than those from rural or smaller urban areas (45%). </a:t>
            </a:r>
            <a:endParaRPr lang="en-CA" dirty="0">
              <a:solidFill>
                <a:schemeClr val="bg2">
                  <a:lumMod val="25000"/>
                </a:schemeClr>
              </a:solidFill>
            </a:endParaRPr>
          </a:p>
        </p:txBody>
      </p:sp>
      <p:graphicFrame>
        <p:nvGraphicFramePr>
          <p:cNvPr id="15" name="Chart 14">
            <a:extLst>
              <a:ext uri="{FF2B5EF4-FFF2-40B4-BE49-F238E27FC236}">
                <a16:creationId xmlns:a16="http://schemas.microsoft.com/office/drawing/2014/main" id="{5235E315-F450-40D8-A157-9B300649ED01}"/>
              </a:ext>
            </a:extLst>
          </p:cNvPr>
          <p:cNvGraphicFramePr/>
          <p:nvPr>
            <p:extLst>
              <p:ext uri="{D42A27DB-BD31-4B8C-83A1-F6EECF244321}">
                <p14:modId xmlns:p14="http://schemas.microsoft.com/office/powerpoint/2010/main" val="515950779"/>
              </p:ext>
            </p:extLst>
          </p:nvPr>
        </p:nvGraphicFramePr>
        <p:xfrm>
          <a:off x="91640" y="2890212"/>
          <a:ext cx="3346885" cy="294406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20C310B4-C8A1-4BA9-AA8C-6696D5BE80DF}"/>
              </a:ext>
            </a:extLst>
          </p:cNvPr>
          <p:cNvSpPr txBox="1"/>
          <p:nvPr/>
        </p:nvSpPr>
        <p:spPr>
          <a:xfrm>
            <a:off x="5164220" y="2890212"/>
            <a:ext cx="3006560" cy="517941"/>
          </a:xfrm>
          <a:prstGeom prst="rect">
            <a:avLst/>
          </a:prstGeom>
        </p:spPr>
        <p:txBody>
          <a:bodyPr vert="horz" wrap="square" lIns="91440" tIns="45720" rIns="91440" bIns="45720" rtlCol="0" anchor="ctr">
            <a:normAutofit lnSpcReduction="10000"/>
          </a:bodyPr>
          <a:lstStyle/>
          <a:p>
            <a:pPr algn="ctr"/>
            <a:r>
              <a:rPr lang="en-CA" sz="1400" b="1" dirty="0">
                <a:solidFill>
                  <a:prstClr val="black">
                    <a:lumMod val="65000"/>
                    <a:lumOff val="35000"/>
                  </a:prstClr>
                </a:solidFill>
              </a:rPr>
              <a:t>Usage of the Taxi Saver program in 2021</a:t>
            </a:r>
          </a:p>
        </p:txBody>
      </p:sp>
    </p:spTree>
    <p:extLst>
      <p:ext uri="{BB962C8B-B14F-4D97-AF65-F5344CB8AC3E}">
        <p14:creationId xmlns:p14="http://schemas.microsoft.com/office/powerpoint/2010/main" val="231006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DD6B-DD0E-4AC2-A117-662D50ED342A}"/>
              </a:ext>
            </a:extLst>
          </p:cNvPr>
          <p:cNvSpPr>
            <a:spLocks noGrp="1"/>
          </p:cNvSpPr>
          <p:nvPr>
            <p:ph type="title"/>
          </p:nvPr>
        </p:nvSpPr>
        <p:spPr/>
        <p:txBody>
          <a:bodyPr>
            <a:normAutofit fontScale="90000"/>
          </a:bodyPr>
          <a:lstStyle/>
          <a:p>
            <a:r>
              <a:rPr lang="en-US" dirty="0"/>
              <a:t>Four in ten Taxi Saver riders use the service less than once a month, while one-third who use the Taxi Saver program several times per month</a:t>
            </a:r>
            <a:endParaRPr lang="en-CA" dirty="0"/>
          </a:p>
        </p:txBody>
      </p:sp>
      <p:sp>
        <p:nvSpPr>
          <p:cNvPr id="4" name="Slide Number Placeholder 3">
            <a:extLst>
              <a:ext uri="{FF2B5EF4-FFF2-40B4-BE49-F238E27FC236}">
                <a16:creationId xmlns:a16="http://schemas.microsoft.com/office/drawing/2014/main" id="{07D1A146-9C4A-4926-8EB4-0703AFC0514E}"/>
              </a:ext>
            </a:extLst>
          </p:cNvPr>
          <p:cNvSpPr>
            <a:spLocks noGrp="1"/>
          </p:cNvSpPr>
          <p:nvPr>
            <p:ph type="sldNum" sz="quarter" idx="12"/>
          </p:nvPr>
        </p:nvSpPr>
        <p:spPr/>
        <p:txBody>
          <a:bodyPr/>
          <a:lstStyle/>
          <a:p>
            <a:fld id="{36679B2B-0B95-3D41-A6BF-74EBACF9BD9F}" type="slidenum">
              <a:rPr lang="en-US" smtClean="0"/>
              <a:pPr/>
              <a:t>23</a:t>
            </a:fld>
            <a:endParaRPr lang="en-US" dirty="0"/>
          </a:p>
        </p:txBody>
      </p:sp>
      <p:sp>
        <p:nvSpPr>
          <p:cNvPr id="8" name="TextBox 7">
            <a:extLst>
              <a:ext uri="{FF2B5EF4-FFF2-40B4-BE49-F238E27FC236}">
                <a16:creationId xmlns:a16="http://schemas.microsoft.com/office/drawing/2014/main" id="{0F8AF070-0D86-4094-9C65-9A438E28A61E}"/>
              </a:ext>
            </a:extLst>
          </p:cNvPr>
          <p:cNvSpPr txBox="1"/>
          <p:nvPr/>
        </p:nvSpPr>
        <p:spPr>
          <a:xfrm>
            <a:off x="205302" y="6450194"/>
            <a:ext cx="7736463" cy="231034"/>
          </a:xfrm>
          <a:prstGeom prst="rect">
            <a:avLst/>
          </a:prstGeom>
        </p:spPr>
        <p:txBody>
          <a:bodyPr vert="horz" wrap="square" lIns="91440" tIns="45720" rIns="91440" bIns="45720" rtlCol="0" anchor="ctr">
            <a:normAutofit/>
          </a:bodyPr>
          <a:lstStyle/>
          <a:p>
            <a:r>
              <a:rPr lang="en-CA" sz="900" dirty="0"/>
              <a:t>Q10A. How often do you use the Taxi Saver program?    Q10B. Which of the following reasons do you use the Taxi Saver program for? (Multiple mentions).</a:t>
            </a:r>
          </a:p>
        </p:txBody>
      </p:sp>
      <p:sp>
        <p:nvSpPr>
          <p:cNvPr id="9" name="TextBox 8">
            <a:extLst>
              <a:ext uri="{FF2B5EF4-FFF2-40B4-BE49-F238E27FC236}">
                <a16:creationId xmlns:a16="http://schemas.microsoft.com/office/drawing/2014/main" id="{9C203677-4A1E-48C5-B55F-081AC1301525}"/>
              </a:ext>
            </a:extLst>
          </p:cNvPr>
          <p:cNvSpPr txBox="1"/>
          <p:nvPr/>
        </p:nvSpPr>
        <p:spPr>
          <a:xfrm>
            <a:off x="205301" y="6621027"/>
            <a:ext cx="8243373" cy="231034"/>
          </a:xfrm>
          <a:prstGeom prst="rect">
            <a:avLst/>
          </a:prstGeom>
        </p:spPr>
        <p:txBody>
          <a:bodyPr vert="horz" wrap="square" lIns="91440" tIns="45720" rIns="91440" bIns="45720" rtlCol="0" anchor="ctr">
            <a:normAutofit/>
          </a:bodyPr>
          <a:lstStyle/>
          <a:p>
            <a:r>
              <a:rPr lang="en-CA" sz="900" dirty="0"/>
              <a:t>Base 2021: Those who use the Taxi Saver program in Q10, n=238. </a:t>
            </a:r>
          </a:p>
        </p:txBody>
      </p:sp>
      <p:sp>
        <p:nvSpPr>
          <p:cNvPr id="14" name="TextBox 13">
            <a:extLst>
              <a:ext uri="{FF2B5EF4-FFF2-40B4-BE49-F238E27FC236}">
                <a16:creationId xmlns:a16="http://schemas.microsoft.com/office/drawing/2014/main" id="{B159A7D9-C048-4420-B2A5-A2F6A5BBA255}"/>
              </a:ext>
            </a:extLst>
          </p:cNvPr>
          <p:cNvSpPr txBox="1"/>
          <p:nvPr/>
        </p:nvSpPr>
        <p:spPr>
          <a:xfrm>
            <a:off x="445071" y="152158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Medical appointments (69%), running errands (48%) and social outings (27%) are the main trip purposes for Taxi Saver program users. </a:t>
            </a:r>
          </a:p>
        </p:txBody>
      </p:sp>
      <p:graphicFrame>
        <p:nvGraphicFramePr>
          <p:cNvPr id="15" name="Chart 14">
            <a:extLst>
              <a:ext uri="{FF2B5EF4-FFF2-40B4-BE49-F238E27FC236}">
                <a16:creationId xmlns:a16="http://schemas.microsoft.com/office/drawing/2014/main" id="{5235E315-F450-40D8-A157-9B300649ED01}"/>
              </a:ext>
            </a:extLst>
          </p:cNvPr>
          <p:cNvGraphicFramePr/>
          <p:nvPr>
            <p:extLst>
              <p:ext uri="{D42A27DB-BD31-4B8C-83A1-F6EECF244321}">
                <p14:modId xmlns:p14="http://schemas.microsoft.com/office/powerpoint/2010/main" val="869301670"/>
              </p:ext>
            </p:extLst>
          </p:nvPr>
        </p:nvGraphicFramePr>
        <p:xfrm>
          <a:off x="205301" y="2882568"/>
          <a:ext cx="3346885" cy="2944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411B5789-60A8-4231-915E-5BC34D665478}"/>
              </a:ext>
            </a:extLst>
          </p:cNvPr>
          <p:cNvGraphicFramePr/>
          <p:nvPr>
            <p:extLst>
              <p:ext uri="{D42A27DB-BD31-4B8C-83A1-F6EECF244321}">
                <p14:modId xmlns:p14="http://schemas.microsoft.com/office/powerpoint/2010/main" val="1200367581"/>
              </p:ext>
            </p:extLst>
          </p:nvPr>
        </p:nvGraphicFramePr>
        <p:xfrm>
          <a:off x="4181476" y="2879061"/>
          <a:ext cx="3990974" cy="334670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53D8AF2-0684-4928-81E3-BDE722C045C3}"/>
              </a:ext>
            </a:extLst>
          </p:cNvPr>
          <p:cNvSpPr txBox="1"/>
          <p:nvPr/>
        </p:nvSpPr>
        <p:spPr>
          <a:xfrm>
            <a:off x="205301" y="6297231"/>
            <a:ext cx="7736463" cy="231034"/>
          </a:xfrm>
          <a:prstGeom prst="rect">
            <a:avLst/>
          </a:prstGeom>
        </p:spPr>
        <p:txBody>
          <a:bodyPr vert="horz" wrap="square" lIns="91440" tIns="45720" rIns="91440" bIns="45720" rtlCol="0" anchor="ctr">
            <a:normAutofit/>
          </a:bodyPr>
          <a:lstStyle/>
          <a:p>
            <a:r>
              <a:rPr lang="en-CA" sz="900" i="1" dirty="0"/>
              <a:t>* Mentions less than 3% are not displayed</a:t>
            </a:r>
          </a:p>
        </p:txBody>
      </p:sp>
    </p:spTree>
    <p:extLst>
      <p:ext uri="{BB962C8B-B14F-4D97-AF65-F5344CB8AC3E}">
        <p14:creationId xmlns:p14="http://schemas.microsoft.com/office/powerpoint/2010/main" val="18388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p:txBody>
          <a:bodyPr>
            <a:normAutofit fontScale="90000"/>
          </a:bodyPr>
          <a:lstStyle/>
          <a:p>
            <a:r>
              <a:rPr lang="en-US" dirty="0"/>
              <a:t>Satisfaction with the taxi company that was dispatched by handyDART is lower this year</a:t>
            </a:r>
            <a:endParaRPr lang="en-CA" dirty="0"/>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24</a:t>
            </a:fld>
            <a:endParaRPr lang="en-US" dirty="0"/>
          </a:p>
        </p:txBody>
      </p:sp>
      <p:sp>
        <p:nvSpPr>
          <p:cNvPr id="5" name="TextBox 4">
            <a:extLst>
              <a:ext uri="{FF2B5EF4-FFF2-40B4-BE49-F238E27FC236}">
                <a16:creationId xmlns:a16="http://schemas.microsoft.com/office/drawing/2014/main" id="{A786A2B4-8276-4931-B7D4-A61B9158AE79}"/>
              </a:ext>
            </a:extLst>
          </p:cNvPr>
          <p:cNvSpPr txBox="1"/>
          <p:nvPr/>
        </p:nvSpPr>
        <p:spPr>
          <a:xfrm>
            <a:off x="205302" y="6390818"/>
            <a:ext cx="7736463" cy="394583"/>
          </a:xfrm>
          <a:prstGeom prst="rect">
            <a:avLst/>
          </a:prstGeom>
        </p:spPr>
        <p:txBody>
          <a:bodyPr vert="horz" wrap="square" lIns="91440" tIns="45720" rIns="91440" bIns="45720" rtlCol="0" anchor="ctr">
            <a:normAutofit/>
          </a:bodyPr>
          <a:lstStyle/>
          <a:p>
            <a:r>
              <a:rPr lang="en-CA" sz="900" dirty="0"/>
              <a:t>Q11. Have you ever had a taxi dispatched by handyDART when you called to schedule a ride, instead of a bus?</a:t>
            </a:r>
          </a:p>
          <a:p>
            <a:r>
              <a:rPr lang="en-CA" sz="900" dirty="0"/>
              <a:t>Q12. How satisfied are you with the service you received from the taxi </a:t>
            </a:r>
            <a:r>
              <a:rPr lang="en-US" sz="900" dirty="0"/>
              <a:t>company that was dispatched by handyDART?</a:t>
            </a:r>
            <a:endParaRPr lang="en-CA" sz="900" dirty="0"/>
          </a:p>
          <a:p>
            <a:endParaRPr lang="en-CA" sz="900" dirty="0"/>
          </a:p>
        </p:txBody>
      </p:sp>
      <p:sp>
        <p:nvSpPr>
          <p:cNvPr id="6" name="TextBox 5">
            <a:extLst>
              <a:ext uri="{FF2B5EF4-FFF2-40B4-BE49-F238E27FC236}">
                <a16:creationId xmlns:a16="http://schemas.microsoft.com/office/drawing/2014/main" id="{77BF40CD-C18A-45A1-B9BC-99654914C397}"/>
              </a:ext>
            </a:extLst>
          </p:cNvPr>
          <p:cNvSpPr txBox="1"/>
          <p:nvPr/>
        </p:nvSpPr>
        <p:spPr>
          <a:xfrm>
            <a:off x="205301" y="6621030"/>
            <a:ext cx="8462449" cy="231033"/>
          </a:xfrm>
          <a:prstGeom prst="rect">
            <a:avLst/>
          </a:prstGeom>
        </p:spPr>
        <p:txBody>
          <a:bodyPr vert="horz" wrap="square" lIns="91440" tIns="45720" rIns="91440" bIns="45720" rtlCol="0" anchor="ctr">
            <a:normAutofit/>
          </a:bodyPr>
          <a:lstStyle/>
          <a:p>
            <a:r>
              <a:rPr lang="en-CA" sz="900" dirty="0"/>
              <a:t>Base 2021: Total, n = 581. Those who had a taxi dispatched in Q11, n=274.     Base 2020: Total, n=453. </a:t>
            </a:r>
            <a:r>
              <a:rPr lang="en-US" sz="900" dirty="0"/>
              <a:t>Those who had a taxi dispatched in Q11, n=239.</a:t>
            </a:r>
            <a:endParaRPr lang="en-CA" sz="900" dirty="0"/>
          </a:p>
        </p:txBody>
      </p:sp>
      <p:sp>
        <p:nvSpPr>
          <p:cNvPr id="11" name="TextBox 10">
            <a:extLst>
              <a:ext uri="{FF2B5EF4-FFF2-40B4-BE49-F238E27FC236}">
                <a16:creationId xmlns:a16="http://schemas.microsoft.com/office/drawing/2014/main" id="{D49EE62D-148C-4955-9D77-71DA21D7AB35}"/>
              </a:ext>
            </a:extLst>
          </p:cNvPr>
          <p:cNvSpPr txBox="1"/>
          <p:nvPr/>
        </p:nvSpPr>
        <p:spPr>
          <a:xfrm>
            <a:off x="445071" y="1521582"/>
            <a:ext cx="7352382" cy="831269"/>
          </a:xfrm>
          <a:prstGeom prst="round2DiagRect">
            <a:avLst/>
          </a:prstGeom>
          <a:solidFill>
            <a:schemeClr val="bg2"/>
          </a:solidFill>
          <a:ln w="19050">
            <a:noFill/>
          </a:ln>
        </p:spPr>
        <p:txBody>
          <a:bodyPr vert="horz" wrap="square" lIns="91440" tIns="45720" rIns="91440" bIns="45720" rtlCol="0" anchor="ctr">
            <a:normAutofit fontScale="92500" lnSpcReduction="20000"/>
          </a:bodyPr>
          <a:lstStyle/>
          <a:p>
            <a:r>
              <a:rPr lang="en-CA" dirty="0">
                <a:solidFill>
                  <a:schemeClr val="bg2">
                    <a:lumMod val="25000"/>
                  </a:schemeClr>
                </a:solidFill>
              </a:rPr>
              <a:t>Nearly half (47%) of riders had a taxi dispatched by handyDART. </a:t>
            </a:r>
          </a:p>
          <a:p>
            <a:r>
              <a:rPr lang="en-CA" dirty="0">
                <a:solidFill>
                  <a:schemeClr val="bg2">
                    <a:lumMod val="25000"/>
                  </a:schemeClr>
                </a:solidFill>
              </a:rPr>
              <a:t>Two-thirds (76%) of Taxi Saver users are satisfied with the Taxi program which is a directional decrease of 8 points compared to 2020 (84%). </a:t>
            </a:r>
          </a:p>
        </p:txBody>
      </p:sp>
      <p:graphicFrame>
        <p:nvGraphicFramePr>
          <p:cNvPr id="17" name="Chart 16">
            <a:extLst>
              <a:ext uri="{FF2B5EF4-FFF2-40B4-BE49-F238E27FC236}">
                <a16:creationId xmlns:a16="http://schemas.microsoft.com/office/drawing/2014/main" id="{9489DE49-D6AC-43BE-BA66-166A33A5E6E1}"/>
              </a:ext>
            </a:extLst>
          </p:cNvPr>
          <p:cNvGraphicFramePr/>
          <p:nvPr>
            <p:extLst>
              <p:ext uri="{D42A27DB-BD31-4B8C-83A1-F6EECF244321}">
                <p14:modId xmlns:p14="http://schemas.microsoft.com/office/powerpoint/2010/main" val="3708857303"/>
              </p:ext>
            </p:extLst>
          </p:nvPr>
        </p:nvGraphicFramePr>
        <p:xfrm>
          <a:off x="53540" y="2899737"/>
          <a:ext cx="3346885" cy="294406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36BBBAC1-63FE-4B45-BF1C-3023DC4764AA}"/>
              </a:ext>
            </a:extLst>
          </p:cNvPr>
          <p:cNvSpPr txBox="1"/>
          <p:nvPr/>
        </p:nvSpPr>
        <p:spPr>
          <a:xfrm>
            <a:off x="8016893" y="3215788"/>
            <a:ext cx="1270658" cy="702721"/>
          </a:xfrm>
          <a:prstGeom prst="rect">
            <a:avLst/>
          </a:prstGeom>
        </p:spPr>
        <p:txBody>
          <a:bodyPr vert="horz" wrap="square" lIns="91440" tIns="45720" rIns="91440" bIns="45720" rtlCol="0" anchor="ctr">
            <a:normAutofit/>
          </a:bodyPr>
          <a:lstStyle/>
          <a:p>
            <a:pPr algn="ctr"/>
            <a:r>
              <a:rPr lang="en-US" sz="2500" b="1" dirty="0">
                <a:solidFill>
                  <a:schemeClr val="bg2">
                    <a:lumMod val="25000"/>
                  </a:schemeClr>
                </a:solidFill>
              </a:rPr>
              <a:t>76%</a:t>
            </a:r>
            <a:endParaRPr lang="en-CA" sz="2500" b="1" dirty="0">
              <a:solidFill>
                <a:schemeClr val="bg2">
                  <a:lumMod val="25000"/>
                </a:schemeClr>
              </a:solidFill>
            </a:endParaRPr>
          </a:p>
        </p:txBody>
      </p:sp>
      <p:graphicFrame>
        <p:nvGraphicFramePr>
          <p:cNvPr id="19" name="Chart 18">
            <a:extLst>
              <a:ext uri="{FF2B5EF4-FFF2-40B4-BE49-F238E27FC236}">
                <a16:creationId xmlns:a16="http://schemas.microsoft.com/office/drawing/2014/main" id="{A78AD8E9-9BC1-42D1-826F-406E9146FCF4}"/>
              </a:ext>
            </a:extLst>
          </p:cNvPr>
          <p:cNvGraphicFramePr/>
          <p:nvPr>
            <p:extLst>
              <p:ext uri="{D42A27DB-BD31-4B8C-83A1-F6EECF244321}">
                <p14:modId xmlns:p14="http://schemas.microsoft.com/office/powerpoint/2010/main" val="1953202580"/>
              </p:ext>
            </p:extLst>
          </p:nvPr>
        </p:nvGraphicFramePr>
        <p:xfrm>
          <a:off x="3626180" y="2834273"/>
          <a:ext cx="4584708" cy="213657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8913F86-309A-4A8C-AEB3-1BA7EEA227E9}"/>
              </a:ext>
            </a:extLst>
          </p:cNvPr>
          <p:cNvSpPr txBox="1"/>
          <p:nvPr/>
        </p:nvSpPr>
        <p:spPr>
          <a:xfrm>
            <a:off x="8036280" y="2981944"/>
            <a:ext cx="1117582" cy="466106"/>
          </a:xfrm>
          <a:prstGeom prst="rect">
            <a:avLst/>
          </a:prstGeom>
        </p:spPr>
        <p:txBody>
          <a:bodyPr vert="horz" wrap="square" lIns="91440" tIns="45720" rIns="91440" bIns="45720" rtlCol="0" anchor="ctr">
            <a:normAutofit lnSpcReduction="10000"/>
          </a:bodyPr>
          <a:lstStyle/>
          <a:p>
            <a:pPr algn="ctr"/>
            <a:r>
              <a:rPr lang="en-US" sz="900" b="1" dirty="0">
                <a:solidFill>
                  <a:schemeClr val="bg2">
                    <a:lumMod val="25000"/>
                  </a:schemeClr>
                </a:solidFill>
              </a:rPr>
              <a:t>Total Satisfied </a:t>
            </a:r>
          </a:p>
          <a:p>
            <a:pPr algn="ctr"/>
            <a:r>
              <a:rPr lang="en-US" sz="900" b="1" dirty="0">
                <a:solidFill>
                  <a:schemeClr val="bg2">
                    <a:lumMod val="25000"/>
                  </a:schemeClr>
                </a:solidFill>
              </a:rPr>
              <a:t>(Very Satisfied / Satisfied) </a:t>
            </a:r>
            <a:endParaRPr lang="en-CA" sz="900" b="1" dirty="0">
              <a:solidFill>
                <a:schemeClr val="bg2">
                  <a:lumMod val="25000"/>
                </a:schemeClr>
              </a:solidFill>
            </a:endParaRPr>
          </a:p>
        </p:txBody>
      </p:sp>
      <p:sp>
        <p:nvSpPr>
          <p:cNvPr id="21" name="TextBox 20">
            <a:extLst>
              <a:ext uri="{FF2B5EF4-FFF2-40B4-BE49-F238E27FC236}">
                <a16:creationId xmlns:a16="http://schemas.microsoft.com/office/drawing/2014/main" id="{B58F247C-198F-4E35-B9A6-9CF4C4A5F7FA}"/>
              </a:ext>
            </a:extLst>
          </p:cNvPr>
          <p:cNvSpPr txBox="1"/>
          <p:nvPr/>
        </p:nvSpPr>
        <p:spPr>
          <a:xfrm>
            <a:off x="8001337" y="3882070"/>
            <a:ext cx="1270658" cy="702721"/>
          </a:xfrm>
          <a:prstGeom prst="rect">
            <a:avLst/>
          </a:prstGeom>
        </p:spPr>
        <p:txBody>
          <a:bodyPr vert="horz" wrap="square" lIns="91440" tIns="45720" rIns="91440" bIns="45720" rtlCol="0" anchor="ctr">
            <a:normAutofit/>
          </a:bodyPr>
          <a:lstStyle/>
          <a:p>
            <a:pPr algn="ctr"/>
            <a:r>
              <a:rPr lang="en-US" sz="2500" b="1" dirty="0">
                <a:solidFill>
                  <a:schemeClr val="bg2">
                    <a:lumMod val="25000"/>
                  </a:schemeClr>
                </a:solidFill>
              </a:rPr>
              <a:t>84%</a:t>
            </a:r>
            <a:endParaRPr lang="en-CA" sz="2500" b="1" dirty="0">
              <a:solidFill>
                <a:schemeClr val="bg2">
                  <a:lumMod val="25000"/>
                </a:schemeClr>
              </a:solidFill>
            </a:endParaRPr>
          </a:p>
        </p:txBody>
      </p:sp>
    </p:spTree>
    <p:extLst>
      <p:ext uri="{BB962C8B-B14F-4D97-AF65-F5344CB8AC3E}">
        <p14:creationId xmlns:p14="http://schemas.microsoft.com/office/powerpoint/2010/main" val="13225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2CB8163-E4D6-4FC9-AA2C-9ED2B1DCF5F6}"/>
              </a:ext>
            </a:extLst>
          </p:cNvPr>
          <p:cNvPicPr>
            <a:picLocks noGrp="1" noChangeAspect="1"/>
          </p:cNvPicPr>
          <p:nvPr>
            <p:ph type="pic" sz="quarter" idx="13"/>
          </p:nvPr>
        </p:nvPicPr>
        <p:blipFill>
          <a:blip r:embed="rId2"/>
          <a:srcRect l="4913" r="4913"/>
          <a:stretch>
            <a:fillRect/>
          </a:stretch>
        </p:blipFill>
        <p:spPr/>
      </p:pic>
      <p:sp>
        <p:nvSpPr>
          <p:cNvPr id="7" name="Title 6"/>
          <p:cNvSpPr>
            <a:spLocks noGrp="1"/>
          </p:cNvSpPr>
          <p:nvPr>
            <p:ph type="title"/>
          </p:nvPr>
        </p:nvSpPr>
        <p:spPr/>
        <p:txBody>
          <a:bodyPr/>
          <a:lstStyle/>
          <a:p>
            <a:r>
              <a:rPr lang="fr-CA" dirty="0"/>
              <a:t>Satisfaction with handyDART service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19124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D8D35-C636-4537-919D-75D1BF4EF382}"/>
              </a:ext>
            </a:extLst>
          </p:cNvPr>
          <p:cNvSpPr>
            <a:spLocks noGrp="1"/>
          </p:cNvSpPr>
          <p:nvPr>
            <p:ph type="title"/>
          </p:nvPr>
        </p:nvSpPr>
        <p:spPr/>
        <p:txBody>
          <a:bodyPr>
            <a:normAutofit fontScale="90000"/>
          </a:bodyPr>
          <a:lstStyle/>
          <a:p>
            <a:r>
              <a:rPr lang="en-US" dirty="0"/>
              <a:t>Eight in ten riders are satisfied with handyDART service in 2021 </a:t>
            </a:r>
            <a:endParaRPr lang="en-CA" dirty="0"/>
          </a:p>
        </p:txBody>
      </p:sp>
      <p:sp>
        <p:nvSpPr>
          <p:cNvPr id="6" name="TextBox 5">
            <a:extLst>
              <a:ext uri="{FF2B5EF4-FFF2-40B4-BE49-F238E27FC236}">
                <a16:creationId xmlns:a16="http://schemas.microsoft.com/office/drawing/2014/main" id="{72678914-E7B1-4146-AB76-EC82BBB009E1}"/>
              </a:ext>
            </a:extLst>
          </p:cNvPr>
          <p:cNvSpPr txBox="1"/>
          <p:nvPr/>
        </p:nvSpPr>
        <p:spPr>
          <a:xfrm>
            <a:off x="205302" y="6390818"/>
            <a:ext cx="7736463" cy="394583"/>
          </a:xfrm>
          <a:prstGeom prst="rect">
            <a:avLst/>
          </a:prstGeom>
        </p:spPr>
        <p:txBody>
          <a:bodyPr vert="horz" wrap="square" lIns="91440" tIns="45720" rIns="91440" bIns="45720" rtlCol="0" anchor="ctr">
            <a:normAutofit/>
          </a:bodyPr>
          <a:lstStyle/>
          <a:p>
            <a:r>
              <a:rPr lang="en-CA" sz="900" dirty="0"/>
              <a:t>Q6. </a:t>
            </a:r>
            <a:r>
              <a:rPr lang="en-US" sz="900" dirty="0"/>
              <a:t>Overall, how satisfied are you with the handyDART service in your area?</a:t>
            </a:r>
            <a:endParaRPr lang="en-CA" sz="900" dirty="0"/>
          </a:p>
        </p:txBody>
      </p:sp>
      <p:sp>
        <p:nvSpPr>
          <p:cNvPr id="7" name="TextBox 6">
            <a:extLst>
              <a:ext uri="{FF2B5EF4-FFF2-40B4-BE49-F238E27FC236}">
                <a16:creationId xmlns:a16="http://schemas.microsoft.com/office/drawing/2014/main" id="{42798866-8FC2-476D-A579-F496A2099348}"/>
              </a:ext>
            </a:extLst>
          </p:cNvPr>
          <p:cNvSpPr txBox="1"/>
          <p:nvPr/>
        </p:nvSpPr>
        <p:spPr>
          <a:xfrm>
            <a:off x="205302" y="6621030"/>
            <a:ext cx="3478028"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graphicFrame>
        <p:nvGraphicFramePr>
          <p:cNvPr id="8" name="Chart 7">
            <a:extLst>
              <a:ext uri="{FF2B5EF4-FFF2-40B4-BE49-F238E27FC236}">
                <a16:creationId xmlns:a16="http://schemas.microsoft.com/office/drawing/2014/main" id="{02541A01-6DC2-409A-853B-869DAAD7BB7A}"/>
              </a:ext>
            </a:extLst>
          </p:cNvPr>
          <p:cNvGraphicFramePr/>
          <p:nvPr>
            <p:extLst>
              <p:ext uri="{D42A27DB-BD31-4B8C-83A1-F6EECF244321}">
                <p14:modId xmlns:p14="http://schemas.microsoft.com/office/powerpoint/2010/main" val="146916362"/>
              </p:ext>
            </p:extLst>
          </p:nvPr>
        </p:nvGraphicFramePr>
        <p:xfrm>
          <a:off x="571500" y="2648198"/>
          <a:ext cx="6351814" cy="3218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a:extLst>
              <a:ext uri="{FF2B5EF4-FFF2-40B4-BE49-F238E27FC236}">
                <a16:creationId xmlns:a16="http://schemas.microsoft.com/office/drawing/2014/main" id="{D7E1A2C5-0577-4680-8641-FB4BEEBA8BBD}"/>
              </a:ext>
            </a:extLst>
          </p:cNvPr>
          <p:cNvGraphicFramePr>
            <a:graphicFrameLocks noGrp="1"/>
          </p:cNvGraphicFramePr>
          <p:nvPr>
            <p:extLst>
              <p:ext uri="{D42A27DB-BD31-4B8C-83A1-F6EECF244321}">
                <p14:modId xmlns:p14="http://schemas.microsoft.com/office/powerpoint/2010/main" val="1877901226"/>
              </p:ext>
            </p:extLst>
          </p:nvPr>
        </p:nvGraphicFramePr>
        <p:xfrm>
          <a:off x="6923314" y="2648200"/>
          <a:ext cx="1805050" cy="2872840"/>
        </p:xfrm>
        <a:graphic>
          <a:graphicData uri="http://schemas.openxmlformats.org/drawingml/2006/table">
            <a:tbl>
              <a:tblPr firstRow="1" bandRow="1">
                <a:tableStyleId>{5940675A-B579-460E-94D1-54222C63F5DA}</a:tableStyleId>
              </a:tblPr>
              <a:tblGrid>
                <a:gridCol w="1805050">
                  <a:extLst>
                    <a:ext uri="{9D8B030D-6E8A-4147-A177-3AD203B41FA5}">
                      <a16:colId xmlns:a16="http://schemas.microsoft.com/office/drawing/2014/main" val="4275053209"/>
                    </a:ext>
                  </a:extLst>
                </a:gridCol>
              </a:tblGrid>
              <a:tr h="876050">
                <a:tc>
                  <a:txBody>
                    <a:bodyPr/>
                    <a:lstStyle/>
                    <a:p>
                      <a:pPr algn="ctr"/>
                      <a:r>
                        <a:rPr lang="en-US" sz="1200" b="1" dirty="0">
                          <a:solidFill>
                            <a:schemeClr val="bg2">
                              <a:lumMod val="25000"/>
                            </a:schemeClr>
                          </a:solidFill>
                        </a:rPr>
                        <a:t>Total Satisfied </a:t>
                      </a:r>
                    </a:p>
                    <a:p>
                      <a:pPr algn="ctr"/>
                      <a:r>
                        <a:rPr lang="en-US" sz="1200" b="1" dirty="0">
                          <a:solidFill>
                            <a:schemeClr val="bg2">
                              <a:lumMod val="25000"/>
                            </a:schemeClr>
                          </a:solidFill>
                        </a:rPr>
                        <a:t>(Very Satisfied/ Satisfied)</a:t>
                      </a:r>
                      <a:endParaRPr lang="en-CA" sz="12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068036"/>
                  </a:ext>
                </a:extLst>
              </a:tr>
              <a:tr h="1104900">
                <a:tc>
                  <a:txBody>
                    <a:bodyPr/>
                    <a:lstStyle/>
                    <a:p>
                      <a:pPr algn="ctr"/>
                      <a:r>
                        <a:rPr lang="en-US" sz="1600" b="1" dirty="0">
                          <a:solidFill>
                            <a:schemeClr val="bg2">
                              <a:lumMod val="25000"/>
                            </a:schemeClr>
                          </a:solidFill>
                        </a:rPr>
                        <a:t>81%</a:t>
                      </a:r>
                      <a:endParaRPr lang="en-CA" sz="16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060206"/>
                  </a:ext>
                </a:extLst>
              </a:tr>
              <a:tr h="891890">
                <a:tc>
                  <a:txBody>
                    <a:bodyPr/>
                    <a:lstStyle/>
                    <a:p>
                      <a:pPr algn="ctr"/>
                      <a:r>
                        <a:rPr lang="en-US" sz="1600" b="1" dirty="0">
                          <a:solidFill>
                            <a:schemeClr val="bg2">
                              <a:lumMod val="25000"/>
                            </a:schemeClr>
                          </a:solidFill>
                        </a:rPr>
                        <a:t>77%</a:t>
                      </a:r>
                      <a:endParaRPr lang="en-CA" sz="16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551711"/>
                  </a:ext>
                </a:extLst>
              </a:tr>
            </a:tbl>
          </a:graphicData>
        </a:graphic>
      </p:graphicFrame>
      <p:sp>
        <p:nvSpPr>
          <p:cNvPr id="15" name="TextBox 14">
            <a:extLst>
              <a:ext uri="{FF2B5EF4-FFF2-40B4-BE49-F238E27FC236}">
                <a16:creationId xmlns:a16="http://schemas.microsoft.com/office/drawing/2014/main" id="{2CEBA074-7523-4832-AA92-A222DD89F5B6}"/>
              </a:ext>
            </a:extLst>
          </p:cNvPr>
          <p:cNvSpPr txBox="1"/>
          <p:nvPr/>
        </p:nvSpPr>
        <p:spPr>
          <a:xfrm>
            <a:off x="445071" y="166145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Heavy and medium-frequency riders (90% each) are more likely to say they are satisfied with the handyDART service than occasional riders (72%).  </a:t>
            </a:r>
          </a:p>
        </p:txBody>
      </p:sp>
      <p:sp>
        <p:nvSpPr>
          <p:cNvPr id="2" name="Slide Number Placeholder 1">
            <a:extLst>
              <a:ext uri="{FF2B5EF4-FFF2-40B4-BE49-F238E27FC236}">
                <a16:creationId xmlns:a16="http://schemas.microsoft.com/office/drawing/2014/main" id="{8E1B7EFA-8412-4FFF-ADC0-92012E4E8A65}"/>
              </a:ext>
            </a:extLst>
          </p:cNvPr>
          <p:cNvSpPr>
            <a:spLocks noGrp="1"/>
          </p:cNvSpPr>
          <p:nvPr>
            <p:ph type="sldNum" sz="quarter" idx="12"/>
          </p:nvPr>
        </p:nvSpPr>
        <p:spPr>
          <a:xfrm>
            <a:off x="6667500" y="6356351"/>
            <a:ext cx="2133600" cy="365125"/>
          </a:xfrm>
        </p:spPr>
        <p:txBody>
          <a:bodyPr/>
          <a:lstStyle/>
          <a:p>
            <a:fld id="{36679B2B-0B95-3D41-A6BF-74EBACF9BD9F}" type="slidenum">
              <a:rPr lang="en-US" smtClean="0"/>
              <a:pPr/>
              <a:t>26</a:t>
            </a:fld>
            <a:endParaRPr lang="en-US" dirty="0"/>
          </a:p>
        </p:txBody>
      </p:sp>
      <p:sp>
        <p:nvSpPr>
          <p:cNvPr id="9" name="TextBox 8">
            <a:extLst>
              <a:ext uri="{FF2B5EF4-FFF2-40B4-BE49-F238E27FC236}">
                <a16:creationId xmlns:a16="http://schemas.microsoft.com/office/drawing/2014/main" id="{99041A25-011F-41B7-A582-1C31CABE2B7B}"/>
              </a:ext>
            </a:extLst>
          </p:cNvPr>
          <p:cNvSpPr txBox="1"/>
          <p:nvPr/>
        </p:nvSpPr>
        <p:spPr>
          <a:xfrm>
            <a:off x="205301" y="6297231"/>
            <a:ext cx="7736463" cy="231034"/>
          </a:xfrm>
          <a:prstGeom prst="rect">
            <a:avLst/>
          </a:prstGeom>
        </p:spPr>
        <p:txBody>
          <a:bodyPr vert="horz" wrap="square" lIns="91440" tIns="45720" rIns="91440" bIns="45720" rtlCol="0" anchor="ctr">
            <a:normAutofit/>
          </a:bodyPr>
          <a:lstStyle/>
          <a:p>
            <a:r>
              <a:rPr lang="en-CA" sz="900" i="1" dirty="0"/>
              <a:t>* Mentions less than 2% are not displayed</a:t>
            </a:r>
          </a:p>
        </p:txBody>
      </p:sp>
    </p:spTree>
    <p:extLst>
      <p:ext uri="{BB962C8B-B14F-4D97-AF65-F5344CB8AC3E}">
        <p14:creationId xmlns:p14="http://schemas.microsoft.com/office/powerpoint/2010/main" val="58956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9">
            <a:extLst>
              <a:ext uri="{FF2B5EF4-FFF2-40B4-BE49-F238E27FC236}">
                <a16:creationId xmlns:a16="http://schemas.microsoft.com/office/drawing/2014/main" id="{D8BE1548-6399-4511-BAA6-E9B8D7EB1753}"/>
              </a:ext>
            </a:extLst>
          </p:cNvPr>
          <p:cNvGraphicFramePr>
            <a:graphicFrameLocks/>
          </p:cNvGraphicFramePr>
          <p:nvPr>
            <p:extLst>
              <p:ext uri="{D42A27DB-BD31-4B8C-83A1-F6EECF244321}">
                <p14:modId xmlns:p14="http://schemas.microsoft.com/office/powerpoint/2010/main" val="1742228555"/>
              </p:ext>
            </p:extLst>
          </p:nvPr>
        </p:nvGraphicFramePr>
        <p:xfrm>
          <a:off x="3575159" y="3342979"/>
          <a:ext cx="1823114" cy="13419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7747DEB-5573-464D-A082-E013F74D2321}"/>
              </a:ext>
            </a:extLst>
          </p:cNvPr>
          <p:cNvSpPr>
            <a:spLocks noGrp="1"/>
          </p:cNvSpPr>
          <p:nvPr>
            <p:ph type="title"/>
          </p:nvPr>
        </p:nvSpPr>
        <p:spPr/>
        <p:txBody>
          <a:bodyPr>
            <a:normAutofit fontScale="90000"/>
          </a:bodyPr>
          <a:lstStyle/>
          <a:p>
            <a:r>
              <a:rPr lang="en-CA" dirty="0"/>
              <a:t>Phone “on hold,” registration wait time, hours of operation, and pick-up window wait time are the handyDART service areas with the most opportunity for improvement</a:t>
            </a:r>
          </a:p>
        </p:txBody>
      </p:sp>
      <p:sp>
        <p:nvSpPr>
          <p:cNvPr id="4" name="Slide Number Placeholder 3">
            <a:extLst>
              <a:ext uri="{FF2B5EF4-FFF2-40B4-BE49-F238E27FC236}">
                <a16:creationId xmlns:a16="http://schemas.microsoft.com/office/drawing/2014/main" id="{A50C3189-8141-4C29-92AA-578AD6115E57}"/>
              </a:ext>
            </a:extLst>
          </p:cNvPr>
          <p:cNvSpPr>
            <a:spLocks noGrp="1"/>
          </p:cNvSpPr>
          <p:nvPr>
            <p:ph type="sldNum" sz="quarter" idx="12"/>
          </p:nvPr>
        </p:nvSpPr>
        <p:spPr/>
        <p:txBody>
          <a:bodyPr/>
          <a:lstStyle/>
          <a:p>
            <a:fld id="{36679B2B-0B95-3D41-A6BF-74EBACF9BD9F}" type="slidenum">
              <a:rPr lang="en-US" smtClean="0"/>
              <a:pPr/>
              <a:t>27</a:t>
            </a:fld>
            <a:endParaRPr lang="en-US" dirty="0"/>
          </a:p>
        </p:txBody>
      </p:sp>
      <p:graphicFrame>
        <p:nvGraphicFramePr>
          <p:cNvPr id="5" name="Content Placeholder 9">
            <a:extLst>
              <a:ext uri="{FF2B5EF4-FFF2-40B4-BE49-F238E27FC236}">
                <a16:creationId xmlns:a16="http://schemas.microsoft.com/office/drawing/2014/main" id="{B3492B08-0A1D-42E8-9FFF-306833ADC370}"/>
              </a:ext>
            </a:extLst>
          </p:cNvPr>
          <p:cNvGraphicFramePr>
            <a:graphicFrameLocks/>
          </p:cNvGraphicFramePr>
          <p:nvPr>
            <p:extLst>
              <p:ext uri="{D42A27DB-BD31-4B8C-83A1-F6EECF244321}">
                <p14:modId xmlns:p14="http://schemas.microsoft.com/office/powerpoint/2010/main" val="3634266455"/>
              </p:ext>
            </p:extLst>
          </p:nvPr>
        </p:nvGraphicFramePr>
        <p:xfrm>
          <a:off x="-111340" y="3420191"/>
          <a:ext cx="1823114" cy="13419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0273A15-A5A3-4DC3-AE09-C355E5845E50}"/>
              </a:ext>
            </a:extLst>
          </p:cNvPr>
          <p:cNvSpPr txBox="1"/>
          <p:nvPr/>
        </p:nvSpPr>
        <p:spPr>
          <a:xfrm>
            <a:off x="206454" y="3658904"/>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72%</a:t>
            </a:r>
            <a:endParaRPr lang="en-CA" sz="3000" b="1" dirty="0">
              <a:solidFill>
                <a:schemeClr val="bg2">
                  <a:lumMod val="25000"/>
                </a:schemeClr>
              </a:solidFill>
            </a:endParaRPr>
          </a:p>
        </p:txBody>
      </p:sp>
      <p:graphicFrame>
        <p:nvGraphicFramePr>
          <p:cNvPr id="7" name="Content Placeholder 9">
            <a:extLst>
              <a:ext uri="{FF2B5EF4-FFF2-40B4-BE49-F238E27FC236}">
                <a16:creationId xmlns:a16="http://schemas.microsoft.com/office/drawing/2014/main" id="{05900B35-BD27-40A7-A679-D304CDAAC7F1}"/>
              </a:ext>
            </a:extLst>
          </p:cNvPr>
          <p:cNvGraphicFramePr>
            <a:graphicFrameLocks/>
          </p:cNvGraphicFramePr>
          <p:nvPr>
            <p:extLst>
              <p:ext uri="{D42A27DB-BD31-4B8C-83A1-F6EECF244321}">
                <p14:modId xmlns:p14="http://schemas.microsoft.com/office/powerpoint/2010/main" val="253145673"/>
              </p:ext>
            </p:extLst>
          </p:nvPr>
        </p:nvGraphicFramePr>
        <p:xfrm>
          <a:off x="1697760" y="3416799"/>
          <a:ext cx="1823114" cy="134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a:extLst>
              <a:ext uri="{FF2B5EF4-FFF2-40B4-BE49-F238E27FC236}">
                <a16:creationId xmlns:a16="http://schemas.microsoft.com/office/drawing/2014/main" id="{09A69644-D762-4248-B1BB-4D74D280BFE7}"/>
              </a:ext>
            </a:extLst>
          </p:cNvPr>
          <p:cNvGraphicFramePr>
            <a:graphicFrameLocks/>
          </p:cNvGraphicFramePr>
          <p:nvPr>
            <p:extLst>
              <p:ext uri="{D42A27DB-BD31-4B8C-83A1-F6EECF244321}">
                <p14:modId xmlns:p14="http://schemas.microsoft.com/office/powerpoint/2010/main" val="3126385153"/>
              </p:ext>
            </p:extLst>
          </p:nvPr>
        </p:nvGraphicFramePr>
        <p:xfrm>
          <a:off x="7195301" y="1498402"/>
          <a:ext cx="1823114" cy="13419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9">
            <a:extLst>
              <a:ext uri="{FF2B5EF4-FFF2-40B4-BE49-F238E27FC236}">
                <a16:creationId xmlns:a16="http://schemas.microsoft.com/office/drawing/2014/main" id="{7D704366-92D5-4FE5-9A7D-D1972A09DE2F}"/>
              </a:ext>
            </a:extLst>
          </p:cNvPr>
          <p:cNvGraphicFramePr>
            <a:graphicFrameLocks/>
          </p:cNvGraphicFramePr>
          <p:nvPr>
            <p:extLst>
              <p:ext uri="{D42A27DB-BD31-4B8C-83A1-F6EECF244321}">
                <p14:modId xmlns:p14="http://schemas.microsoft.com/office/powerpoint/2010/main" val="1950970936"/>
              </p:ext>
            </p:extLst>
          </p:nvPr>
        </p:nvGraphicFramePr>
        <p:xfrm>
          <a:off x="3614494" y="1500412"/>
          <a:ext cx="1823114" cy="13419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ontent Placeholder 9">
            <a:extLst>
              <a:ext uri="{FF2B5EF4-FFF2-40B4-BE49-F238E27FC236}">
                <a16:creationId xmlns:a16="http://schemas.microsoft.com/office/drawing/2014/main" id="{06046F12-7766-44DF-B757-143CF70483FB}"/>
              </a:ext>
            </a:extLst>
          </p:cNvPr>
          <p:cNvGraphicFramePr>
            <a:graphicFrameLocks/>
          </p:cNvGraphicFramePr>
          <p:nvPr>
            <p:extLst>
              <p:ext uri="{D42A27DB-BD31-4B8C-83A1-F6EECF244321}">
                <p14:modId xmlns:p14="http://schemas.microsoft.com/office/powerpoint/2010/main" val="1080978887"/>
              </p:ext>
            </p:extLst>
          </p:nvPr>
        </p:nvGraphicFramePr>
        <p:xfrm>
          <a:off x="5473414" y="1482155"/>
          <a:ext cx="1823114" cy="13419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ontent Placeholder 9">
            <a:extLst>
              <a:ext uri="{FF2B5EF4-FFF2-40B4-BE49-F238E27FC236}">
                <a16:creationId xmlns:a16="http://schemas.microsoft.com/office/drawing/2014/main" id="{31378F47-744F-4AEC-95A6-BEA44D0F4DF5}"/>
              </a:ext>
            </a:extLst>
          </p:cNvPr>
          <p:cNvGraphicFramePr>
            <a:graphicFrameLocks/>
          </p:cNvGraphicFramePr>
          <p:nvPr>
            <p:extLst>
              <p:ext uri="{D42A27DB-BD31-4B8C-83A1-F6EECF244321}">
                <p14:modId xmlns:p14="http://schemas.microsoft.com/office/powerpoint/2010/main" val="3591287512"/>
              </p:ext>
            </p:extLst>
          </p:nvPr>
        </p:nvGraphicFramePr>
        <p:xfrm>
          <a:off x="-74588" y="1496374"/>
          <a:ext cx="1823114" cy="1341910"/>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a:extLst>
              <a:ext uri="{FF2B5EF4-FFF2-40B4-BE49-F238E27FC236}">
                <a16:creationId xmlns:a16="http://schemas.microsoft.com/office/drawing/2014/main" id="{7431E18F-000A-423A-B4D6-100820AE79D2}"/>
              </a:ext>
            </a:extLst>
          </p:cNvPr>
          <p:cNvSpPr txBox="1"/>
          <p:nvPr/>
        </p:nvSpPr>
        <p:spPr>
          <a:xfrm>
            <a:off x="-21218" y="4539238"/>
            <a:ext cx="1823114" cy="451262"/>
          </a:xfrm>
          <a:prstGeom prst="rect">
            <a:avLst/>
          </a:prstGeom>
        </p:spPr>
        <p:txBody>
          <a:bodyPr vert="horz" wrap="square" lIns="91440" tIns="45720" rIns="91440" bIns="45720" rtlCol="0" anchor="ctr">
            <a:normAutofit/>
          </a:bodyPr>
          <a:lstStyle/>
          <a:p>
            <a:pPr algn="ctr"/>
            <a:r>
              <a:rPr lang="en-CA" sz="1300" dirty="0"/>
              <a:t>REGISTRATION PROCESS</a:t>
            </a:r>
          </a:p>
        </p:txBody>
      </p:sp>
      <p:sp>
        <p:nvSpPr>
          <p:cNvPr id="14" name="TextBox 13">
            <a:extLst>
              <a:ext uri="{FF2B5EF4-FFF2-40B4-BE49-F238E27FC236}">
                <a16:creationId xmlns:a16="http://schemas.microsoft.com/office/drawing/2014/main" id="{FE36DF52-3988-4260-8E70-C3DEB1629B1C}"/>
              </a:ext>
            </a:extLst>
          </p:cNvPr>
          <p:cNvSpPr txBox="1"/>
          <p:nvPr/>
        </p:nvSpPr>
        <p:spPr>
          <a:xfrm>
            <a:off x="3575159" y="4642803"/>
            <a:ext cx="1823114" cy="451262"/>
          </a:xfrm>
          <a:prstGeom prst="rect">
            <a:avLst/>
          </a:prstGeom>
        </p:spPr>
        <p:txBody>
          <a:bodyPr vert="horz" wrap="square" lIns="91440" tIns="45720" rIns="91440" bIns="45720" rtlCol="0" anchor="ctr">
            <a:normAutofit lnSpcReduction="10000"/>
          </a:bodyPr>
          <a:lstStyle/>
          <a:p>
            <a:pPr algn="ctr"/>
            <a:r>
              <a:rPr lang="en-CA" sz="1300" dirty="0"/>
              <a:t>PHONE “ON HOLD” WAIT TIME</a:t>
            </a:r>
          </a:p>
        </p:txBody>
      </p:sp>
      <p:sp>
        <p:nvSpPr>
          <p:cNvPr id="15" name="TextBox 14">
            <a:extLst>
              <a:ext uri="{FF2B5EF4-FFF2-40B4-BE49-F238E27FC236}">
                <a16:creationId xmlns:a16="http://schemas.microsoft.com/office/drawing/2014/main" id="{3487E89E-ACAE-4957-AE1A-FD48D46AD73F}"/>
              </a:ext>
            </a:extLst>
          </p:cNvPr>
          <p:cNvSpPr txBox="1"/>
          <p:nvPr/>
        </p:nvSpPr>
        <p:spPr>
          <a:xfrm>
            <a:off x="2012715" y="3638411"/>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71%</a:t>
            </a:r>
            <a:endParaRPr lang="en-CA" sz="3000" b="1" dirty="0">
              <a:solidFill>
                <a:schemeClr val="bg2">
                  <a:lumMod val="25000"/>
                </a:schemeClr>
              </a:solidFill>
            </a:endParaRPr>
          </a:p>
        </p:txBody>
      </p:sp>
      <p:sp>
        <p:nvSpPr>
          <p:cNvPr id="16" name="TextBox 15">
            <a:extLst>
              <a:ext uri="{FF2B5EF4-FFF2-40B4-BE49-F238E27FC236}">
                <a16:creationId xmlns:a16="http://schemas.microsoft.com/office/drawing/2014/main" id="{7BF014F4-924E-466A-BB94-82AD021AD9BB}"/>
              </a:ext>
            </a:extLst>
          </p:cNvPr>
          <p:cNvSpPr txBox="1"/>
          <p:nvPr/>
        </p:nvSpPr>
        <p:spPr>
          <a:xfrm>
            <a:off x="1669807" y="4618643"/>
            <a:ext cx="1823114" cy="451262"/>
          </a:xfrm>
          <a:prstGeom prst="rect">
            <a:avLst/>
          </a:prstGeom>
        </p:spPr>
        <p:txBody>
          <a:bodyPr vert="horz" wrap="square" lIns="91440" tIns="45720" rIns="91440" bIns="45720" rtlCol="0" anchor="ctr">
            <a:normAutofit fontScale="92500" lnSpcReduction="10000"/>
          </a:bodyPr>
          <a:lstStyle/>
          <a:p>
            <a:pPr algn="ctr"/>
            <a:r>
              <a:rPr lang="en-CA" sz="1400" dirty="0"/>
              <a:t>APPOINTMENT SCHEDULING PROCESS</a:t>
            </a:r>
          </a:p>
        </p:txBody>
      </p:sp>
      <p:sp>
        <p:nvSpPr>
          <p:cNvPr id="17" name="TextBox 16">
            <a:extLst>
              <a:ext uri="{FF2B5EF4-FFF2-40B4-BE49-F238E27FC236}">
                <a16:creationId xmlns:a16="http://schemas.microsoft.com/office/drawing/2014/main" id="{7963466D-7481-4EC5-8188-7DFD41AF0007}"/>
              </a:ext>
            </a:extLst>
          </p:cNvPr>
          <p:cNvSpPr txBox="1"/>
          <p:nvPr/>
        </p:nvSpPr>
        <p:spPr>
          <a:xfrm>
            <a:off x="3883773" y="3596813"/>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69%</a:t>
            </a:r>
            <a:endParaRPr lang="en-CA" sz="3000" b="1" dirty="0">
              <a:solidFill>
                <a:schemeClr val="bg2">
                  <a:lumMod val="25000"/>
                </a:schemeClr>
              </a:solidFill>
            </a:endParaRPr>
          </a:p>
        </p:txBody>
      </p:sp>
      <p:sp>
        <p:nvSpPr>
          <p:cNvPr id="18" name="TextBox 17">
            <a:extLst>
              <a:ext uri="{FF2B5EF4-FFF2-40B4-BE49-F238E27FC236}">
                <a16:creationId xmlns:a16="http://schemas.microsoft.com/office/drawing/2014/main" id="{EE0EE310-C726-444A-88D2-BAA348878308}"/>
              </a:ext>
            </a:extLst>
          </p:cNvPr>
          <p:cNvSpPr txBox="1"/>
          <p:nvPr/>
        </p:nvSpPr>
        <p:spPr>
          <a:xfrm>
            <a:off x="7141431" y="2797085"/>
            <a:ext cx="1930854" cy="451262"/>
          </a:xfrm>
          <a:prstGeom prst="rect">
            <a:avLst/>
          </a:prstGeom>
        </p:spPr>
        <p:txBody>
          <a:bodyPr vert="horz" wrap="square" lIns="91440" tIns="45720" rIns="91440" bIns="45720" rtlCol="0" anchor="ctr">
            <a:noAutofit/>
          </a:bodyPr>
          <a:lstStyle/>
          <a:p>
            <a:pPr algn="ctr"/>
            <a:r>
              <a:rPr lang="en-CA" sz="1300" dirty="0"/>
              <a:t>PHONE AGENT COURTESY, HELPFULNESS</a:t>
            </a:r>
          </a:p>
        </p:txBody>
      </p:sp>
      <p:sp>
        <p:nvSpPr>
          <p:cNvPr id="19" name="TextBox 18">
            <a:extLst>
              <a:ext uri="{FF2B5EF4-FFF2-40B4-BE49-F238E27FC236}">
                <a16:creationId xmlns:a16="http://schemas.microsoft.com/office/drawing/2014/main" id="{45CC5F53-AB97-4516-AED2-299CA9B6C55B}"/>
              </a:ext>
            </a:extLst>
          </p:cNvPr>
          <p:cNvSpPr txBox="1"/>
          <p:nvPr/>
        </p:nvSpPr>
        <p:spPr>
          <a:xfrm>
            <a:off x="7530442" y="1724114"/>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82%</a:t>
            </a:r>
            <a:endParaRPr lang="en-CA" sz="3000" b="1" dirty="0">
              <a:solidFill>
                <a:schemeClr val="bg2">
                  <a:lumMod val="25000"/>
                </a:schemeClr>
              </a:solidFill>
            </a:endParaRPr>
          </a:p>
        </p:txBody>
      </p:sp>
      <p:sp>
        <p:nvSpPr>
          <p:cNvPr id="20" name="TextBox 19">
            <a:extLst>
              <a:ext uri="{FF2B5EF4-FFF2-40B4-BE49-F238E27FC236}">
                <a16:creationId xmlns:a16="http://schemas.microsoft.com/office/drawing/2014/main" id="{80B9FB4E-50CF-4D90-B4D1-BFF3604A84D4}"/>
              </a:ext>
            </a:extLst>
          </p:cNvPr>
          <p:cNvSpPr txBox="1"/>
          <p:nvPr/>
        </p:nvSpPr>
        <p:spPr>
          <a:xfrm>
            <a:off x="3936671" y="1755627"/>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85%</a:t>
            </a:r>
            <a:endParaRPr lang="en-CA" sz="3000" b="1" dirty="0">
              <a:solidFill>
                <a:schemeClr val="bg2">
                  <a:lumMod val="25000"/>
                </a:schemeClr>
              </a:solidFill>
            </a:endParaRPr>
          </a:p>
        </p:txBody>
      </p:sp>
      <p:sp>
        <p:nvSpPr>
          <p:cNvPr id="21" name="TextBox 20">
            <a:extLst>
              <a:ext uri="{FF2B5EF4-FFF2-40B4-BE49-F238E27FC236}">
                <a16:creationId xmlns:a16="http://schemas.microsoft.com/office/drawing/2014/main" id="{63DAA11E-1638-4EA5-85A3-3C6B6C6A6715}"/>
              </a:ext>
            </a:extLst>
          </p:cNvPr>
          <p:cNvSpPr txBox="1"/>
          <p:nvPr/>
        </p:nvSpPr>
        <p:spPr>
          <a:xfrm>
            <a:off x="1747178" y="2825384"/>
            <a:ext cx="1823114" cy="451262"/>
          </a:xfrm>
          <a:prstGeom prst="rect">
            <a:avLst/>
          </a:prstGeom>
        </p:spPr>
        <p:txBody>
          <a:bodyPr vert="horz" wrap="square" lIns="91440" tIns="45720" rIns="91440" bIns="45720" rtlCol="0" anchor="ctr">
            <a:normAutofit/>
          </a:bodyPr>
          <a:lstStyle/>
          <a:p>
            <a:pPr algn="ctr"/>
            <a:r>
              <a:rPr lang="en-CA" sz="1300" dirty="0"/>
              <a:t>VEHICLE SAFETY</a:t>
            </a:r>
          </a:p>
        </p:txBody>
      </p:sp>
      <p:sp>
        <p:nvSpPr>
          <p:cNvPr id="22" name="TextBox 21">
            <a:extLst>
              <a:ext uri="{FF2B5EF4-FFF2-40B4-BE49-F238E27FC236}">
                <a16:creationId xmlns:a16="http://schemas.microsoft.com/office/drawing/2014/main" id="{FCD2A239-A209-46F1-9490-3A78A4B19B26}"/>
              </a:ext>
            </a:extLst>
          </p:cNvPr>
          <p:cNvSpPr txBox="1"/>
          <p:nvPr/>
        </p:nvSpPr>
        <p:spPr>
          <a:xfrm>
            <a:off x="3633234" y="2881732"/>
            <a:ext cx="1823114" cy="451262"/>
          </a:xfrm>
          <a:prstGeom prst="rect">
            <a:avLst/>
          </a:prstGeom>
        </p:spPr>
        <p:txBody>
          <a:bodyPr vert="horz" wrap="square" lIns="91440" tIns="45720" rIns="91440" bIns="45720" rtlCol="0" anchor="ctr">
            <a:normAutofit lnSpcReduction="10000"/>
          </a:bodyPr>
          <a:lstStyle/>
          <a:p>
            <a:pPr algn="ctr"/>
            <a:r>
              <a:rPr lang="en-CA" sz="1300" dirty="0"/>
              <a:t>VEHICLE COMFORT AND CLEANLINESS</a:t>
            </a:r>
          </a:p>
        </p:txBody>
      </p:sp>
      <p:sp>
        <p:nvSpPr>
          <p:cNvPr id="23" name="TextBox 22">
            <a:extLst>
              <a:ext uri="{FF2B5EF4-FFF2-40B4-BE49-F238E27FC236}">
                <a16:creationId xmlns:a16="http://schemas.microsoft.com/office/drawing/2014/main" id="{3E7FAEDB-97E0-46F6-90C1-21F5CDE38591}"/>
              </a:ext>
            </a:extLst>
          </p:cNvPr>
          <p:cNvSpPr txBox="1"/>
          <p:nvPr/>
        </p:nvSpPr>
        <p:spPr>
          <a:xfrm>
            <a:off x="-82933" y="2838284"/>
            <a:ext cx="1823114" cy="451262"/>
          </a:xfrm>
          <a:prstGeom prst="rect">
            <a:avLst/>
          </a:prstGeom>
        </p:spPr>
        <p:txBody>
          <a:bodyPr vert="horz" wrap="square" lIns="91440" tIns="45720" rIns="91440" bIns="45720" rtlCol="0" anchor="ctr">
            <a:normAutofit lnSpcReduction="10000"/>
          </a:bodyPr>
          <a:lstStyle/>
          <a:p>
            <a:pPr algn="ctr"/>
            <a:r>
              <a:rPr lang="en-CA" sz="1300" dirty="0"/>
              <a:t>DRIVER COURTESY, HELPFULNESS</a:t>
            </a:r>
          </a:p>
        </p:txBody>
      </p:sp>
      <p:sp>
        <p:nvSpPr>
          <p:cNvPr id="24" name="TextBox 23">
            <a:extLst>
              <a:ext uri="{FF2B5EF4-FFF2-40B4-BE49-F238E27FC236}">
                <a16:creationId xmlns:a16="http://schemas.microsoft.com/office/drawing/2014/main" id="{296E99DF-EBC7-42B1-8515-EE502E4585AE}"/>
              </a:ext>
            </a:extLst>
          </p:cNvPr>
          <p:cNvSpPr txBox="1"/>
          <p:nvPr/>
        </p:nvSpPr>
        <p:spPr>
          <a:xfrm>
            <a:off x="5794550" y="1724114"/>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84%</a:t>
            </a:r>
            <a:endParaRPr lang="en-CA" sz="3000" b="1" dirty="0">
              <a:solidFill>
                <a:schemeClr val="bg2">
                  <a:lumMod val="25000"/>
                </a:schemeClr>
              </a:solidFill>
            </a:endParaRPr>
          </a:p>
        </p:txBody>
      </p:sp>
      <p:sp>
        <p:nvSpPr>
          <p:cNvPr id="25" name="TextBox 24">
            <a:extLst>
              <a:ext uri="{FF2B5EF4-FFF2-40B4-BE49-F238E27FC236}">
                <a16:creationId xmlns:a16="http://schemas.microsoft.com/office/drawing/2014/main" id="{4771B908-1437-4403-ACCD-BBD87440539F}"/>
              </a:ext>
            </a:extLst>
          </p:cNvPr>
          <p:cNvSpPr txBox="1"/>
          <p:nvPr/>
        </p:nvSpPr>
        <p:spPr>
          <a:xfrm>
            <a:off x="255773" y="1726323"/>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86%</a:t>
            </a:r>
            <a:endParaRPr lang="en-CA" sz="3000" b="1" dirty="0">
              <a:solidFill>
                <a:schemeClr val="bg2">
                  <a:lumMod val="25000"/>
                </a:schemeClr>
              </a:solidFill>
            </a:endParaRPr>
          </a:p>
        </p:txBody>
      </p:sp>
      <p:graphicFrame>
        <p:nvGraphicFramePr>
          <p:cNvPr id="26" name="Content Placeholder 9">
            <a:extLst>
              <a:ext uri="{FF2B5EF4-FFF2-40B4-BE49-F238E27FC236}">
                <a16:creationId xmlns:a16="http://schemas.microsoft.com/office/drawing/2014/main" id="{C032D6F7-EC7E-48CC-9A56-361FA264F8A0}"/>
              </a:ext>
            </a:extLst>
          </p:cNvPr>
          <p:cNvGraphicFramePr>
            <a:graphicFrameLocks/>
          </p:cNvGraphicFramePr>
          <p:nvPr>
            <p:extLst>
              <p:ext uri="{D42A27DB-BD31-4B8C-83A1-F6EECF244321}">
                <p14:modId xmlns:p14="http://schemas.microsoft.com/office/powerpoint/2010/main" val="206575886"/>
              </p:ext>
            </p:extLst>
          </p:nvPr>
        </p:nvGraphicFramePr>
        <p:xfrm>
          <a:off x="5480511" y="3410384"/>
          <a:ext cx="1823114" cy="1341910"/>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a:extLst>
              <a:ext uri="{FF2B5EF4-FFF2-40B4-BE49-F238E27FC236}">
                <a16:creationId xmlns:a16="http://schemas.microsoft.com/office/drawing/2014/main" id="{4D2A673C-E983-4C62-80BF-1FDB23E08DFA}"/>
              </a:ext>
            </a:extLst>
          </p:cNvPr>
          <p:cNvSpPr txBox="1"/>
          <p:nvPr/>
        </p:nvSpPr>
        <p:spPr>
          <a:xfrm>
            <a:off x="5480511" y="4651678"/>
            <a:ext cx="1823114" cy="451262"/>
          </a:xfrm>
          <a:prstGeom prst="rect">
            <a:avLst/>
          </a:prstGeom>
        </p:spPr>
        <p:txBody>
          <a:bodyPr vert="horz" wrap="square" lIns="91440" tIns="45720" rIns="91440" bIns="45720" rtlCol="0" anchor="ctr">
            <a:normAutofit lnSpcReduction="10000"/>
          </a:bodyPr>
          <a:lstStyle/>
          <a:p>
            <a:pPr algn="ctr"/>
            <a:r>
              <a:rPr lang="en-CA" sz="1300" dirty="0"/>
              <a:t>REGISTRATION WAIT TIME</a:t>
            </a:r>
          </a:p>
        </p:txBody>
      </p:sp>
      <p:sp>
        <p:nvSpPr>
          <p:cNvPr id="28" name="TextBox 27">
            <a:extLst>
              <a:ext uri="{FF2B5EF4-FFF2-40B4-BE49-F238E27FC236}">
                <a16:creationId xmlns:a16="http://schemas.microsoft.com/office/drawing/2014/main" id="{A14222DD-0847-47B4-BD16-DF16C191787C}"/>
              </a:ext>
            </a:extLst>
          </p:cNvPr>
          <p:cNvSpPr txBox="1"/>
          <p:nvPr/>
        </p:nvSpPr>
        <p:spPr>
          <a:xfrm>
            <a:off x="5778762" y="3652343"/>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66%</a:t>
            </a:r>
            <a:endParaRPr lang="en-CA" sz="3000" b="1" dirty="0">
              <a:solidFill>
                <a:schemeClr val="bg2">
                  <a:lumMod val="25000"/>
                </a:schemeClr>
              </a:solidFill>
            </a:endParaRPr>
          </a:p>
        </p:txBody>
      </p:sp>
      <p:sp>
        <p:nvSpPr>
          <p:cNvPr id="29" name="TextBox 28">
            <a:extLst>
              <a:ext uri="{FF2B5EF4-FFF2-40B4-BE49-F238E27FC236}">
                <a16:creationId xmlns:a16="http://schemas.microsoft.com/office/drawing/2014/main" id="{611F786F-712C-482E-A883-45659C8C24F5}"/>
              </a:ext>
            </a:extLst>
          </p:cNvPr>
          <p:cNvSpPr txBox="1"/>
          <p:nvPr/>
        </p:nvSpPr>
        <p:spPr>
          <a:xfrm>
            <a:off x="205302" y="6367068"/>
            <a:ext cx="7736463" cy="394583"/>
          </a:xfrm>
          <a:prstGeom prst="rect">
            <a:avLst/>
          </a:prstGeom>
        </p:spPr>
        <p:txBody>
          <a:bodyPr vert="horz" wrap="square" lIns="91440" tIns="45720" rIns="91440" bIns="45720" rtlCol="0" anchor="ctr">
            <a:normAutofit/>
          </a:bodyPr>
          <a:lstStyle/>
          <a:p>
            <a:r>
              <a:rPr lang="en-CA" sz="900" dirty="0"/>
              <a:t>Q7. How satisfied are you with each of the following elements of handyDART service</a:t>
            </a:r>
            <a:r>
              <a:rPr lang="en-US" sz="900" dirty="0"/>
              <a:t>?</a:t>
            </a:r>
            <a:endParaRPr lang="en-CA" sz="900" dirty="0"/>
          </a:p>
        </p:txBody>
      </p:sp>
      <p:sp>
        <p:nvSpPr>
          <p:cNvPr id="30" name="TextBox 29">
            <a:extLst>
              <a:ext uri="{FF2B5EF4-FFF2-40B4-BE49-F238E27FC236}">
                <a16:creationId xmlns:a16="http://schemas.microsoft.com/office/drawing/2014/main" id="{9FBABB6A-F379-4545-B253-94ED245FC120}"/>
              </a:ext>
            </a:extLst>
          </p:cNvPr>
          <p:cNvSpPr txBox="1"/>
          <p:nvPr/>
        </p:nvSpPr>
        <p:spPr>
          <a:xfrm>
            <a:off x="205302" y="6621030"/>
            <a:ext cx="3478028" cy="231033"/>
          </a:xfrm>
          <a:prstGeom prst="rect">
            <a:avLst/>
          </a:prstGeom>
        </p:spPr>
        <p:txBody>
          <a:bodyPr vert="horz" wrap="square" lIns="91440" tIns="45720" rIns="91440" bIns="45720" rtlCol="0" anchor="ctr">
            <a:normAutofit/>
          </a:bodyPr>
          <a:lstStyle/>
          <a:p>
            <a:r>
              <a:rPr lang="en-CA" sz="900" dirty="0"/>
              <a:t>Base 2021: Total, n=581.</a:t>
            </a:r>
          </a:p>
        </p:txBody>
      </p:sp>
      <p:sp>
        <p:nvSpPr>
          <p:cNvPr id="31" name="TextBox 30">
            <a:extLst>
              <a:ext uri="{FF2B5EF4-FFF2-40B4-BE49-F238E27FC236}">
                <a16:creationId xmlns:a16="http://schemas.microsoft.com/office/drawing/2014/main" id="{D753B14D-D945-45A8-BF10-99496E772B12}"/>
              </a:ext>
            </a:extLst>
          </p:cNvPr>
          <p:cNvSpPr txBox="1"/>
          <p:nvPr/>
        </p:nvSpPr>
        <p:spPr>
          <a:xfrm>
            <a:off x="4651816" y="6442327"/>
            <a:ext cx="3478028" cy="231033"/>
          </a:xfrm>
          <a:prstGeom prst="rect">
            <a:avLst/>
          </a:prstGeom>
        </p:spPr>
        <p:txBody>
          <a:bodyPr vert="horz" wrap="square" lIns="91440" tIns="45720" rIns="91440" bIns="45720" rtlCol="0" anchor="ctr">
            <a:normAutofit/>
          </a:bodyPr>
          <a:lstStyle/>
          <a:p>
            <a:r>
              <a:rPr lang="en-CA" sz="900" b="1" i="1" dirty="0"/>
              <a:t>The charts show Total Satisfaction (Very Satisfied/Satisfied).</a:t>
            </a:r>
          </a:p>
        </p:txBody>
      </p:sp>
      <p:graphicFrame>
        <p:nvGraphicFramePr>
          <p:cNvPr id="32" name="Content Placeholder 9">
            <a:extLst>
              <a:ext uri="{FF2B5EF4-FFF2-40B4-BE49-F238E27FC236}">
                <a16:creationId xmlns:a16="http://schemas.microsoft.com/office/drawing/2014/main" id="{60295E77-D01C-4509-A53A-055BFEFD0D8E}"/>
              </a:ext>
            </a:extLst>
          </p:cNvPr>
          <p:cNvGraphicFramePr>
            <a:graphicFrameLocks/>
          </p:cNvGraphicFramePr>
          <p:nvPr>
            <p:extLst>
              <p:ext uri="{D42A27DB-BD31-4B8C-83A1-F6EECF244321}">
                <p14:modId xmlns:p14="http://schemas.microsoft.com/office/powerpoint/2010/main" val="3022206850"/>
              </p:ext>
            </p:extLst>
          </p:nvPr>
        </p:nvGraphicFramePr>
        <p:xfrm>
          <a:off x="1752045" y="1482155"/>
          <a:ext cx="1823114" cy="1341910"/>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Box 32">
            <a:extLst>
              <a:ext uri="{FF2B5EF4-FFF2-40B4-BE49-F238E27FC236}">
                <a16:creationId xmlns:a16="http://schemas.microsoft.com/office/drawing/2014/main" id="{248B03B2-A3D4-484E-A9C5-3D74521A52F2}"/>
              </a:ext>
            </a:extLst>
          </p:cNvPr>
          <p:cNvSpPr txBox="1"/>
          <p:nvPr/>
        </p:nvSpPr>
        <p:spPr>
          <a:xfrm>
            <a:off x="5437608" y="2784676"/>
            <a:ext cx="1823114" cy="451262"/>
          </a:xfrm>
          <a:prstGeom prst="rect">
            <a:avLst/>
          </a:prstGeom>
        </p:spPr>
        <p:txBody>
          <a:bodyPr vert="horz" wrap="square" lIns="91440" tIns="45720" rIns="91440" bIns="45720" rtlCol="0" anchor="ctr">
            <a:normAutofit/>
          </a:bodyPr>
          <a:lstStyle/>
          <a:p>
            <a:pPr algn="ctr"/>
            <a:r>
              <a:rPr lang="en-CA" sz="1300" dirty="0"/>
              <a:t>VALUE FOR FARE PAID</a:t>
            </a:r>
          </a:p>
        </p:txBody>
      </p:sp>
      <p:sp>
        <p:nvSpPr>
          <p:cNvPr id="34" name="TextBox 33">
            <a:extLst>
              <a:ext uri="{FF2B5EF4-FFF2-40B4-BE49-F238E27FC236}">
                <a16:creationId xmlns:a16="http://schemas.microsoft.com/office/drawing/2014/main" id="{5C382A4C-08C2-4AB4-8E0A-05789BEAB0B3}"/>
              </a:ext>
            </a:extLst>
          </p:cNvPr>
          <p:cNvSpPr txBox="1"/>
          <p:nvPr/>
        </p:nvSpPr>
        <p:spPr>
          <a:xfrm>
            <a:off x="2078792" y="1724114"/>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85%</a:t>
            </a:r>
            <a:endParaRPr lang="en-CA" sz="3000" b="1" dirty="0">
              <a:solidFill>
                <a:schemeClr val="bg2">
                  <a:lumMod val="25000"/>
                </a:schemeClr>
              </a:solidFill>
            </a:endParaRPr>
          </a:p>
        </p:txBody>
      </p:sp>
      <p:graphicFrame>
        <p:nvGraphicFramePr>
          <p:cNvPr id="36" name="Content Placeholder 9">
            <a:extLst>
              <a:ext uri="{FF2B5EF4-FFF2-40B4-BE49-F238E27FC236}">
                <a16:creationId xmlns:a16="http://schemas.microsoft.com/office/drawing/2014/main" id="{694DAF22-75F6-4564-B8F8-3B09B27A970D}"/>
              </a:ext>
            </a:extLst>
          </p:cNvPr>
          <p:cNvGraphicFramePr>
            <a:graphicFrameLocks/>
          </p:cNvGraphicFramePr>
          <p:nvPr>
            <p:extLst>
              <p:ext uri="{D42A27DB-BD31-4B8C-83A1-F6EECF244321}">
                <p14:modId xmlns:p14="http://schemas.microsoft.com/office/powerpoint/2010/main" val="263597808"/>
              </p:ext>
            </p:extLst>
          </p:nvPr>
        </p:nvGraphicFramePr>
        <p:xfrm>
          <a:off x="7195301" y="3410384"/>
          <a:ext cx="1823114" cy="1341910"/>
        </p:xfrm>
        <a:graphic>
          <a:graphicData uri="http://schemas.openxmlformats.org/drawingml/2006/chart">
            <c:chart xmlns:c="http://schemas.openxmlformats.org/drawingml/2006/chart" xmlns:r="http://schemas.openxmlformats.org/officeDocument/2006/relationships" r:id="rId11"/>
          </a:graphicData>
        </a:graphic>
      </p:graphicFrame>
      <p:sp>
        <p:nvSpPr>
          <p:cNvPr id="37" name="TextBox 36">
            <a:extLst>
              <a:ext uri="{FF2B5EF4-FFF2-40B4-BE49-F238E27FC236}">
                <a16:creationId xmlns:a16="http://schemas.microsoft.com/office/drawing/2014/main" id="{1FF3574C-4938-4382-99DF-A62179059917}"/>
              </a:ext>
            </a:extLst>
          </p:cNvPr>
          <p:cNvSpPr txBox="1"/>
          <p:nvPr/>
        </p:nvSpPr>
        <p:spPr>
          <a:xfrm>
            <a:off x="7217324" y="4564991"/>
            <a:ext cx="1823114" cy="451262"/>
          </a:xfrm>
          <a:prstGeom prst="rect">
            <a:avLst/>
          </a:prstGeom>
        </p:spPr>
        <p:txBody>
          <a:bodyPr vert="horz" wrap="square" lIns="91440" tIns="45720" rIns="91440" bIns="45720" rtlCol="0" anchor="ctr">
            <a:normAutofit/>
          </a:bodyPr>
          <a:lstStyle/>
          <a:p>
            <a:pPr algn="ctr"/>
            <a:r>
              <a:rPr lang="en-CA" sz="1300" dirty="0"/>
              <a:t>HOURS OF OPERATION</a:t>
            </a:r>
          </a:p>
        </p:txBody>
      </p:sp>
      <p:sp>
        <p:nvSpPr>
          <p:cNvPr id="38" name="TextBox 37">
            <a:extLst>
              <a:ext uri="{FF2B5EF4-FFF2-40B4-BE49-F238E27FC236}">
                <a16:creationId xmlns:a16="http://schemas.microsoft.com/office/drawing/2014/main" id="{86E7BF1A-BDC0-4AFA-BB3C-0DA6A6BEB078}"/>
              </a:ext>
            </a:extLst>
          </p:cNvPr>
          <p:cNvSpPr txBox="1"/>
          <p:nvPr/>
        </p:nvSpPr>
        <p:spPr>
          <a:xfrm>
            <a:off x="7493552" y="3652343"/>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65%</a:t>
            </a:r>
            <a:endParaRPr lang="en-CA" sz="3000" b="1" dirty="0">
              <a:solidFill>
                <a:schemeClr val="bg2">
                  <a:lumMod val="25000"/>
                </a:schemeClr>
              </a:solidFill>
            </a:endParaRPr>
          </a:p>
        </p:txBody>
      </p:sp>
      <p:graphicFrame>
        <p:nvGraphicFramePr>
          <p:cNvPr id="39" name="Content Placeholder 9">
            <a:extLst>
              <a:ext uri="{FF2B5EF4-FFF2-40B4-BE49-F238E27FC236}">
                <a16:creationId xmlns:a16="http://schemas.microsoft.com/office/drawing/2014/main" id="{B447D9A6-3258-4768-9A27-E00B527E401A}"/>
              </a:ext>
            </a:extLst>
          </p:cNvPr>
          <p:cNvGraphicFramePr>
            <a:graphicFrameLocks/>
          </p:cNvGraphicFramePr>
          <p:nvPr>
            <p:extLst>
              <p:ext uri="{D42A27DB-BD31-4B8C-83A1-F6EECF244321}">
                <p14:modId xmlns:p14="http://schemas.microsoft.com/office/powerpoint/2010/main" val="1996456949"/>
              </p:ext>
            </p:extLst>
          </p:nvPr>
        </p:nvGraphicFramePr>
        <p:xfrm>
          <a:off x="3573128" y="4923259"/>
          <a:ext cx="1823114" cy="1341910"/>
        </p:xfrm>
        <a:graphic>
          <a:graphicData uri="http://schemas.openxmlformats.org/drawingml/2006/chart">
            <c:chart xmlns:c="http://schemas.openxmlformats.org/drawingml/2006/chart" xmlns:r="http://schemas.openxmlformats.org/officeDocument/2006/relationships" r:id="rId12"/>
          </a:graphicData>
        </a:graphic>
      </p:graphicFrame>
      <p:sp>
        <p:nvSpPr>
          <p:cNvPr id="40" name="TextBox 39">
            <a:extLst>
              <a:ext uri="{FF2B5EF4-FFF2-40B4-BE49-F238E27FC236}">
                <a16:creationId xmlns:a16="http://schemas.microsoft.com/office/drawing/2014/main" id="{3CC2A229-93A3-4EA0-8DDA-6A4F62A487E7}"/>
              </a:ext>
            </a:extLst>
          </p:cNvPr>
          <p:cNvSpPr txBox="1"/>
          <p:nvPr/>
        </p:nvSpPr>
        <p:spPr>
          <a:xfrm>
            <a:off x="3399028" y="6006778"/>
            <a:ext cx="2345944" cy="451262"/>
          </a:xfrm>
          <a:prstGeom prst="rect">
            <a:avLst/>
          </a:prstGeom>
        </p:spPr>
        <p:txBody>
          <a:bodyPr vert="horz" wrap="square" lIns="91440" tIns="45720" rIns="91440" bIns="45720" rtlCol="0" anchor="ctr">
            <a:normAutofit/>
          </a:bodyPr>
          <a:lstStyle/>
          <a:p>
            <a:pPr algn="ctr"/>
            <a:r>
              <a:rPr lang="en-CA" sz="1300" dirty="0"/>
              <a:t>PICK-UP WINDOW WAIT TIME</a:t>
            </a:r>
          </a:p>
        </p:txBody>
      </p:sp>
      <p:sp>
        <p:nvSpPr>
          <p:cNvPr id="41" name="TextBox 40">
            <a:extLst>
              <a:ext uri="{FF2B5EF4-FFF2-40B4-BE49-F238E27FC236}">
                <a16:creationId xmlns:a16="http://schemas.microsoft.com/office/drawing/2014/main" id="{358E58B6-B3FA-4046-A8EA-6776A28690BA}"/>
              </a:ext>
            </a:extLst>
          </p:cNvPr>
          <p:cNvSpPr txBox="1"/>
          <p:nvPr/>
        </p:nvSpPr>
        <p:spPr>
          <a:xfrm>
            <a:off x="3871379" y="5165218"/>
            <a:ext cx="1270658" cy="857992"/>
          </a:xfrm>
          <a:prstGeom prst="rect">
            <a:avLst/>
          </a:prstGeom>
        </p:spPr>
        <p:txBody>
          <a:bodyPr vert="horz" wrap="square" lIns="91440" tIns="45720" rIns="91440" bIns="45720" rtlCol="0" anchor="ctr">
            <a:normAutofit/>
          </a:bodyPr>
          <a:lstStyle/>
          <a:p>
            <a:pPr algn="ctr"/>
            <a:r>
              <a:rPr lang="en-US" sz="3000" b="1" dirty="0">
                <a:solidFill>
                  <a:schemeClr val="bg2">
                    <a:lumMod val="25000"/>
                  </a:schemeClr>
                </a:solidFill>
              </a:rPr>
              <a:t>61%</a:t>
            </a:r>
            <a:endParaRPr lang="en-CA" sz="3000" b="1" dirty="0">
              <a:solidFill>
                <a:schemeClr val="bg2">
                  <a:lumMod val="25000"/>
                </a:schemeClr>
              </a:solidFill>
            </a:endParaRPr>
          </a:p>
        </p:txBody>
      </p:sp>
    </p:spTree>
    <p:extLst>
      <p:ext uri="{BB962C8B-B14F-4D97-AF65-F5344CB8AC3E}">
        <p14:creationId xmlns:p14="http://schemas.microsoft.com/office/powerpoint/2010/main" val="71707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41076-ACA4-472F-B51D-5E33E768567B}"/>
              </a:ext>
            </a:extLst>
          </p:cNvPr>
          <p:cNvSpPr>
            <a:spLocks noGrp="1"/>
          </p:cNvSpPr>
          <p:nvPr>
            <p:ph type="title"/>
          </p:nvPr>
        </p:nvSpPr>
        <p:spPr/>
        <p:txBody>
          <a:bodyPr>
            <a:normAutofit fontScale="90000"/>
          </a:bodyPr>
          <a:lstStyle/>
          <a:p>
            <a:r>
              <a:rPr lang="en-CA" dirty="0"/>
              <a:t>Over half of riders feel that handyDART service has stayed consistent compared to a year ago</a:t>
            </a:r>
          </a:p>
        </p:txBody>
      </p:sp>
      <p:sp>
        <p:nvSpPr>
          <p:cNvPr id="6" name="TextBox 5">
            <a:extLst>
              <a:ext uri="{FF2B5EF4-FFF2-40B4-BE49-F238E27FC236}">
                <a16:creationId xmlns:a16="http://schemas.microsoft.com/office/drawing/2014/main" id="{2A9FF7A2-61CD-4574-A09D-44B7BC8EA50A}"/>
              </a:ext>
            </a:extLst>
          </p:cNvPr>
          <p:cNvSpPr txBox="1"/>
          <p:nvPr/>
        </p:nvSpPr>
        <p:spPr>
          <a:xfrm>
            <a:off x="6569468" y="3402113"/>
            <a:ext cx="1270658" cy="857992"/>
          </a:xfrm>
          <a:prstGeom prst="rect">
            <a:avLst/>
          </a:prstGeom>
        </p:spPr>
        <p:txBody>
          <a:bodyPr vert="horz" wrap="square" lIns="91440" tIns="45720" rIns="91440" bIns="45720" rtlCol="0" anchor="ctr">
            <a:normAutofit/>
          </a:bodyPr>
          <a:lstStyle/>
          <a:p>
            <a:r>
              <a:rPr lang="en-US" sz="2500" b="1" dirty="0">
                <a:solidFill>
                  <a:schemeClr val="bg2">
                    <a:lumMod val="25000"/>
                  </a:schemeClr>
                </a:solidFill>
              </a:rPr>
              <a:t>26%</a:t>
            </a:r>
            <a:endParaRPr lang="en-CA" sz="2500" b="1" dirty="0">
              <a:solidFill>
                <a:schemeClr val="bg2">
                  <a:lumMod val="25000"/>
                </a:schemeClr>
              </a:solidFill>
            </a:endParaRPr>
          </a:p>
        </p:txBody>
      </p:sp>
      <p:graphicFrame>
        <p:nvGraphicFramePr>
          <p:cNvPr id="7" name="Chart 6">
            <a:extLst>
              <a:ext uri="{FF2B5EF4-FFF2-40B4-BE49-F238E27FC236}">
                <a16:creationId xmlns:a16="http://schemas.microsoft.com/office/drawing/2014/main" id="{80562138-EE31-41AC-B608-598DDFF8DF98}"/>
              </a:ext>
            </a:extLst>
          </p:cNvPr>
          <p:cNvGraphicFramePr/>
          <p:nvPr>
            <p:extLst>
              <p:ext uri="{D42A27DB-BD31-4B8C-83A1-F6EECF244321}">
                <p14:modId xmlns:p14="http://schemas.microsoft.com/office/powerpoint/2010/main" val="451981725"/>
              </p:ext>
            </p:extLst>
          </p:nvPr>
        </p:nvGraphicFramePr>
        <p:xfrm>
          <a:off x="96487" y="2968830"/>
          <a:ext cx="6096000" cy="276530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03F9826-64A6-4468-903E-F4B51383F6D5}"/>
              </a:ext>
            </a:extLst>
          </p:cNvPr>
          <p:cNvSpPr txBox="1"/>
          <p:nvPr/>
        </p:nvSpPr>
        <p:spPr>
          <a:xfrm>
            <a:off x="6087712" y="2828637"/>
            <a:ext cx="1702129" cy="641098"/>
          </a:xfrm>
          <a:prstGeom prst="rect">
            <a:avLst/>
          </a:prstGeom>
        </p:spPr>
        <p:txBody>
          <a:bodyPr vert="horz" wrap="square" lIns="91440" tIns="45720" rIns="91440" bIns="45720" rtlCol="0" anchor="ctr">
            <a:normAutofit/>
          </a:bodyPr>
          <a:lstStyle/>
          <a:p>
            <a:pPr algn="ctr"/>
            <a:r>
              <a:rPr lang="en-US" sz="1000" b="1" dirty="0">
                <a:solidFill>
                  <a:schemeClr val="bg2">
                    <a:lumMod val="25000"/>
                  </a:schemeClr>
                </a:solidFill>
              </a:rPr>
              <a:t>Total Better </a:t>
            </a:r>
          </a:p>
          <a:p>
            <a:pPr algn="ctr"/>
            <a:r>
              <a:rPr lang="en-US" sz="1000" b="1" dirty="0">
                <a:solidFill>
                  <a:schemeClr val="bg2">
                    <a:lumMod val="25000"/>
                  </a:schemeClr>
                </a:solidFill>
              </a:rPr>
              <a:t>(Much better/</a:t>
            </a:r>
          </a:p>
          <a:p>
            <a:pPr algn="ctr"/>
            <a:r>
              <a:rPr lang="en-US" sz="1000" b="1" dirty="0">
                <a:solidFill>
                  <a:schemeClr val="bg2">
                    <a:lumMod val="25000"/>
                  </a:schemeClr>
                </a:solidFill>
              </a:rPr>
              <a:t>Somewhat better) </a:t>
            </a:r>
            <a:endParaRPr lang="en-CA" sz="1000" b="1" dirty="0">
              <a:solidFill>
                <a:schemeClr val="bg2">
                  <a:lumMod val="25000"/>
                </a:schemeClr>
              </a:solidFill>
            </a:endParaRPr>
          </a:p>
        </p:txBody>
      </p:sp>
      <p:sp>
        <p:nvSpPr>
          <p:cNvPr id="9" name="TextBox 8">
            <a:extLst>
              <a:ext uri="{FF2B5EF4-FFF2-40B4-BE49-F238E27FC236}">
                <a16:creationId xmlns:a16="http://schemas.microsoft.com/office/drawing/2014/main" id="{6DBD3F7C-F7A4-497E-908B-6DD89019DE72}"/>
              </a:ext>
            </a:extLst>
          </p:cNvPr>
          <p:cNvSpPr txBox="1"/>
          <p:nvPr/>
        </p:nvSpPr>
        <p:spPr>
          <a:xfrm>
            <a:off x="8271597" y="3396177"/>
            <a:ext cx="1164832" cy="857992"/>
          </a:xfrm>
          <a:prstGeom prst="rect">
            <a:avLst/>
          </a:prstGeom>
        </p:spPr>
        <p:txBody>
          <a:bodyPr vert="horz" wrap="square" lIns="91440" tIns="45720" rIns="91440" bIns="45720" rtlCol="0" anchor="ctr">
            <a:normAutofit/>
          </a:bodyPr>
          <a:lstStyle/>
          <a:p>
            <a:r>
              <a:rPr lang="en-US" sz="2500" b="1" dirty="0">
                <a:solidFill>
                  <a:schemeClr val="tx2"/>
                </a:solidFill>
              </a:rPr>
              <a:t>3%</a:t>
            </a:r>
            <a:endParaRPr lang="en-CA" sz="2500" b="1" dirty="0">
              <a:solidFill>
                <a:schemeClr val="tx2"/>
              </a:solidFill>
            </a:endParaRPr>
          </a:p>
        </p:txBody>
      </p:sp>
      <p:sp>
        <p:nvSpPr>
          <p:cNvPr id="10" name="TextBox 9">
            <a:extLst>
              <a:ext uri="{FF2B5EF4-FFF2-40B4-BE49-F238E27FC236}">
                <a16:creationId xmlns:a16="http://schemas.microsoft.com/office/drawing/2014/main" id="{6BD34757-90D0-4FF3-A675-CFB7636CCD87}"/>
              </a:ext>
            </a:extLst>
          </p:cNvPr>
          <p:cNvSpPr txBox="1"/>
          <p:nvPr/>
        </p:nvSpPr>
        <p:spPr>
          <a:xfrm>
            <a:off x="7658158" y="2828637"/>
            <a:ext cx="1702129" cy="629226"/>
          </a:xfrm>
          <a:prstGeom prst="rect">
            <a:avLst/>
          </a:prstGeom>
        </p:spPr>
        <p:txBody>
          <a:bodyPr vert="horz" wrap="square" lIns="91440" tIns="45720" rIns="91440" bIns="45720" rtlCol="0" anchor="ctr">
            <a:normAutofit/>
          </a:bodyPr>
          <a:lstStyle/>
          <a:p>
            <a:pPr algn="ctr"/>
            <a:r>
              <a:rPr lang="en-US" sz="1000" b="1" dirty="0">
                <a:solidFill>
                  <a:schemeClr val="tx2"/>
                </a:solidFill>
              </a:rPr>
              <a:t>Total Worse </a:t>
            </a:r>
          </a:p>
          <a:p>
            <a:pPr algn="ctr"/>
            <a:r>
              <a:rPr lang="en-US" sz="1000" b="1" dirty="0">
                <a:solidFill>
                  <a:schemeClr val="tx2"/>
                </a:solidFill>
              </a:rPr>
              <a:t>(Much worse/ </a:t>
            </a:r>
          </a:p>
          <a:p>
            <a:pPr algn="ctr"/>
            <a:r>
              <a:rPr lang="en-US" sz="1000" b="1" dirty="0">
                <a:solidFill>
                  <a:schemeClr val="tx2"/>
                </a:solidFill>
              </a:rPr>
              <a:t>Somewhat worse) </a:t>
            </a:r>
            <a:endParaRPr lang="en-CA" sz="1000" b="1" dirty="0">
              <a:solidFill>
                <a:schemeClr val="tx2"/>
              </a:solidFill>
            </a:endParaRPr>
          </a:p>
        </p:txBody>
      </p:sp>
      <p:sp>
        <p:nvSpPr>
          <p:cNvPr id="12" name="TextBox 11">
            <a:extLst>
              <a:ext uri="{FF2B5EF4-FFF2-40B4-BE49-F238E27FC236}">
                <a16:creationId xmlns:a16="http://schemas.microsoft.com/office/drawing/2014/main" id="{847FC39E-AC7F-4854-AB12-5B53F8E6E5BF}"/>
              </a:ext>
            </a:extLst>
          </p:cNvPr>
          <p:cNvSpPr txBox="1"/>
          <p:nvPr/>
        </p:nvSpPr>
        <p:spPr>
          <a:xfrm>
            <a:off x="205302" y="6367068"/>
            <a:ext cx="7736463" cy="394583"/>
          </a:xfrm>
          <a:prstGeom prst="rect">
            <a:avLst/>
          </a:prstGeom>
        </p:spPr>
        <p:txBody>
          <a:bodyPr vert="horz" wrap="square" lIns="91440" tIns="45720" rIns="91440" bIns="45720" rtlCol="0" anchor="ctr">
            <a:normAutofit/>
          </a:bodyPr>
          <a:lstStyle/>
          <a:p>
            <a:r>
              <a:rPr lang="en-CA" sz="900" dirty="0"/>
              <a:t>Q8. Compared to a year ago, is the handyDART service better, the same, or worse</a:t>
            </a:r>
            <a:r>
              <a:rPr lang="en-US" sz="900" dirty="0"/>
              <a:t>?</a:t>
            </a:r>
            <a:endParaRPr lang="en-CA" sz="900" dirty="0"/>
          </a:p>
        </p:txBody>
      </p:sp>
      <p:sp>
        <p:nvSpPr>
          <p:cNvPr id="13" name="TextBox 12">
            <a:extLst>
              <a:ext uri="{FF2B5EF4-FFF2-40B4-BE49-F238E27FC236}">
                <a16:creationId xmlns:a16="http://schemas.microsoft.com/office/drawing/2014/main" id="{03BDD2DF-2D5C-492C-8A93-FA0812D34634}"/>
              </a:ext>
            </a:extLst>
          </p:cNvPr>
          <p:cNvSpPr txBox="1"/>
          <p:nvPr/>
        </p:nvSpPr>
        <p:spPr>
          <a:xfrm>
            <a:off x="205302" y="6621030"/>
            <a:ext cx="8348148" cy="231033"/>
          </a:xfrm>
          <a:prstGeom prst="rect">
            <a:avLst/>
          </a:prstGeom>
        </p:spPr>
        <p:txBody>
          <a:bodyPr vert="horz" wrap="square" lIns="91440" tIns="45720" rIns="91440" bIns="45720" rtlCol="0" anchor="ctr">
            <a:normAutofit/>
          </a:bodyPr>
          <a:lstStyle/>
          <a:p>
            <a:r>
              <a:rPr lang="en-CA" sz="900" dirty="0"/>
              <a:t>Base 2021: Those who used the handyDART service a year ago, n=478.         Base 2020: Those who used the handyDART service a year ago, n=387.</a:t>
            </a:r>
          </a:p>
        </p:txBody>
      </p:sp>
      <p:sp>
        <p:nvSpPr>
          <p:cNvPr id="14" name="TextBox 13">
            <a:extLst>
              <a:ext uri="{FF2B5EF4-FFF2-40B4-BE49-F238E27FC236}">
                <a16:creationId xmlns:a16="http://schemas.microsoft.com/office/drawing/2014/main" id="{C193D847-B5B3-4EF3-92CC-87AF8394269D}"/>
              </a:ext>
            </a:extLst>
          </p:cNvPr>
          <p:cNvSpPr txBox="1"/>
          <p:nvPr/>
        </p:nvSpPr>
        <p:spPr>
          <a:xfrm>
            <a:off x="373821" y="1743836"/>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US" dirty="0">
                <a:solidFill>
                  <a:schemeClr val="bg2">
                    <a:lumMod val="25000"/>
                  </a:schemeClr>
                </a:solidFill>
              </a:rPr>
              <a:t>Heavy (30%) and medium riders (38%) are more likely to say that the handyDART service is better in 2021 compared to a year ago. </a:t>
            </a:r>
            <a:endParaRPr lang="en-CA" dirty="0">
              <a:solidFill>
                <a:schemeClr val="bg2">
                  <a:lumMod val="25000"/>
                </a:schemeClr>
              </a:solidFill>
            </a:endParaRPr>
          </a:p>
        </p:txBody>
      </p:sp>
      <p:sp>
        <p:nvSpPr>
          <p:cNvPr id="2" name="Slide Number Placeholder 1">
            <a:extLst>
              <a:ext uri="{FF2B5EF4-FFF2-40B4-BE49-F238E27FC236}">
                <a16:creationId xmlns:a16="http://schemas.microsoft.com/office/drawing/2014/main" id="{DDF3F9BA-4D25-47B4-AA99-B205A6B3A649}"/>
              </a:ext>
            </a:extLst>
          </p:cNvPr>
          <p:cNvSpPr>
            <a:spLocks noGrp="1"/>
          </p:cNvSpPr>
          <p:nvPr>
            <p:ph type="sldNum" sz="quarter" idx="12"/>
          </p:nvPr>
        </p:nvSpPr>
        <p:spPr/>
        <p:txBody>
          <a:bodyPr/>
          <a:lstStyle/>
          <a:p>
            <a:fld id="{36679B2B-0B95-3D41-A6BF-74EBACF9BD9F}" type="slidenum">
              <a:rPr lang="en-US" smtClean="0"/>
              <a:pPr/>
              <a:t>28</a:t>
            </a:fld>
            <a:endParaRPr lang="en-US" dirty="0"/>
          </a:p>
        </p:txBody>
      </p:sp>
      <p:sp>
        <p:nvSpPr>
          <p:cNvPr id="15" name="TextBox 14">
            <a:extLst>
              <a:ext uri="{FF2B5EF4-FFF2-40B4-BE49-F238E27FC236}">
                <a16:creationId xmlns:a16="http://schemas.microsoft.com/office/drawing/2014/main" id="{F83F77A4-BABC-4686-8452-FBCE4A232498}"/>
              </a:ext>
            </a:extLst>
          </p:cNvPr>
          <p:cNvSpPr txBox="1"/>
          <p:nvPr/>
        </p:nvSpPr>
        <p:spPr>
          <a:xfrm>
            <a:off x="6569468" y="4161453"/>
            <a:ext cx="1270658" cy="857992"/>
          </a:xfrm>
          <a:prstGeom prst="rect">
            <a:avLst/>
          </a:prstGeom>
        </p:spPr>
        <p:txBody>
          <a:bodyPr vert="horz" wrap="square" lIns="91440" tIns="45720" rIns="91440" bIns="45720" rtlCol="0" anchor="ctr">
            <a:normAutofit/>
          </a:bodyPr>
          <a:lstStyle/>
          <a:p>
            <a:r>
              <a:rPr lang="en-US" sz="2500" b="1" dirty="0">
                <a:solidFill>
                  <a:schemeClr val="bg2">
                    <a:lumMod val="25000"/>
                  </a:schemeClr>
                </a:solidFill>
              </a:rPr>
              <a:t>19%</a:t>
            </a:r>
            <a:endParaRPr lang="en-CA" sz="2500" b="1" dirty="0">
              <a:solidFill>
                <a:schemeClr val="bg2">
                  <a:lumMod val="25000"/>
                </a:schemeClr>
              </a:solidFill>
            </a:endParaRPr>
          </a:p>
        </p:txBody>
      </p:sp>
      <p:sp>
        <p:nvSpPr>
          <p:cNvPr id="16" name="TextBox 15">
            <a:extLst>
              <a:ext uri="{FF2B5EF4-FFF2-40B4-BE49-F238E27FC236}">
                <a16:creationId xmlns:a16="http://schemas.microsoft.com/office/drawing/2014/main" id="{87AFFF3B-4632-46C6-B04D-CCAC459F3393}"/>
              </a:ext>
            </a:extLst>
          </p:cNvPr>
          <p:cNvSpPr txBox="1"/>
          <p:nvPr/>
        </p:nvSpPr>
        <p:spPr>
          <a:xfrm>
            <a:off x="8271597" y="4155517"/>
            <a:ext cx="1164832" cy="857992"/>
          </a:xfrm>
          <a:prstGeom prst="rect">
            <a:avLst/>
          </a:prstGeom>
        </p:spPr>
        <p:txBody>
          <a:bodyPr vert="horz" wrap="square" lIns="91440" tIns="45720" rIns="91440" bIns="45720" rtlCol="0" anchor="ctr">
            <a:normAutofit/>
          </a:bodyPr>
          <a:lstStyle/>
          <a:p>
            <a:r>
              <a:rPr lang="en-US" sz="2500" b="1" dirty="0">
                <a:solidFill>
                  <a:schemeClr val="tx2"/>
                </a:solidFill>
              </a:rPr>
              <a:t>6%</a:t>
            </a:r>
            <a:endParaRPr lang="en-CA" sz="2500" b="1" dirty="0">
              <a:solidFill>
                <a:schemeClr val="tx2"/>
              </a:solidFill>
            </a:endParaRPr>
          </a:p>
        </p:txBody>
      </p:sp>
    </p:spTree>
    <p:extLst>
      <p:ext uri="{BB962C8B-B14F-4D97-AF65-F5344CB8AC3E}">
        <p14:creationId xmlns:p14="http://schemas.microsoft.com/office/powerpoint/2010/main" val="41318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D8D35-C636-4537-919D-75D1BF4EF382}"/>
              </a:ext>
            </a:extLst>
          </p:cNvPr>
          <p:cNvSpPr>
            <a:spLocks noGrp="1"/>
          </p:cNvSpPr>
          <p:nvPr>
            <p:ph type="title"/>
          </p:nvPr>
        </p:nvSpPr>
        <p:spPr/>
        <p:txBody>
          <a:bodyPr>
            <a:normAutofit fontScale="90000"/>
          </a:bodyPr>
          <a:lstStyle/>
          <a:p>
            <a:r>
              <a:rPr lang="en-US" dirty="0"/>
              <a:t>Seven in ten riders are comfortable using transit service during the pandemic</a:t>
            </a:r>
            <a:endParaRPr lang="en-CA" dirty="0"/>
          </a:p>
        </p:txBody>
      </p:sp>
      <p:sp>
        <p:nvSpPr>
          <p:cNvPr id="6" name="TextBox 5">
            <a:extLst>
              <a:ext uri="{FF2B5EF4-FFF2-40B4-BE49-F238E27FC236}">
                <a16:creationId xmlns:a16="http://schemas.microsoft.com/office/drawing/2014/main" id="{72678914-E7B1-4146-AB76-EC82BBB009E1}"/>
              </a:ext>
            </a:extLst>
          </p:cNvPr>
          <p:cNvSpPr txBox="1"/>
          <p:nvPr/>
        </p:nvSpPr>
        <p:spPr>
          <a:xfrm>
            <a:off x="205302" y="6390818"/>
            <a:ext cx="7736463" cy="394583"/>
          </a:xfrm>
          <a:prstGeom prst="rect">
            <a:avLst/>
          </a:prstGeom>
        </p:spPr>
        <p:txBody>
          <a:bodyPr vert="horz" wrap="square" lIns="91440" tIns="45720" rIns="91440" bIns="45720" rtlCol="0" anchor="ctr">
            <a:normAutofit/>
          </a:bodyPr>
          <a:lstStyle/>
          <a:p>
            <a:r>
              <a:rPr lang="en-CA" sz="900" dirty="0"/>
              <a:t>Q8A. </a:t>
            </a:r>
            <a:r>
              <a:rPr lang="en-US" sz="900" dirty="0"/>
              <a:t>With the current situation in mind, how comfortable do you feel using handyDART and/or regular fixed-route bus service during the pandemic?</a:t>
            </a:r>
            <a:endParaRPr lang="en-CA" sz="900" dirty="0"/>
          </a:p>
        </p:txBody>
      </p:sp>
      <p:sp>
        <p:nvSpPr>
          <p:cNvPr id="7" name="TextBox 6">
            <a:extLst>
              <a:ext uri="{FF2B5EF4-FFF2-40B4-BE49-F238E27FC236}">
                <a16:creationId xmlns:a16="http://schemas.microsoft.com/office/drawing/2014/main" id="{42798866-8FC2-476D-A579-F496A2099348}"/>
              </a:ext>
            </a:extLst>
          </p:cNvPr>
          <p:cNvSpPr txBox="1"/>
          <p:nvPr/>
        </p:nvSpPr>
        <p:spPr>
          <a:xfrm>
            <a:off x="205302" y="6621030"/>
            <a:ext cx="3478028" cy="231033"/>
          </a:xfrm>
          <a:prstGeom prst="rect">
            <a:avLst/>
          </a:prstGeom>
        </p:spPr>
        <p:txBody>
          <a:bodyPr vert="horz" wrap="square" lIns="91440" tIns="45720" rIns="91440" bIns="45720" rtlCol="0" anchor="ctr">
            <a:normAutofit/>
          </a:bodyPr>
          <a:lstStyle/>
          <a:p>
            <a:r>
              <a:rPr lang="en-CA" sz="900" dirty="0"/>
              <a:t>Base 2021: Total, n=581. </a:t>
            </a:r>
          </a:p>
        </p:txBody>
      </p:sp>
      <p:graphicFrame>
        <p:nvGraphicFramePr>
          <p:cNvPr id="8" name="Chart 7">
            <a:extLst>
              <a:ext uri="{FF2B5EF4-FFF2-40B4-BE49-F238E27FC236}">
                <a16:creationId xmlns:a16="http://schemas.microsoft.com/office/drawing/2014/main" id="{02541A01-6DC2-409A-853B-869DAAD7BB7A}"/>
              </a:ext>
            </a:extLst>
          </p:cNvPr>
          <p:cNvGraphicFramePr/>
          <p:nvPr>
            <p:extLst>
              <p:ext uri="{D42A27DB-BD31-4B8C-83A1-F6EECF244321}">
                <p14:modId xmlns:p14="http://schemas.microsoft.com/office/powerpoint/2010/main" val="195548917"/>
              </p:ext>
            </p:extLst>
          </p:nvPr>
        </p:nvGraphicFramePr>
        <p:xfrm>
          <a:off x="571500" y="2648198"/>
          <a:ext cx="6351814" cy="3218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a:extLst>
              <a:ext uri="{FF2B5EF4-FFF2-40B4-BE49-F238E27FC236}">
                <a16:creationId xmlns:a16="http://schemas.microsoft.com/office/drawing/2014/main" id="{D7E1A2C5-0577-4680-8641-FB4BEEBA8BBD}"/>
              </a:ext>
            </a:extLst>
          </p:cNvPr>
          <p:cNvGraphicFramePr>
            <a:graphicFrameLocks noGrp="1"/>
          </p:cNvGraphicFramePr>
          <p:nvPr>
            <p:extLst>
              <p:ext uri="{D42A27DB-BD31-4B8C-83A1-F6EECF244321}">
                <p14:modId xmlns:p14="http://schemas.microsoft.com/office/powerpoint/2010/main" val="1924433827"/>
              </p:ext>
            </p:extLst>
          </p:nvPr>
        </p:nvGraphicFramePr>
        <p:xfrm>
          <a:off x="6923314" y="3017128"/>
          <a:ext cx="1805050" cy="1612021"/>
        </p:xfrm>
        <a:graphic>
          <a:graphicData uri="http://schemas.openxmlformats.org/drawingml/2006/table">
            <a:tbl>
              <a:tblPr firstRow="1" bandRow="1">
                <a:tableStyleId>{5940675A-B579-460E-94D1-54222C63F5DA}</a:tableStyleId>
              </a:tblPr>
              <a:tblGrid>
                <a:gridCol w="1805050">
                  <a:extLst>
                    <a:ext uri="{9D8B030D-6E8A-4147-A177-3AD203B41FA5}">
                      <a16:colId xmlns:a16="http://schemas.microsoft.com/office/drawing/2014/main" val="4275053209"/>
                    </a:ext>
                  </a:extLst>
                </a:gridCol>
              </a:tblGrid>
              <a:tr h="712896">
                <a:tc>
                  <a:txBody>
                    <a:bodyPr/>
                    <a:lstStyle/>
                    <a:p>
                      <a:pPr algn="ctr"/>
                      <a:r>
                        <a:rPr lang="en-US" sz="1200" b="1" dirty="0">
                          <a:solidFill>
                            <a:schemeClr val="bg2">
                              <a:lumMod val="25000"/>
                            </a:schemeClr>
                          </a:solidFill>
                        </a:rPr>
                        <a:t>Total Comfortable</a:t>
                      </a:r>
                    </a:p>
                    <a:p>
                      <a:pPr algn="ctr"/>
                      <a:r>
                        <a:rPr lang="en-US" sz="1200" b="1" dirty="0">
                          <a:solidFill>
                            <a:schemeClr val="bg2">
                              <a:lumMod val="25000"/>
                            </a:schemeClr>
                          </a:solidFill>
                        </a:rPr>
                        <a:t>(Very/ Somewhat Comfortable)</a:t>
                      </a:r>
                      <a:endParaRPr lang="en-CA" sz="12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068036"/>
                  </a:ext>
                </a:extLst>
              </a:tr>
              <a:tr h="899125">
                <a:tc>
                  <a:txBody>
                    <a:bodyPr/>
                    <a:lstStyle/>
                    <a:p>
                      <a:pPr algn="ctr"/>
                      <a:r>
                        <a:rPr lang="en-US" sz="2400" b="1" dirty="0">
                          <a:solidFill>
                            <a:schemeClr val="bg2">
                              <a:lumMod val="25000"/>
                            </a:schemeClr>
                          </a:solidFill>
                        </a:rPr>
                        <a:t>72%</a:t>
                      </a:r>
                      <a:endParaRPr lang="en-CA" sz="24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060206"/>
                  </a:ext>
                </a:extLst>
              </a:tr>
            </a:tbl>
          </a:graphicData>
        </a:graphic>
      </p:graphicFrame>
      <p:sp>
        <p:nvSpPr>
          <p:cNvPr id="15" name="TextBox 14">
            <a:extLst>
              <a:ext uri="{FF2B5EF4-FFF2-40B4-BE49-F238E27FC236}">
                <a16:creationId xmlns:a16="http://schemas.microsoft.com/office/drawing/2014/main" id="{2CEBA074-7523-4832-AA92-A222DD89F5B6}"/>
              </a:ext>
            </a:extLst>
          </p:cNvPr>
          <p:cNvSpPr txBox="1"/>
          <p:nvPr/>
        </p:nvSpPr>
        <p:spPr>
          <a:xfrm>
            <a:off x="445071" y="166145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Heavy (90%) and medium frequency (87%) riders, as well as subscription trip users (88%) are more comfortable taking transit during the pandemic.</a:t>
            </a:r>
          </a:p>
        </p:txBody>
      </p:sp>
      <p:sp>
        <p:nvSpPr>
          <p:cNvPr id="2" name="Slide Number Placeholder 1">
            <a:extLst>
              <a:ext uri="{FF2B5EF4-FFF2-40B4-BE49-F238E27FC236}">
                <a16:creationId xmlns:a16="http://schemas.microsoft.com/office/drawing/2014/main" id="{8E1B7EFA-8412-4FFF-ADC0-92012E4E8A65}"/>
              </a:ext>
            </a:extLst>
          </p:cNvPr>
          <p:cNvSpPr>
            <a:spLocks noGrp="1"/>
          </p:cNvSpPr>
          <p:nvPr>
            <p:ph type="sldNum" sz="quarter" idx="12"/>
          </p:nvPr>
        </p:nvSpPr>
        <p:spPr>
          <a:xfrm>
            <a:off x="6667500" y="6356351"/>
            <a:ext cx="2133600" cy="365125"/>
          </a:xfrm>
        </p:spPr>
        <p:txBody>
          <a:bodyPr/>
          <a:lstStyle/>
          <a:p>
            <a:fld id="{36679B2B-0B95-3D41-A6BF-74EBACF9BD9F}" type="slidenum">
              <a:rPr lang="en-US" smtClean="0"/>
              <a:pPr/>
              <a:t>29</a:t>
            </a:fld>
            <a:endParaRPr lang="en-US" dirty="0"/>
          </a:p>
        </p:txBody>
      </p:sp>
    </p:spTree>
    <p:extLst>
      <p:ext uri="{BB962C8B-B14F-4D97-AF65-F5344CB8AC3E}">
        <p14:creationId xmlns:p14="http://schemas.microsoft.com/office/powerpoint/2010/main" val="244819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E95FDCA-A994-4DA3-8314-F7BEEFE3380D}"/>
              </a:ext>
            </a:extLst>
          </p:cNvPr>
          <p:cNvPicPr>
            <a:picLocks noGrp="1" noChangeAspect="1"/>
          </p:cNvPicPr>
          <p:nvPr>
            <p:ph type="pic" sz="quarter" idx="13"/>
          </p:nvPr>
        </p:nvPicPr>
        <p:blipFill>
          <a:blip r:embed="rId2"/>
          <a:srcRect l="4887" r="4887"/>
          <a:stretch>
            <a:fillRect/>
          </a:stretch>
        </p:blipFill>
        <p:spPr/>
      </p:pic>
      <p:sp>
        <p:nvSpPr>
          <p:cNvPr id="7" name="Title 6"/>
          <p:cNvSpPr>
            <a:spLocks noGrp="1"/>
          </p:cNvSpPr>
          <p:nvPr>
            <p:ph type="title"/>
          </p:nvPr>
        </p:nvSpPr>
        <p:spPr/>
        <p:txBody>
          <a:bodyPr/>
          <a:lstStyle/>
          <a:p>
            <a:r>
              <a:rPr lang="en-US" dirty="0"/>
              <a:t>Background and methodology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72003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D8D35-C636-4537-919D-75D1BF4EF382}"/>
              </a:ext>
            </a:extLst>
          </p:cNvPr>
          <p:cNvSpPr>
            <a:spLocks noGrp="1"/>
          </p:cNvSpPr>
          <p:nvPr>
            <p:ph type="title"/>
          </p:nvPr>
        </p:nvSpPr>
        <p:spPr/>
        <p:txBody>
          <a:bodyPr>
            <a:normAutofit fontScale="90000"/>
          </a:bodyPr>
          <a:lstStyle/>
          <a:p>
            <a:r>
              <a:rPr lang="en-US" dirty="0"/>
              <a:t>Three-quarters of riders are satisfied with the measures that BC Transit has put in place during the pandemic to ensure buses are safe to ride</a:t>
            </a:r>
            <a:endParaRPr lang="en-CA" dirty="0"/>
          </a:p>
        </p:txBody>
      </p:sp>
      <p:sp>
        <p:nvSpPr>
          <p:cNvPr id="6" name="TextBox 5">
            <a:extLst>
              <a:ext uri="{FF2B5EF4-FFF2-40B4-BE49-F238E27FC236}">
                <a16:creationId xmlns:a16="http://schemas.microsoft.com/office/drawing/2014/main" id="{72678914-E7B1-4146-AB76-EC82BBB009E1}"/>
              </a:ext>
            </a:extLst>
          </p:cNvPr>
          <p:cNvSpPr txBox="1"/>
          <p:nvPr/>
        </p:nvSpPr>
        <p:spPr>
          <a:xfrm>
            <a:off x="205302" y="6235340"/>
            <a:ext cx="7736463" cy="550061"/>
          </a:xfrm>
          <a:prstGeom prst="rect">
            <a:avLst/>
          </a:prstGeom>
        </p:spPr>
        <p:txBody>
          <a:bodyPr vert="horz" wrap="square" lIns="91440" tIns="45720" rIns="91440" bIns="45720" rtlCol="0" anchor="ctr">
            <a:normAutofit/>
          </a:bodyPr>
          <a:lstStyle/>
          <a:p>
            <a:r>
              <a:rPr lang="en-CA" sz="900" dirty="0"/>
              <a:t>Q8B. </a:t>
            </a:r>
            <a:r>
              <a:rPr lang="en-US" sz="900" dirty="0"/>
              <a:t>How satisfied are you with the measures that BC Transit has put in place during the pandemic to ensure that bus transportation is safe to ride (i.e. driver procedures, mandatory masks, disinfection, etc.)?</a:t>
            </a:r>
            <a:endParaRPr lang="en-CA" sz="900" dirty="0"/>
          </a:p>
        </p:txBody>
      </p:sp>
      <p:sp>
        <p:nvSpPr>
          <p:cNvPr id="7" name="TextBox 6">
            <a:extLst>
              <a:ext uri="{FF2B5EF4-FFF2-40B4-BE49-F238E27FC236}">
                <a16:creationId xmlns:a16="http://schemas.microsoft.com/office/drawing/2014/main" id="{42798866-8FC2-476D-A579-F496A2099348}"/>
              </a:ext>
            </a:extLst>
          </p:cNvPr>
          <p:cNvSpPr txBox="1"/>
          <p:nvPr/>
        </p:nvSpPr>
        <p:spPr>
          <a:xfrm>
            <a:off x="205302" y="6621030"/>
            <a:ext cx="3478028" cy="231033"/>
          </a:xfrm>
          <a:prstGeom prst="rect">
            <a:avLst/>
          </a:prstGeom>
        </p:spPr>
        <p:txBody>
          <a:bodyPr vert="horz" wrap="square" lIns="91440" tIns="45720" rIns="91440" bIns="45720" rtlCol="0" anchor="ctr">
            <a:normAutofit/>
          </a:bodyPr>
          <a:lstStyle/>
          <a:p>
            <a:r>
              <a:rPr lang="en-CA" sz="900" dirty="0"/>
              <a:t>Base 2021: Total, n=581. </a:t>
            </a:r>
          </a:p>
        </p:txBody>
      </p:sp>
      <p:graphicFrame>
        <p:nvGraphicFramePr>
          <p:cNvPr id="8" name="Chart 7">
            <a:extLst>
              <a:ext uri="{FF2B5EF4-FFF2-40B4-BE49-F238E27FC236}">
                <a16:creationId xmlns:a16="http://schemas.microsoft.com/office/drawing/2014/main" id="{02541A01-6DC2-409A-853B-869DAAD7BB7A}"/>
              </a:ext>
            </a:extLst>
          </p:cNvPr>
          <p:cNvGraphicFramePr/>
          <p:nvPr>
            <p:extLst>
              <p:ext uri="{D42A27DB-BD31-4B8C-83A1-F6EECF244321}">
                <p14:modId xmlns:p14="http://schemas.microsoft.com/office/powerpoint/2010/main" val="1989839393"/>
              </p:ext>
            </p:extLst>
          </p:nvPr>
        </p:nvGraphicFramePr>
        <p:xfrm>
          <a:off x="571500" y="2648198"/>
          <a:ext cx="6351814" cy="3218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a:extLst>
              <a:ext uri="{FF2B5EF4-FFF2-40B4-BE49-F238E27FC236}">
                <a16:creationId xmlns:a16="http://schemas.microsoft.com/office/drawing/2014/main" id="{D7E1A2C5-0577-4680-8641-FB4BEEBA8BBD}"/>
              </a:ext>
            </a:extLst>
          </p:cNvPr>
          <p:cNvGraphicFramePr>
            <a:graphicFrameLocks noGrp="1"/>
          </p:cNvGraphicFramePr>
          <p:nvPr>
            <p:extLst>
              <p:ext uri="{D42A27DB-BD31-4B8C-83A1-F6EECF244321}">
                <p14:modId xmlns:p14="http://schemas.microsoft.com/office/powerpoint/2010/main" val="3472965455"/>
              </p:ext>
            </p:extLst>
          </p:nvPr>
        </p:nvGraphicFramePr>
        <p:xfrm>
          <a:off x="6923314" y="3017128"/>
          <a:ext cx="1805050" cy="1612021"/>
        </p:xfrm>
        <a:graphic>
          <a:graphicData uri="http://schemas.openxmlformats.org/drawingml/2006/table">
            <a:tbl>
              <a:tblPr firstRow="1" bandRow="1">
                <a:tableStyleId>{5940675A-B579-460E-94D1-54222C63F5DA}</a:tableStyleId>
              </a:tblPr>
              <a:tblGrid>
                <a:gridCol w="1805050">
                  <a:extLst>
                    <a:ext uri="{9D8B030D-6E8A-4147-A177-3AD203B41FA5}">
                      <a16:colId xmlns:a16="http://schemas.microsoft.com/office/drawing/2014/main" val="4275053209"/>
                    </a:ext>
                  </a:extLst>
                </a:gridCol>
              </a:tblGrid>
              <a:tr h="712896">
                <a:tc>
                  <a:txBody>
                    <a:bodyPr/>
                    <a:lstStyle/>
                    <a:p>
                      <a:pPr algn="ctr"/>
                      <a:r>
                        <a:rPr lang="en-US" sz="1200" b="1" dirty="0">
                          <a:solidFill>
                            <a:schemeClr val="bg2">
                              <a:lumMod val="25000"/>
                            </a:schemeClr>
                          </a:solidFill>
                        </a:rPr>
                        <a:t>Total Satisfied</a:t>
                      </a:r>
                    </a:p>
                    <a:p>
                      <a:pPr algn="ctr"/>
                      <a:r>
                        <a:rPr lang="en-US" sz="1200" b="1" dirty="0">
                          <a:solidFill>
                            <a:schemeClr val="bg2">
                              <a:lumMod val="25000"/>
                            </a:schemeClr>
                          </a:solidFill>
                        </a:rPr>
                        <a:t>(Very/ Somewhat Satisfied)</a:t>
                      </a:r>
                      <a:endParaRPr lang="en-CA" sz="12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068036"/>
                  </a:ext>
                </a:extLst>
              </a:tr>
              <a:tr h="899125">
                <a:tc>
                  <a:txBody>
                    <a:bodyPr/>
                    <a:lstStyle/>
                    <a:p>
                      <a:pPr algn="ctr"/>
                      <a:r>
                        <a:rPr lang="en-US" sz="2400" b="1" dirty="0">
                          <a:solidFill>
                            <a:schemeClr val="bg2">
                              <a:lumMod val="25000"/>
                            </a:schemeClr>
                          </a:solidFill>
                        </a:rPr>
                        <a:t>76%</a:t>
                      </a:r>
                      <a:endParaRPr lang="en-CA" sz="2400" b="1" dirty="0">
                        <a:solidFill>
                          <a:schemeClr val="bg2">
                            <a:lumMod val="2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060206"/>
                  </a:ext>
                </a:extLst>
              </a:tr>
            </a:tbl>
          </a:graphicData>
        </a:graphic>
      </p:graphicFrame>
      <p:sp>
        <p:nvSpPr>
          <p:cNvPr id="15" name="TextBox 14">
            <a:extLst>
              <a:ext uri="{FF2B5EF4-FFF2-40B4-BE49-F238E27FC236}">
                <a16:creationId xmlns:a16="http://schemas.microsoft.com/office/drawing/2014/main" id="{2CEBA074-7523-4832-AA92-A222DD89F5B6}"/>
              </a:ext>
            </a:extLst>
          </p:cNvPr>
          <p:cNvSpPr txBox="1"/>
          <p:nvPr/>
        </p:nvSpPr>
        <p:spPr>
          <a:xfrm>
            <a:off x="445071" y="1661452"/>
            <a:ext cx="7352382" cy="831269"/>
          </a:xfrm>
          <a:prstGeom prst="round2DiagRect">
            <a:avLst/>
          </a:prstGeom>
          <a:solidFill>
            <a:schemeClr val="bg2"/>
          </a:solidFill>
          <a:ln w="19050">
            <a:noFill/>
          </a:ln>
        </p:spPr>
        <p:txBody>
          <a:bodyPr vert="horz" wrap="square" lIns="91440" tIns="45720" rIns="91440" bIns="45720" rtlCol="0" anchor="ctr">
            <a:normAutofit fontScale="92500" lnSpcReduction="20000"/>
          </a:bodyPr>
          <a:lstStyle/>
          <a:p>
            <a:r>
              <a:rPr lang="en-CA" dirty="0">
                <a:solidFill>
                  <a:schemeClr val="bg2">
                    <a:lumMod val="25000"/>
                  </a:schemeClr>
                </a:solidFill>
              </a:rPr>
              <a:t>Heavy (94%) and medium frequency (92%) riders, as well as subscription trip users (88%), are more likely to be satisfied with BC Transit’s safety measures during the pandemic.</a:t>
            </a:r>
          </a:p>
        </p:txBody>
      </p:sp>
      <p:sp>
        <p:nvSpPr>
          <p:cNvPr id="2" name="Slide Number Placeholder 1">
            <a:extLst>
              <a:ext uri="{FF2B5EF4-FFF2-40B4-BE49-F238E27FC236}">
                <a16:creationId xmlns:a16="http://schemas.microsoft.com/office/drawing/2014/main" id="{8E1B7EFA-8412-4FFF-ADC0-92012E4E8A65}"/>
              </a:ext>
            </a:extLst>
          </p:cNvPr>
          <p:cNvSpPr>
            <a:spLocks noGrp="1"/>
          </p:cNvSpPr>
          <p:nvPr>
            <p:ph type="sldNum" sz="quarter" idx="12"/>
          </p:nvPr>
        </p:nvSpPr>
        <p:spPr>
          <a:xfrm>
            <a:off x="6667500" y="6356351"/>
            <a:ext cx="2133600" cy="365125"/>
          </a:xfrm>
        </p:spPr>
        <p:txBody>
          <a:bodyPr/>
          <a:lstStyle/>
          <a:p>
            <a:fld id="{36679B2B-0B95-3D41-A6BF-74EBACF9BD9F}" type="slidenum">
              <a:rPr lang="en-US" smtClean="0"/>
              <a:pPr/>
              <a:t>30</a:t>
            </a:fld>
            <a:endParaRPr lang="en-US" dirty="0"/>
          </a:p>
        </p:txBody>
      </p:sp>
    </p:spTree>
    <p:extLst>
      <p:ext uri="{BB962C8B-B14F-4D97-AF65-F5344CB8AC3E}">
        <p14:creationId xmlns:p14="http://schemas.microsoft.com/office/powerpoint/2010/main" val="264351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278FE5F-192B-4C36-AF7A-8EA536CBFB99}"/>
              </a:ext>
            </a:extLst>
          </p:cNvPr>
          <p:cNvPicPr>
            <a:picLocks noGrp="1" noChangeAspect="1"/>
          </p:cNvPicPr>
          <p:nvPr>
            <p:ph type="pic" sz="quarter" idx="13"/>
          </p:nvPr>
        </p:nvPicPr>
        <p:blipFill>
          <a:blip r:embed="rId2"/>
          <a:srcRect l="4913" r="4913"/>
          <a:stretch>
            <a:fillRect/>
          </a:stretch>
        </p:blipFill>
        <p:spPr>
          <a:effectLst>
            <a:outerShdw blurRad="50800" dist="50800" dir="5400000" algn="ctr" rotWithShape="0">
              <a:srgbClr val="000000"/>
            </a:outerShdw>
          </a:effectLst>
        </p:spPr>
      </p:pic>
      <p:sp>
        <p:nvSpPr>
          <p:cNvPr id="7" name="Title 6"/>
          <p:cNvSpPr>
            <a:spLocks noGrp="1"/>
          </p:cNvSpPr>
          <p:nvPr>
            <p:ph type="title"/>
          </p:nvPr>
        </p:nvSpPr>
        <p:spPr/>
        <p:txBody>
          <a:bodyPr/>
          <a:lstStyle/>
          <a:p>
            <a:r>
              <a:rPr lang="fr-CA" dirty="0"/>
              <a:t>Key </a:t>
            </a:r>
            <a:r>
              <a:rPr lang="en-CA" dirty="0"/>
              <a:t>opportunities</a:t>
            </a:r>
            <a:r>
              <a:rPr lang="fr-CA" dirty="0"/>
              <a:t> for service expansion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86961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85C5-76C4-436F-93B0-BBD49063BB87}"/>
              </a:ext>
            </a:extLst>
          </p:cNvPr>
          <p:cNvSpPr>
            <a:spLocks noGrp="1"/>
          </p:cNvSpPr>
          <p:nvPr>
            <p:ph type="title"/>
          </p:nvPr>
        </p:nvSpPr>
        <p:spPr/>
        <p:txBody>
          <a:bodyPr>
            <a:normAutofit fontScale="90000"/>
          </a:bodyPr>
          <a:lstStyle/>
          <a:p>
            <a:r>
              <a:rPr lang="en-CA" dirty="0"/>
              <a:t>More than one-half of riders typically book a one-time trip as opposed to a subscription trip</a:t>
            </a:r>
          </a:p>
        </p:txBody>
      </p:sp>
      <p:sp>
        <p:nvSpPr>
          <p:cNvPr id="4" name="Slide Number Placeholder 3">
            <a:extLst>
              <a:ext uri="{FF2B5EF4-FFF2-40B4-BE49-F238E27FC236}">
                <a16:creationId xmlns:a16="http://schemas.microsoft.com/office/drawing/2014/main" id="{D30197AE-D5D2-4C82-A485-1046C209819F}"/>
              </a:ext>
            </a:extLst>
          </p:cNvPr>
          <p:cNvSpPr>
            <a:spLocks noGrp="1"/>
          </p:cNvSpPr>
          <p:nvPr>
            <p:ph type="sldNum" sz="quarter" idx="12"/>
          </p:nvPr>
        </p:nvSpPr>
        <p:spPr/>
        <p:txBody>
          <a:bodyPr/>
          <a:lstStyle/>
          <a:p>
            <a:fld id="{36679B2B-0B95-3D41-A6BF-74EBACF9BD9F}" type="slidenum">
              <a:rPr lang="en-US" smtClean="0"/>
              <a:pPr/>
              <a:t>32</a:t>
            </a:fld>
            <a:endParaRPr lang="en-US" dirty="0"/>
          </a:p>
        </p:txBody>
      </p:sp>
      <p:sp>
        <p:nvSpPr>
          <p:cNvPr id="5" name="TextBox 4">
            <a:extLst>
              <a:ext uri="{FF2B5EF4-FFF2-40B4-BE49-F238E27FC236}">
                <a16:creationId xmlns:a16="http://schemas.microsoft.com/office/drawing/2014/main" id="{52C8D03D-7D33-48B3-B040-75A830F70576}"/>
              </a:ext>
            </a:extLst>
          </p:cNvPr>
          <p:cNvSpPr txBox="1"/>
          <p:nvPr/>
        </p:nvSpPr>
        <p:spPr>
          <a:xfrm>
            <a:off x="205302" y="6367068"/>
            <a:ext cx="7736463" cy="394583"/>
          </a:xfrm>
          <a:prstGeom prst="rect">
            <a:avLst/>
          </a:prstGeom>
        </p:spPr>
        <p:txBody>
          <a:bodyPr vert="horz" wrap="square" lIns="91440" tIns="45720" rIns="91440" bIns="45720" rtlCol="0" anchor="ctr">
            <a:normAutofit/>
          </a:bodyPr>
          <a:lstStyle/>
          <a:p>
            <a:r>
              <a:rPr lang="en-CA" sz="900" dirty="0"/>
              <a:t>Q13. Which of these statements most accurately describes how you use handyDART?</a:t>
            </a:r>
          </a:p>
        </p:txBody>
      </p:sp>
      <p:sp>
        <p:nvSpPr>
          <p:cNvPr id="6" name="TextBox 5">
            <a:extLst>
              <a:ext uri="{FF2B5EF4-FFF2-40B4-BE49-F238E27FC236}">
                <a16:creationId xmlns:a16="http://schemas.microsoft.com/office/drawing/2014/main" id="{C2A0F1E7-3EEF-4E36-AEF8-6C88960F0A03}"/>
              </a:ext>
            </a:extLst>
          </p:cNvPr>
          <p:cNvSpPr txBox="1"/>
          <p:nvPr/>
        </p:nvSpPr>
        <p:spPr>
          <a:xfrm>
            <a:off x="205301" y="6621030"/>
            <a:ext cx="5498211" cy="231033"/>
          </a:xfrm>
          <a:prstGeom prst="rect">
            <a:avLst/>
          </a:prstGeom>
        </p:spPr>
        <p:txBody>
          <a:bodyPr vert="horz" wrap="square" lIns="91440" tIns="45720" rIns="91440" bIns="45720" rtlCol="0" anchor="ctr">
            <a:normAutofit/>
          </a:bodyPr>
          <a:lstStyle/>
          <a:p>
            <a:r>
              <a:rPr lang="en-CA" sz="900" dirty="0"/>
              <a:t>Base 2021: Total, n=581. Base 2020: Total, n=453.</a:t>
            </a:r>
          </a:p>
        </p:txBody>
      </p:sp>
      <p:graphicFrame>
        <p:nvGraphicFramePr>
          <p:cNvPr id="10" name="Chart 9">
            <a:extLst>
              <a:ext uri="{FF2B5EF4-FFF2-40B4-BE49-F238E27FC236}">
                <a16:creationId xmlns:a16="http://schemas.microsoft.com/office/drawing/2014/main" id="{904B692D-C3F9-44F0-A50C-402F13389F8F}"/>
              </a:ext>
            </a:extLst>
          </p:cNvPr>
          <p:cNvGraphicFramePr/>
          <p:nvPr>
            <p:extLst>
              <p:ext uri="{D42A27DB-BD31-4B8C-83A1-F6EECF244321}">
                <p14:modId xmlns:p14="http://schemas.microsoft.com/office/powerpoint/2010/main" val="923778151"/>
              </p:ext>
            </p:extLst>
          </p:nvPr>
        </p:nvGraphicFramePr>
        <p:xfrm>
          <a:off x="47502" y="2838208"/>
          <a:ext cx="4391976" cy="3063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8109D8E5-C343-4B07-8B05-891A26711C90}"/>
              </a:ext>
            </a:extLst>
          </p:cNvPr>
          <p:cNvGraphicFramePr>
            <a:graphicFrameLocks noGrp="1"/>
          </p:cNvGraphicFramePr>
          <p:nvPr>
            <p:extLst>
              <p:ext uri="{D42A27DB-BD31-4B8C-83A1-F6EECF244321}">
                <p14:modId xmlns:p14="http://schemas.microsoft.com/office/powerpoint/2010/main" val="3685266505"/>
              </p:ext>
            </p:extLst>
          </p:nvPr>
        </p:nvGraphicFramePr>
        <p:xfrm>
          <a:off x="4439478" y="3392858"/>
          <a:ext cx="4361622" cy="2260600"/>
        </p:xfrm>
        <a:graphic>
          <a:graphicData uri="http://schemas.openxmlformats.org/drawingml/2006/table">
            <a:tbl>
              <a:tblPr firstRow="1" bandRow="1">
                <a:tableStyleId>{00A15C55-8517-42AA-B614-E9B94910E393}</a:tableStyleId>
              </a:tblPr>
              <a:tblGrid>
                <a:gridCol w="831887">
                  <a:extLst>
                    <a:ext uri="{9D8B030D-6E8A-4147-A177-3AD203B41FA5}">
                      <a16:colId xmlns:a16="http://schemas.microsoft.com/office/drawing/2014/main" val="1145946982"/>
                    </a:ext>
                  </a:extLst>
                </a:gridCol>
                <a:gridCol w="688340">
                  <a:extLst>
                    <a:ext uri="{9D8B030D-6E8A-4147-A177-3AD203B41FA5}">
                      <a16:colId xmlns:a16="http://schemas.microsoft.com/office/drawing/2014/main" val="2568373691"/>
                    </a:ext>
                  </a:extLst>
                </a:gridCol>
                <a:gridCol w="798904">
                  <a:extLst>
                    <a:ext uri="{9D8B030D-6E8A-4147-A177-3AD203B41FA5}">
                      <a16:colId xmlns:a16="http://schemas.microsoft.com/office/drawing/2014/main" val="4062771365"/>
                    </a:ext>
                  </a:extLst>
                </a:gridCol>
                <a:gridCol w="795130">
                  <a:extLst>
                    <a:ext uri="{9D8B030D-6E8A-4147-A177-3AD203B41FA5}">
                      <a16:colId xmlns:a16="http://schemas.microsoft.com/office/drawing/2014/main" val="4283614015"/>
                    </a:ext>
                  </a:extLst>
                </a:gridCol>
                <a:gridCol w="649357">
                  <a:extLst>
                    <a:ext uri="{9D8B030D-6E8A-4147-A177-3AD203B41FA5}">
                      <a16:colId xmlns:a16="http://schemas.microsoft.com/office/drawing/2014/main" val="1588935678"/>
                    </a:ext>
                  </a:extLst>
                </a:gridCol>
                <a:gridCol w="598004">
                  <a:extLst>
                    <a:ext uri="{9D8B030D-6E8A-4147-A177-3AD203B41FA5}">
                      <a16:colId xmlns:a16="http://schemas.microsoft.com/office/drawing/2014/main" val="1137514825"/>
                    </a:ext>
                  </a:extLst>
                </a:gridCol>
              </a:tblGrid>
              <a:tr h="120254">
                <a:tc rowSpan="2">
                  <a:txBody>
                    <a:bodyPr/>
                    <a:lstStyle/>
                    <a:p>
                      <a:endParaRPr lang="en-CA" sz="1200" dirty="0">
                        <a:solidFill>
                          <a:schemeClr val="bg2">
                            <a:lumMod val="25000"/>
                          </a:schemeClr>
                        </a:solidFill>
                      </a:endParaRPr>
                    </a:p>
                  </a:txBody>
                  <a:tcPr/>
                </a:tc>
                <a:tc gridSpan="3">
                  <a:txBody>
                    <a:bodyPr/>
                    <a:lstStyle/>
                    <a:p>
                      <a:pPr algn="ctr"/>
                      <a:r>
                        <a:rPr lang="en-CA" sz="1200" dirty="0">
                          <a:solidFill>
                            <a:schemeClr val="bg2">
                              <a:lumMod val="25000"/>
                            </a:schemeClr>
                          </a:solidFill>
                        </a:rPr>
                        <a:t>handyDART ridership frequency</a:t>
                      </a:r>
                    </a:p>
                  </a:txBody>
                  <a:tcPr/>
                </a:tc>
                <a:tc hMerge="1">
                  <a:txBody>
                    <a:bodyPr/>
                    <a:lstStyle/>
                    <a:p>
                      <a:pPr algn="ctr"/>
                      <a:endParaRPr lang="en-CA" sz="1200" dirty="0">
                        <a:solidFill>
                          <a:schemeClr val="bg2">
                            <a:lumMod val="25000"/>
                          </a:schemeClr>
                        </a:solidFill>
                      </a:endParaRPr>
                    </a:p>
                  </a:txBody>
                  <a:tcPr/>
                </a:tc>
                <a:tc hMerge="1">
                  <a:txBody>
                    <a:bodyPr/>
                    <a:lstStyle/>
                    <a:p>
                      <a:pPr algn="ctr"/>
                      <a:endParaRPr lang="en-CA" sz="1200" dirty="0">
                        <a:solidFill>
                          <a:schemeClr val="bg2">
                            <a:lumMod val="25000"/>
                          </a:schemeClr>
                        </a:solidFill>
                      </a:endParaRPr>
                    </a:p>
                  </a:txBody>
                  <a:tcPr/>
                </a:tc>
                <a:tc gridSpan="2">
                  <a:txBody>
                    <a:bodyPr/>
                    <a:lstStyle/>
                    <a:p>
                      <a:pPr algn="ctr"/>
                      <a:r>
                        <a:rPr lang="en-CA" sz="1200" dirty="0">
                          <a:solidFill>
                            <a:schemeClr val="bg2">
                              <a:lumMod val="25000"/>
                            </a:schemeClr>
                          </a:solidFill>
                        </a:rPr>
                        <a:t>Region</a:t>
                      </a:r>
                    </a:p>
                  </a:txBody>
                  <a:tcPr/>
                </a:tc>
                <a:tc hMerge="1">
                  <a:txBody>
                    <a:bodyPr/>
                    <a:lstStyle/>
                    <a:p>
                      <a:pPr algn="ctr"/>
                      <a:endParaRPr lang="en-CA" sz="1200" dirty="0">
                        <a:solidFill>
                          <a:schemeClr val="bg2">
                            <a:lumMod val="25000"/>
                          </a:schemeClr>
                        </a:solidFill>
                      </a:endParaRPr>
                    </a:p>
                  </a:txBody>
                  <a:tcPr/>
                </a:tc>
                <a:extLst>
                  <a:ext uri="{0D108BD9-81ED-4DB2-BD59-A6C34878D82A}">
                    <a16:rowId xmlns:a16="http://schemas.microsoft.com/office/drawing/2014/main" val="1177234643"/>
                  </a:ext>
                </a:extLst>
              </a:tr>
              <a:tr h="0">
                <a:tc vMerge="1">
                  <a:txBody>
                    <a:bodyPr/>
                    <a:lstStyle/>
                    <a:p>
                      <a:endParaRPr lang="en-CA" sz="1200" dirty="0">
                        <a:solidFill>
                          <a:schemeClr val="bg2">
                            <a:lumMod val="25000"/>
                          </a:schemeClr>
                        </a:solidFill>
                      </a:endParaRPr>
                    </a:p>
                  </a:txBody>
                  <a:tcPr/>
                </a:tc>
                <a:tc>
                  <a:txBody>
                    <a:bodyPr/>
                    <a:lstStyle/>
                    <a:p>
                      <a:pPr algn="ctr"/>
                      <a:r>
                        <a:rPr lang="en-US" sz="1000" b="1" dirty="0">
                          <a:solidFill>
                            <a:schemeClr val="bg2">
                              <a:lumMod val="25000"/>
                            </a:schemeClr>
                          </a:solidFill>
                        </a:rPr>
                        <a:t>Heavy Rider</a:t>
                      </a:r>
                    </a:p>
                    <a:p>
                      <a:pPr algn="ctr"/>
                      <a:r>
                        <a:rPr lang="en-US" sz="1000" b="1" dirty="0">
                          <a:solidFill>
                            <a:schemeClr val="bg2">
                              <a:lumMod val="25000"/>
                            </a:schemeClr>
                          </a:solidFill>
                        </a:rPr>
                        <a:t>(n=101)</a:t>
                      </a:r>
                      <a:endParaRPr lang="en-CA" sz="1000" b="1" dirty="0">
                        <a:solidFill>
                          <a:schemeClr val="bg2">
                            <a:lumMod val="25000"/>
                          </a:schemeClr>
                        </a:solidFill>
                      </a:endParaRPr>
                    </a:p>
                  </a:txBody>
                  <a:tcPr/>
                </a:tc>
                <a:tc>
                  <a:txBody>
                    <a:bodyPr/>
                    <a:lstStyle/>
                    <a:p>
                      <a:pPr algn="ctr"/>
                      <a:r>
                        <a:rPr lang="en-US" sz="1000" b="1" dirty="0">
                          <a:solidFill>
                            <a:schemeClr val="bg2">
                              <a:lumMod val="25000"/>
                            </a:schemeClr>
                          </a:solidFill>
                        </a:rPr>
                        <a:t>Medium Rider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(n=241)</a:t>
                      </a:r>
                      <a:endParaRPr lang="en-CA" sz="1000" b="1" dirty="0">
                        <a:solidFill>
                          <a:schemeClr val="bg2">
                            <a:lumMod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Occasional Rider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2">
                              <a:lumMod val="25000"/>
                            </a:schemeClr>
                          </a:solidFill>
                        </a:rPr>
                        <a:t>(n=206)</a:t>
                      </a:r>
                      <a:endParaRPr lang="en-CA" sz="1000" b="1" dirty="0">
                        <a:solidFill>
                          <a:schemeClr val="bg2">
                            <a:lumMod val="25000"/>
                          </a:schemeClr>
                        </a:solidFill>
                      </a:endParaRPr>
                    </a:p>
                    <a:p>
                      <a:pPr algn="ctr"/>
                      <a:endParaRPr lang="en-CA" sz="1000" b="1" dirty="0">
                        <a:solidFill>
                          <a:schemeClr val="bg2">
                            <a:lumMod val="25000"/>
                          </a:schemeClr>
                        </a:solidFill>
                      </a:endParaRPr>
                    </a:p>
                  </a:txBody>
                  <a:tcPr/>
                </a:tc>
                <a:tc>
                  <a:txBody>
                    <a:bodyPr/>
                    <a:lstStyle/>
                    <a:p>
                      <a:pPr algn="ctr"/>
                      <a:r>
                        <a:rPr lang="en-CA" sz="1000" b="1" dirty="0">
                          <a:solidFill>
                            <a:schemeClr val="bg2">
                              <a:lumMod val="25000"/>
                            </a:schemeClr>
                          </a:solidFill>
                        </a:rPr>
                        <a:t>Urban</a:t>
                      </a:r>
                    </a:p>
                    <a:p>
                      <a:pPr algn="ctr"/>
                      <a:r>
                        <a:rPr lang="en-CA" sz="1000" b="1" dirty="0">
                          <a:solidFill>
                            <a:schemeClr val="bg2">
                              <a:lumMod val="25000"/>
                            </a:schemeClr>
                          </a:solidFill>
                        </a:rPr>
                        <a:t>(n=373)</a:t>
                      </a:r>
                    </a:p>
                  </a:txBody>
                  <a:tcPr/>
                </a:tc>
                <a:tc>
                  <a:txBody>
                    <a:bodyPr/>
                    <a:lstStyle/>
                    <a:p>
                      <a:pPr algn="ctr"/>
                      <a:r>
                        <a:rPr lang="en-CA" sz="1000" b="1" dirty="0">
                          <a:solidFill>
                            <a:schemeClr val="bg2">
                              <a:lumMod val="25000"/>
                            </a:schemeClr>
                          </a:solidFill>
                        </a:rPr>
                        <a:t>Rural</a:t>
                      </a:r>
                    </a:p>
                    <a:p>
                      <a:pPr algn="ctr"/>
                      <a:r>
                        <a:rPr lang="en-CA" sz="1000" b="1" dirty="0">
                          <a:solidFill>
                            <a:schemeClr val="bg2">
                              <a:lumMod val="25000"/>
                            </a:schemeClr>
                          </a:solidFill>
                        </a:rPr>
                        <a:t>(n=208)</a:t>
                      </a:r>
                    </a:p>
                  </a:txBody>
                  <a:tcPr/>
                </a:tc>
                <a:extLst>
                  <a:ext uri="{0D108BD9-81ED-4DB2-BD59-A6C34878D82A}">
                    <a16:rowId xmlns:a16="http://schemas.microsoft.com/office/drawing/2014/main" val="2828110716"/>
                  </a:ext>
                </a:extLst>
              </a:tr>
              <a:tr h="370840">
                <a:tc>
                  <a:txBody>
                    <a:bodyPr/>
                    <a:lstStyle/>
                    <a:p>
                      <a:r>
                        <a:rPr lang="en-US" sz="1200" b="1" dirty="0">
                          <a:solidFill>
                            <a:schemeClr val="bg2">
                              <a:lumMod val="25000"/>
                            </a:schemeClr>
                          </a:solidFill>
                        </a:rPr>
                        <a:t>One-time trip</a:t>
                      </a:r>
                      <a:endParaRPr lang="en-CA" sz="1200" b="1" dirty="0">
                        <a:solidFill>
                          <a:schemeClr val="bg2">
                            <a:lumMod val="25000"/>
                          </a:schemeClr>
                        </a:solidFill>
                      </a:endParaRPr>
                    </a:p>
                  </a:txBody>
                  <a:tcPr/>
                </a:tc>
                <a:tc>
                  <a:txBody>
                    <a:bodyPr/>
                    <a:lstStyle/>
                    <a:p>
                      <a:pPr algn="ctr"/>
                      <a:r>
                        <a:rPr lang="en-CA" sz="1200" dirty="0"/>
                        <a:t>28%</a:t>
                      </a:r>
                    </a:p>
                  </a:txBody>
                  <a:tcPr>
                    <a:solidFill>
                      <a:schemeClr val="accent4">
                        <a:lumMod val="40000"/>
                        <a:lumOff val="60000"/>
                      </a:schemeClr>
                    </a:solidFill>
                  </a:tcPr>
                </a:tc>
                <a:tc>
                  <a:txBody>
                    <a:bodyPr/>
                    <a:lstStyle/>
                    <a:p>
                      <a:pPr algn="ctr"/>
                      <a:r>
                        <a:rPr lang="en-CA" sz="1200" dirty="0"/>
                        <a:t>70%</a:t>
                      </a:r>
                    </a:p>
                  </a:txBody>
                  <a:tcPr>
                    <a:solidFill>
                      <a:schemeClr val="accent4">
                        <a:lumMod val="75000"/>
                      </a:schemeClr>
                    </a:solidFill>
                  </a:tcPr>
                </a:tc>
                <a:tc>
                  <a:txBody>
                    <a:bodyPr/>
                    <a:lstStyle/>
                    <a:p>
                      <a:pPr algn="ctr"/>
                      <a:r>
                        <a:rPr lang="en-CA" sz="1200" dirty="0"/>
                        <a:t>63%</a:t>
                      </a:r>
                    </a:p>
                  </a:txBody>
                  <a:tcPr>
                    <a:solidFill>
                      <a:schemeClr val="accent4">
                        <a:lumMod val="75000"/>
                      </a:schemeClr>
                    </a:solidFill>
                  </a:tcPr>
                </a:tc>
                <a:tc>
                  <a:txBody>
                    <a:bodyPr/>
                    <a:lstStyle/>
                    <a:p>
                      <a:pPr algn="ctr"/>
                      <a:r>
                        <a:rPr lang="en-CA" sz="1200" dirty="0"/>
                        <a:t>63%</a:t>
                      </a:r>
                    </a:p>
                  </a:txBody>
                  <a:tcPr>
                    <a:solidFill>
                      <a:schemeClr val="accent4">
                        <a:lumMod val="75000"/>
                      </a:schemeClr>
                    </a:solidFill>
                  </a:tcPr>
                </a:tc>
                <a:tc>
                  <a:txBody>
                    <a:bodyPr/>
                    <a:lstStyle/>
                    <a:p>
                      <a:pPr algn="ctr"/>
                      <a:r>
                        <a:rPr lang="en-CA" sz="1200" dirty="0"/>
                        <a:t>50%</a:t>
                      </a:r>
                    </a:p>
                  </a:txBody>
                  <a:tcPr>
                    <a:solidFill>
                      <a:schemeClr val="accent4">
                        <a:lumMod val="40000"/>
                        <a:lumOff val="60000"/>
                      </a:schemeClr>
                    </a:solidFill>
                  </a:tcPr>
                </a:tc>
                <a:extLst>
                  <a:ext uri="{0D108BD9-81ED-4DB2-BD59-A6C34878D82A}">
                    <a16:rowId xmlns:a16="http://schemas.microsoft.com/office/drawing/2014/main" val="1667736889"/>
                  </a:ext>
                </a:extLst>
              </a:tr>
              <a:tr h="370840">
                <a:tc>
                  <a:txBody>
                    <a:bodyPr/>
                    <a:lstStyle/>
                    <a:p>
                      <a:r>
                        <a:rPr lang="en-US" sz="1200" b="1" dirty="0">
                          <a:solidFill>
                            <a:schemeClr val="bg2">
                              <a:lumMod val="25000"/>
                            </a:schemeClr>
                          </a:solidFill>
                        </a:rPr>
                        <a:t>Subscription trip</a:t>
                      </a:r>
                      <a:endParaRPr lang="en-CA" sz="1200" b="1" dirty="0">
                        <a:solidFill>
                          <a:schemeClr val="bg2">
                            <a:lumMod val="25000"/>
                          </a:schemeClr>
                        </a:solidFill>
                      </a:endParaRPr>
                    </a:p>
                  </a:txBody>
                  <a:tcPr>
                    <a:solidFill>
                      <a:schemeClr val="accent4">
                        <a:lumMod val="20000"/>
                        <a:lumOff val="80000"/>
                      </a:schemeClr>
                    </a:solidFill>
                  </a:tcPr>
                </a:tc>
                <a:tc>
                  <a:txBody>
                    <a:bodyPr/>
                    <a:lstStyle/>
                    <a:p>
                      <a:pPr algn="ctr"/>
                      <a:r>
                        <a:rPr lang="en-CA" sz="1200" dirty="0"/>
                        <a:t>29%</a:t>
                      </a:r>
                    </a:p>
                  </a:txBody>
                  <a:tcPr>
                    <a:solidFill>
                      <a:schemeClr val="accent4">
                        <a:lumMod val="75000"/>
                      </a:schemeClr>
                    </a:solidFill>
                  </a:tcPr>
                </a:tc>
                <a:tc>
                  <a:txBody>
                    <a:bodyPr/>
                    <a:lstStyle/>
                    <a:p>
                      <a:pPr algn="ctr"/>
                      <a:r>
                        <a:rPr lang="en-CA" sz="1200" dirty="0"/>
                        <a:t>14%</a:t>
                      </a:r>
                    </a:p>
                  </a:txBody>
                  <a:tcPr>
                    <a:solidFill>
                      <a:schemeClr val="accent4">
                        <a:lumMod val="20000"/>
                        <a:lumOff val="80000"/>
                      </a:schemeClr>
                    </a:solidFill>
                  </a:tcPr>
                </a:tc>
                <a:tc>
                  <a:txBody>
                    <a:bodyPr/>
                    <a:lstStyle/>
                    <a:p>
                      <a:pPr algn="ctr"/>
                      <a:r>
                        <a:rPr lang="en-CA" sz="1200" dirty="0"/>
                        <a:t>10%</a:t>
                      </a:r>
                    </a:p>
                  </a:txBody>
                  <a:tcPr>
                    <a:solidFill>
                      <a:schemeClr val="accent4">
                        <a:lumMod val="20000"/>
                        <a:lumOff val="80000"/>
                      </a:schemeClr>
                    </a:solidFill>
                  </a:tcPr>
                </a:tc>
                <a:tc>
                  <a:txBody>
                    <a:bodyPr/>
                    <a:lstStyle/>
                    <a:p>
                      <a:pPr algn="ctr"/>
                      <a:r>
                        <a:rPr lang="en-CA" sz="1200" dirty="0"/>
                        <a:t>14%</a:t>
                      </a:r>
                    </a:p>
                  </a:txBody>
                  <a:tcPr>
                    <a:solidFill>
                      <a:schemeClr val="accent4">
                        <a:lumMod val="20000"/>
                        <a:lumOff val="80000"/>
                      </a:schemeClr>
                    </a:solidFill>
                  </a:tcPr>
                </a:tc>
                <a:tc>
                  <a:txBody>
                    <a:bodyPr/>
                    <a:lstStyle/>
                    <a:p>
                      <a:pPr algn="ctr"/>
                      <a:r>
                        <a:rPr lang="en-CA" sz="1200" dirty="0"/>
                        <a:t>15%</a:t>
                      </a:r>
                    </a:p>
                  </a:txBody>
                  <a:tcPr>
                    <a:solidFill>
                      <a:schemeClr val="accent4">
                        <a:lumMod val="20000"/>
                        <a:lumOff val="80000"/>
                      </a:schemeClr>
                    </a:solidFill>
                  </a:tcPr>
                </a:tc>
                <a:extLst>
                  <a:ext uri="{0D108BD9-81ED-4DB2-BD59-A6C34878D82A}">
                    <a16:rowId xmlns:a16="http://schemas.microsoft.com/office/drawing/2014/main" val="3984627537"/>
                  </a:ext>
                </a:extLst>
              </a:tr>
              <a:tr h="370840">
                <a:tc>
                  <a:txBody>
                    <a:bodyPr/>
                    <a:lstStyle/>
                    <a:p>
                      <a:r>
                        <a:rPr lang="en-CA" sz="1200" b="1" dirty="0">
                          <a:solidFill>
                            <a:schemeClr val="bg2">
                              <a:lumMod val="25000"/>
                            </a:schemeClr>
                          </a:solidFill>
                        </a:rPr>
                        <a:t>Both</a:t>
                      </a:r>
                    </a:p>
                  </a:txBody>
                  <a:tcPr>
                    <a:solidFill>
                      <a:schemeClr val="accent4">
                        <a:lumMod val="40000"/>
                        <a:lumOff val="60000"/>
                      </a:schemeClr>
                    </a:solidFill>
                  </a:tcPr>
                </a:tc>
                <a:tc>
                  <a:txBody>
                    <a:bodyPr/>
                    <a:lstStyle/>
                    <a:p>
                      <a:pPr algn="ctr"/>
                      <a:r>
                        <a:rPr lang="en-CA" sz="1200" dirty="0"/>
                        <a:t>40%</a:t>
                      </a:r>
                    </a:p>
                  </a:txBody>
                  <a:tcPr>
                    <a:solidFill>
                      <a:schemeClr val="accent4">
                        <a:lumMod val="75000"/>
                      </a:schemeClr>
                    </a:solidFill>
                  </a:tcPr>
                </a:tc>
                <a:tc>
                  <a:txBody>
                    <a:bodyPr/>
                    <a:lstStyle/>
                    <a:p>
                      <a:pPr algn="ctr"/>
                      <a:r>
                        <a:rPr lang="en-CA" sz="1200" dirty="0"/>
                        <a:t>13%</a:t>
                      </a:r>
                    </a:p>
                  </a:txBody>
                  <a:tcPr>
                    <a:solidFill>
                      <a:schemeClr val="accent4">
                        <a:lumMod val="40000"/>
                        <a:lumOff val="60000"/>
                      </a:schemeClr>
                    </a:solidFill>
                  </a:tcPr>
                </a:tc>
                <a:tc>
                  <a:txBody>
                    <a:bodyPr/>
                    <a:lstStyle/>
                    <a:p>
                      <a:pPr algn="ctr"/>
                      <a:r>
                        <a:rPr lang="en-CA" sz="1200" dirty="0"/>
                        <a:t>15%</a:t>
                      </a:r>
                    </a:p>
                  </a:txBody>
                  <a:tcPr>
                    <a:solidFill>
                      <a:schemeClr val="accent4">
                        <a:lumMod val="40000"/>
                        <a:lumOff val="60000"/>
                      </a:schemeClr>
                    </a:solidFill>
                  </a:tcPr>
                </a:tc>
                <a:tc>
                  <a:txBody>
                    <a:bodyPr/>
                    <a:lstStyle/>
                    <a:p>
                      <a:pPr algn="ctr"/>
                      <a:r>
                        <a:rPr lang="en-CA" sz="1200" dirty="0"/>
                        <a:t>17%</a:t>
                      </a:r>
                    </a:p>
                  </a:txBody>
                  <a:tcPr>
                    <a:solidFill>
                      <a:schemeClr val="accent4">
                        <a:lumMod val="40000"/>
                        <a:lumOff val="60000"/>
                      </a:schemeClr>
                    </a:solidFill>
                  </a:tcPr>
                </a:tc>
                <a:tc>
                  <a:txBody>
                    <a:bodyPr/>
                    <a:lstStyle/>
                    <a:p>
                      <a:pPr algn="ctr"/>
                      <a:r>
                        <a:rPr lang="en-CA" sz="1200" dirty="0"/>
                        <a:t>19%</a:t>
                      </a:r>
                    </a:p>
                  </a:txBody>
                  <a:tcPr>
                    <a:solidFill>
                      <a:schemeClr val="accent4">
                        <a:lumMod val="40000"/>
                        <a:lumOff val="60000"/>
                      </a:schemeClr>
                    </a:solidFill>
                  </a:tcPr>
                </a:tc>
                <a:extLst>
                  <a:ext uri="{0D108BD9-81ED-4DB2-BD59-A6C34878D82A}">
                    <a16:rowId xmlns:a16="http://schemas.microsoft.com/office/drawing/2014/main" val="2986348767"/>
                  </a:ext>
                </a:extLst>
              </a:tr>
            </a:tbl>
          </a:graphicData>
        </a:graphic>
      </p:graphicFrame>
      <p:sp>
        <p:nvSpPr>
          <p:cNvPr id="12" name="Rectangle 11">
            <a:extLst>
              <a:ext uri="{FF2B5EF4-FFF2-40B4-BE49-F238E27FC236}">
                <a16:creationId xmlns:a16="http://schemas.microsoft.com/office/drawing/2014/main" id="{2A0048B8-35D5-45F3-8F31-DD37790BB79D}"/>
              </a:ext>
            </a:extLst>
          </p:cNvPr>
          <p:cNvSpPr/>
          <p:nvPr/>
        </p:nvSpPr>
        <p:spPr>
          <a:xfrm>
            <a:off x="5782441" y="6508324"/>
            <a:ext cx="736270" cy="112703"/>
          </a:xfrm>
          <a:prstGeom prst="rect">
            <a:avLst/>
          </a:prstGeom>
          <a:solidFill>
            <a:schemeClr val="accent4">
              <a:lumMod val="75000"/>
            </a:schemeClr>
          </a:solidFill>
          <a:ln>
            <a:solidFill>
              <a:schemeClr val="accent4">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FD9683CC-46A0-4893-A1CA-35F8193D63CF}"/>
              </a:ext>
            </a:extLst>
          </p:cNvPr>
          <p:cNvSpPr txBox="1"/>
          <p:nvPr/>
        </p:nvSpPr>
        <p:spPr>
          <a:xfrm>
            <a:off x="6562848" y="6443432"/>
            <a:ext cx="3478028" cy="231033"/>
          </a:xfrm>
          <a:prstGeom prst="rect">
            <a:avLst/>
          </a:prstGeom>
        </p:spPr>
        <p:txBody>
          <a:bodyPr vert="horz" wrap="square" lIns="91440" tIns="45720" rIns="91440" bIns="45720" rtlCol="0" anchor="ctr">
            <a:normAutofit/>
          </a:bodyPr>
          <a:lstStyle/>
          <a:p>
            <a:r>
              <a:rPr lang="en-CA" sz="900" dirty="0"/>
              <a:t>Significantly higher at the 95% level.</a:t>
            </a:r>
          </a:p>
        </p:txBody>
      </p:sp>
      <p:sp>
        <p:nvSpPr>
          <p:cNvPr id="14" name="TextBox 13">
            <a:extLst>
              <a:ext uri="{FF2B5EF4-FFF2-40B4-BE49-F238E27FC236}">
                <a16:creationId xmlns:a16="http://schemas.microsoft.com/office/drawing/2014/main" id="{DAF09ADC-FFAB-4175-B782-9E4E9CB9AAFD}"/>
              </a:ext>
            </a:extLst>
          </p:cNvPr>
          <p:cNvSpPr txBox="1"/>
          <p:nvPr/>
        </p:nvSpPr>
        <p:spPr>
          <a:xfrm>
            <a:off x="373821" y="1696336"/>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Riders from urban regions are more likely to book a one-time trip (63%).</a:t>
            </a:r>
          </a:p>
        </p:txBody>
      </p:sp>
      <p:sp>
        <p:nvSpPr>
          <p:cNvPr id="15" name="TextBox 14">
            <a:extLst>
              <a:ext uri="{FF2B5EF4-FFF2-40B4-BE49-F238E27FC236}">
                <a16:creationId xmlns:a16="http://schemas.microsoft.com/office/drawing/2014/main" id="{A8B0F77E-DB19-4910-8081-5855406FBEA1}"/>
              </a:ext>
            </a:extLst>
          </p:cNvPr>
          <p:cNvSpPr txBox="1"/>
          <p:nvPr/>
        </p:nvSpPr>
        <p:spPr>
          <a:xfrm>
            <a:off x="5164220" y="2733661"/>
            <a:ext cx="3006560" cy="517941"/>
          </a:xfrm>
          <a:prstGeom prst="rect">
            <a:avLst/>
          </a:prstGeom>
        </p:spPr>
        <p:txBody>
          <a:bodyPr vert="horz" wrap="square" lIns="91440" tIns="45720" rIns="91440" bIns="45720" rtlCol="0" anchor="ctr">
            <a:normAutofit/>
          </a:bodyPr>
          <a:lstStyle/>
          <a:p>
            <a:pPr algn="ctr"/>
            <a:r>
              <a:rPr lang="en-CA" sz="1400" b="1" dirty="0">
                <a:solidFill>
                  <a:schemeClr val="bg2">
                    <a:lumMod val="25000"/>
                  </a:schemeClr>
                </a:solidFill>
              </a:rPr>
              <a:t>handyDART booking type in 2021</a:t>
            </a:r>
          </a:p>
        </p:txBody>
      </p:sp>
    </p:spTree>
    <p:extLst>
      <p:ext uri="{BB962C8B-B14F-4D97-AF65-F5344CB8AC3E}">
        <p14:creationId xmlns:p14="http://schemas.microsoft.com/office/powerpoint/2010/main" val="9650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11E6-41DC-42FB-9AAB-E7AC20F5FDF8}"/>
              </a:ext>
            </a:extLst>
          </p:cNvPr>
          <p:cNvSpPr>
            <a:spLocks noGrp="1"/>
          </p:cNvSpPr>
          <p:nvPr>
            <p:ph type="title"/>
          </p:nvPr>
        </p:nvSpPr>
        <p:spPr/>
        <p:txBody>
          <a:bodyPr>
            <a:normAutofit fontScale="90000"/>
          </a:bodyPr>
          <a:lstStyle/>
          <a:p>
            <a:r>
              <a:rPr lang="en-CA" dirty="0"/>
              <a:t>handyDART service appears to be more available in 2021 as only one-quarter of riders have been unable to secure a trip when they called to make a booking (a significant drop of 23% from last year) </a:t>
            </a:r>
          </a:p>
        </p:txBody>
      </p:sp>
      <p:sp>
        <p:nvSpPr>
          <p:cNvPr id="4" name="Slide Number Placeholder 3">
            <a:extLst>
              <a:ext uri="{FF2B5EF4-FFF2-40B4-BE49-F238E27FC236}">
                <a16:creationId xmlns:a16="http://schemas.microsoft.com/office/drawing/2014/main" id="{B2B3C6D0-625B-42D3-B488-18D96E9526C6}"/>
              </a:ext>
            </a:extLst>
          </p:cNvPr>
          <p:cNvSpPr>
            <a:spLocks noGrp="1"/>
          </p:cNvSpPr>
          <p:nvPr>
            <p:ph type="sldNum" sz="quarter" idx="12"/>
          </p:nvPr>
        </p:nvSpPr>
        <p:spPr/>
        <p:txBody>
          <a:bodyPr/>
          <a:lstStyle/>
          <a:p>
            <a:fld id="{36679B2B-0B95-3D41-A6BF-74EBACF9BD9F}" type="slidenum">
              <a:rPr lang="en-US" smtClean="0"/>
              <a:pPr/>
              <a:t>33</a:t>
            </a:fld>
            <a:endParaRPr lang="en-US" dirty="0"/>
          </a:p>
        </p:txBody>
      </p:sp>
      <p:sp>
        <p:nvSpPr>
          <p:cNvPr id="10" name="TextBox 9">
            <a:extLst>
              <a:ext uri="{FF2B5EF4-FFF2-40B4-BE49-F238E27FC236}">
                <a16:creationId xmlns:a16="http://schemas.microsoft.com/office/drawing/2014/main" id="{ADE43B58-E293-480F-A527-A0CB0100EBD1}"/>
              </a:ext>
            </a:extLst>
          </p:cNvPr>
          <p:cNvSpPr txBox="1"/>
          <p:nvPr/>
        </p:nvSpPr>
        <p:spPr>
          <a:xfrm>
            <a:off x="205303" y="6198916"/>
            <a:ext cx="8329096" cy="981287"/>
          </a:xfrm>
          <a:prstGeom prst="rect">
            <a:avLst/>
          </a:prstGeom>
        </p:spPr>
        <p:txBody>
          <a:bodyPr vert="horz" wrap="square" lIns="91440" tIns="45720" rIns="91440" bIns="45720" rtlCol="0" anchor="ctr">
            <a:normAutofit/>
          </a:bodyPr>
          <a:lstStyle/>
          <a:p>
            <a:r>
              <a:rPr lang="en-CA" sz="900" dirty="0"/>
              <a:t>Q14: </a:t>
            </a:r>
            <a:r>
              <a:rPr lang="en-US" sz="900" dirty="0"/>
              <a:t>In the past year, have you been unable to secure a trip using handyDART when you called to make a booking? </a:t>
            </a:r>
            <a:r>
              <a:rPr lang="en-CA" sz="900" dirty="0"/>
              <a:t>Base 2021: Those who booked a one-time trip or a combination of subscription/one-time trips, n=445. Base 2020: Those who booked a one-time trip or a combination of subscription/one-time trip, n=301.</a:t>
            </a:r>
          </a:p>
          <a:p>
            <a:r>
              <a:rPr lang="en-US" sz="900" dirty="0"/>
              <a:t>Q15: Thinking of the last trip that handyDART was not able to fulfil, did you take that trip using another mode of transportation? </a:t>
            </a:r>
            <a:r>
              <a:rPr lang="en-CA" sz="900" dirty="0"/>
              <a:t>Base 2021: Those, who were unable to secure a trip in Q14, n=109. Base 2020: Those, who were unable to secure a trip in Q14, n=142.</a:t>
            </a:r>
          </a:p>
          <a:p>
            <a:endParaRPr lang="en-US" sz="900" dirty="0"/>
          </a:p>
          <a:p>
            <a:endParaRPr lang="en-CA" sz="900" dirty="0"/>
          </a:p>
        </p:txBody>
      </p:sp>
      <p:cxnSp>
        <p:nvCxnSpPr>
          <p:cNvPr id="15" name="Straight Connector 14">
            <a:extLst>
              <a:ext uri="{FF2B5EF4-FFF2-40B4-BE49-F238E27FC236}">
                <a16:creationId xmlns:a16="http://schemas.microsoft.com/office/drawing/2014/main" id="{3850CCA6-42A8-4949-A747-5739D3C61F9E}"/>
              </a:ext>
            </a:extLst>
          </p:cNvPr>
          <p:cNvCxnSpPr/>
          <p:nvPr/>
        </p:nvCxnSpPr>
        <p:spPr>
          <a:xfrm>
            <a:off x="4180408" y="2564745"/>
            <a:ext cx="0" cy="3396668"/>
          </a:xfrm>
          <a:prstGeom prst="line">
            <a:avLst/>
          </a:prstGeom>
          <a:ln>
            <a:solidFill>
              <a:schemeClr val="accent5"/>
            </a:solidFill>
            <a:prstDash val="lgDash"/>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4431CE0-1B2B-4063-8AAF-A33243596AE5}"/>
              </a:ext>
            </a:extLst>
          </p:cNvPr>
          <p:cNvSpPr txBox="1"/>
          <p:nvPr/>
        </p:nvSpPr>
        <p:spPr>
          <a:xfrm>
            <a:off x="373821" y="1693852"/>
            <a:ext cx="7352382" cy="831269"/>
          </a:xfrm>
          <a:prstGeom prst="round2DiagRect">
            <a:avLst/>
          </a:prstGeom>
          <a:solidFill>
            <a:schemeClr val="bg2"/>
          </a:solidFill>
          <a:ln w="19050">
            <a:noFill/>
          </a:ln>
        </p:spPr>
        <p:txBody>
          <a:bodyPr vert="horz" wrap="square" lIns="91440" tIns="45720" rIns="91440" bIns="45720" rtlCol="0" anchor="ctr">
            <a:normAutofit/>
          </a:bodyPr>
          <a:lstStyle/>
          <a:p>
            <a:r>
              <a:rPr lang="en-CA" dirty="0">
                <a:solidFill>
                  <a:schemeClr val="bg2">
                    <a:lumMod val="25000"/>
                  </a:schemeClr>
                </a:solidFill>
              </a:rPr>
              <a:t>Of those unable to secure a trip in 2021, 55% still made the trip using another mode.</a:t>
            </a:r>
          </a:p>
        </p:txBody>
      </p:sp>
      <p:graphicFrame>
        <p:nvGraphicFramePr>
          <p:cNvPr id="11" name="Chart 10">
            <a:extLst>
              <a:ext uri="{FF2B5EF4-FFF2-40B4-BE49-F238E27FC236}">
                <a16:creationId xmlns:a16="http://schemas.microsoft.com/office/drawing/2014/main" id="{4467CC4D-0E64-4DB5-8318-068BFF4CD4C3}"/>
              </a:ext>
            </a:extLst>
          </p:cNvPr>
          <p:cNvGraphicFramePr/>
          <p:nvPr>
            <p:extLst>
              <p:ext uri="{D42A27DB-BD31-4B8C-83A1-F6EECF244321}">
                <p14:modId xmlns:p14="http://schemas.microsoft.com/office/powerpoint/2010/main" val="2532060851"/>
              </p:ext>
            </p:extLst>
          </p:nvPr>
        </p:nvGraphicFramePr>
        <p:xfrm>
          <a:off x="264667" y="2894349"/>
          <a:ext cx="3346885" cy="2944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3C329AFF-74A0-4D87-98E0-389EC1441A55}"/>
              </a:ext>
            </a:extLst>
          </p:cNvPr>
          <p:cNvGraphicFramePr/>
          <p:nvPr>
            <p:extLst>
              <p:ext uri="{D42A27DB-BD31-4B8C-83A1-F6EECF244321}">
                <p14:modId xmlns:p14="http://schemas.microsoft.com/office/powerpoint/2010/main" val="1199784435"/>
              </p:ext>
            </p:extLst>
          </p:nvPr>
        </p:nvGraphicFramePr>
        <p:xfrm>
          <a:off x="4572000" y="2894349"/>
          <a:ext cx="3346885" cy="29440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9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D98F-242B-4A41-AEF3-5AE9F593C6C0}"/>
              </a:ext>
            </a:extLst>
          </p:cNvPr>
          <p:cNvSpPr>
            <a:spLocks noGrp="1"/>
          </p:cNvSpPr>
          <p:nvPr>
            <p:ph type="title"/>
          </p:nvPr>
        </p:nvSpPr>
        <p:spPr/>
        <p:txBody>
          <a:bodyPr>
            <a:normAutofit fontScale="90000"/>
          </a:bodyPr>
          <a:lstStyle/>
          <a:p>
            <a:r>
              <a:rPr lang="en-CA" dirty="0"/>
              <a:t>Three in ten riders would like to see handyDART service on Sundays, the top suggestion for service expansion </a:t>
            </a:r>
          </a:p>
        </p:txBody>
      </p:sp>
      <p:sp>
        <p:nvSpPr>
          <p:cNvPr id="4" name="Slide Number Placeholder 3">
            <a:extLst>
              <a:ext uri="{FF2B5EF4-FFF2-40B4-BE49-F238E27FC236}">
                <a16:creationId xmlns:a16="http://schemas.microsoft.com/office/drawing/2014/main" id="{2A197962-0E57-489B-81DD-04F647193DFF}"/>
              </a:ext>
            </a:extLst>
          </p:cNvPr>
          <p:cNvSpPr>
            <a:spLocks noGrp="1"/>
          </p:cNvSpPr>
          <p:nvPr>
            <p:ph type="sldNum" sz="quarter" idx="12"/>
          </p:nvPr>
        </p:nvSpPr>
        <p:spPr/>
        <p:txBody>
          <a:bodyPr/>
          <a:lstStyle/>
          <a:p>
            <a:fld id="{36679B2B-0B95-3D41-A6BF-74EBACF9BD9F}" type="slidenum">
              <a:rPr lang="en-US" smtClean="0"/>
              <a:pPr/>
              <a:t>34</a:t>
            </a:fld>
            <a:endParaRPr lang="en-US" dirty="0"/>
          </a:p>
        </p:txBody>
      </p:sp>
      <p:sp>
        <p:nvSpPr>
          <p:cNvPr id="5" name="Speech Bubble: Rectangle with Corners Rounded 4">
            <a:extLst>
              <a:ext uri="{FF2B5EF4-FFF2-40B4-BE49-F238E27FC236}">
                <a16:creationId xmlns:a16="http://schemas.microsoft.com/office/drawing/2014/main" id="{C9E16ACD-ACCF-4CEB-A44B-E1645E78D72A}"/>
              </a:ext>
            </a:extLst>
          </p:cNvPr>
          <p:cNvSpPr/>
          <p:nvPr/>
        </p:nvSpPr>
        <p:spPr>
          <a:xfrm>
            <a:off x="4834822" y="1388637"/>
            <a:ext cx="2847974" cy="596150"/>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“More flexibility in hours e.g. later service, evening service, etc. we have lives too (or would if we could get there).”</a:t>
            </a:r>
            <a:endParaRPr lang="en-CA" sz="1200" i="1" dirty="0">
              <a:solidFill>
                <a:schemeClr val="bg2">
                  <a:lumMod val="25000"/>
                </a:schemeClr>
              </a:solidFill>
            </a:endParaRPr>
          </a:p>
        </p:txBody>
      </p:sp>
      <p:sp>
        <p:nvSpPr>
          <p:cNvPr id="6" name="Speech Bubble: Rectangle with Corners Rounded 5">
            <a:extLst>
              <a:ext uri="{FF2B5EF4-FFF2-40B4-BE49-F238E27FC236}">
                <a16:creationId xmlns:a16="http://schemas.microsoft.com/office/drawing/2014/main" id="{D07785A1-5635-4104-897E-45061B0E0F31}"/>
              </a:ext>
            </a:extLst>
          </p:cNvPr>
          <p:cNvSpPr/>
          <p:nvPr/>
        </p:nvSpPr>
        <p:spPr>
          <a:xfrm>
            <a:off x="6008914" y="2230367"/>
            <a:ext cx="2915230" cy="733967"/>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“Sometimes they're not available to pick up during scheduled hours. Maybe they can add more pick up/drop off times.”</a:t>
            </a:r>
            <a:endParaRPr lang="en-CA" sz="1200" i="1" dirty="0">
              <a:solidFill>
                <a:schemeClr val="bg2">
                  <a:lumMod val="25000"/>
                </a:schemeClr>
              </a:solidFill>
            </a:endParaRPr>
          </a:p>
        </p:txBody>
      </p:sp>
      <p:sp>
        <p:nvSpPr>
          <p:cNvPr id="7" name="Speech Bubble: Rectangle with Corners Rounded 6">
            <a:extLst>
              <a:ext uri="{FF2B5EF4-FFF2-40B4-BE49-F238E27FC236}">
                <a16:creationId xmlns:a16="http://schemas.microsoft.com/office/drawing/2014/main" id="{7167F9B6-B586-4D16-88A1-3DF9532CC77A}"/>
              </a:ext>
            </a:extLst>
          </p:cNvPr>
          <p:cNvSpPr/>
          <p:nvPr/>
        </p:nvSpPr>
        <p:spPr>
          <a:xfrm>
            <a:off x="4571999" y="3272928"/>
            <a:ext cx="2847975" cy="596149"/>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“I live in the Interior of BC and would like to have service available to other communities on a regular basis.”</a:t>
            </a:r>
            <a:endParaRPr lang="en-CA" sz="1200" i="1" dirty="0">
              <a:solidFill>
                <a:schemeClr val="bg2">
                  <a:lumMod val="25000"/>
                </a:schemeClr>
              </a:solidFill>
            </a:endParaRPr>
          </a:p>
        </p:txBody>
      </p:sp>
      <p:sp>
        <p:nvSpPr>
          <p:cNvPr id="8" name="Speech Bubble: Rectangle with Corners Rounded 7">
            <a:extLst>
              <a:ext uri="{FF2B5EF4-FFF2-40B4-BE49-F238E27FC236}">
                <a16:creationId xmlns:a16="http://schemas.microsoft.com/office/drawing/2014/main" id="{EE59D2D0-3667-4138-97CE-7549C5AE3C2C}"/>
              </a:ext>
            </a:extLst>
          </p:cNvPr>
          <p:cNvSpPr/>
          <p:nvPr/>
        </p:nvSpPr>
        <p:spPr>
          <a:xfrm>
            <a:off x="5862038" y="4138262"/>
            <a:ext cx="3010233" cy="833721"/>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“I feel it would be great if available on weekends and holidays to get patrons to events or other places that would not be available with out this service.”</a:t>
            </a:r>
            <a:endParaRPr lang="en-CA" sz="1200" i="1" dirty="0">
              <a:solidFill>
                <a:schemeClr val="bg2">
                  <a:lumMod val="25000"/>
                </a:schemeClr>
              </a:solidFill>
            </a:endParaRPr>
          </a:p>
        </p:txBody>
      </p:sp>
      <p:sp>
        <p:nvSpPr>
          <p:cNvPr id="9" name="Speech Bubble: Rectangle with Corners Rounded 8">
            <a:extLst>
              <a:ext uri="{FF2B5EF4-FFF2-40B4-BE49-F238E27FC236}">
                <a16:creationId xmlns:a16="http://schemas.microsoft.com/office/drawing/2014/main" id="{71457F2B-2D89-442C-94B2-69550D63C495}"/>
              </a:ext>
            </a:extLst>
          </p:cNvPr>
          <p:cNvSpPr/>
          <p:nvPr/>
        </p:nvSpPr>
        <p:spPr>
          <a:xfrm>
            <a:off x="4403766" y="5512115"/>
            <a:ext cx="2847974" cy="529573"/>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“Maybe an additional vehicle &amp; drivers - I have often been sent a taxi rather than the handyDART bus.”</a:t>
            </a:r>
            <a:endParaRPr lang="en-CA" sz="1200" i="1" dirty="0">
              <a:solidFill>
                <a:schemeClr val="bg2">
                  <a:lumMod val="25000"/>
                </a:schemeClr>
              </a:solidFill>
            </a:endParaRPr>
          </a:p>
        </p:txBody>
      </p:sp>
      <p:sp>
        <p:nvSpPr>
          <p:cNvPr id="10" name="TextBox 9">
            <a:extLst>
              <a:ext uri="{FF2B5EF4-FFF2-40B4-BE49-F238E27FC236}">
                <a16:creationId xmlns:a16="http://schemas.microsoft.com/office/drawing/2014/main" id="{3D4EDF88-91DF-4AD7-9A5F-C4589F46D207}"/>
              </a:ext>
            </a:extLst>
          </p:cNvPr>
          <p:cNvSpPr txBox="1"/>
          <p:nvPr/>
        </p:nvSpPr>
        <p:spPr>
          <a:xfrm>
            <a:off x="205302" y="6260193"/>
            <a:ext cx="7736463" cy="394583"/>
          </a:xfrm>
          <a:prstGeom prst="rect">
            <a:avLst/>
          </a:prstGeom>
        </p:spPr>
        <p:txBody>
          <a:bodyPr vert="horz" wrap="square" lIns="91440" tIns="45720" rIns="91440" bIns="45720" rtlCol="0" anchor="ctr">
            <a:normAutofit/>
          </a:bodyPr>
          <a:lstStyle/>
          <a:p>
            <a:r>
              <a:rPr lang="en-CA" sz="900" dirty="0"/>
              <a:t>Q16. </a:t>
            </a:r>
            <a:r>
              <a:rPr lang="en-US" sz="900" dirty="0"/>
              <a:t>If resources were available to expand handyDART service, what change(s) would you most like handyDART to implement?</a:t>
            </a:r>
          </a:p>
          <a:p>
            <a:r>
              <a:rPr lang="en-US" sz="900" dirty="0"/>
              <a:t>Q17. Specifically, what areas would you like handyDART service to cover that it does not today? </a:t>
            </a:r>
            <a:endParaRPr lang="en-CA" sz="900" dirty="0"/>
          </a:p>
        </p:txBody>
      </p:sp>
      <p:sp>
        <p:nvSpPr>
          <p:cNvPr id="11" name="TextBox 10">
            <a:extLst>
              <a:ext uri="{FF2B5EF4-FFF2-40B4-BE49-F238E27FC236}">
                <a16:creationId xmlns:a16="http://schemas.microsoft.com/office/drawing/2014/main" id="{19EE6ECC-D666-46F7-8FDB-10427F4B4D86}"/>
              </a:ext>
            </a:extLst>
          </p:cNvPr>
          <p:cNvSpPr txBox="1"/>
          <p:nvPr/>
        </p:nvSpPr>
        <p:spPr>
          <a:xfrm>
            <a:off x="205302" y="6561655"/>
            <a:ext cx="3478028" cy="231033"/>
          </a:xfrm>
          <a:prstGeom prst="rect">
            <a:avLst/>
          </a:prstGeom>
        </p:spPr>
        <p:txBody>
          <a:bodyPr vert="horz" wrap="square" lIns="91440" tIns="45720" rIns="91440" bIns="45720" rtlCol="0" anchor="ctr">
            <a:normAutofit/>
          </a:bodyPr>
          <a:lstStyle/>
          <a:p>
            <a:r>
              <a:rPr lang="en-CA" sz="900" dirty="0"/>
              <a:t>Base 2021: Total, n=578.</a:t>
            </a:r>
          </a:p>
        </p:txBody>
      </p:sp>
      <p:graphicFrame>
        <p:nvGraphicFramePr>
          <p:cNvPr id="12" name="Table 11">
            <a:extLst>
              <a:ext uri="{FF2B5EF4-FFF2-40B4-BE49-F238E27FC236}">
                <a16:creationId xmlns:a16="http://schemas.microsoft.com/office/drawing/2014/main" id="{A8F0263C-CB9E-4DCD-AFC2-43BA57D15EB3}"/>
              </a:ext>
            </a:extLst>
          </p:cNvPr>
          <p:cNvGraphicFramePr>
            <a:graphicFrameLocks noGrp="1"/>
          </p:cNvGraphicFramePr>
          <p:nvPr>
            <p:extLst>
              <p:ext uri="{D42A27DB-BD31-4B8C-83A1-F6EECF244321}">
                <p14:modId xmlns:p14="http://schemas.microsoft.com/office/powerpoint/2010/main" val="4016493065"/>
              </p:ext>
            </p:extLst>
          </p:nvPr>
        </p:nvGraphicFramePr>
        <p:xfrm>
          <a:off x="271729" y="1565386"/>
          <a:ext cx="3935359" cy="4676807"/>
        </p:xfrm>
        <a:graphic>
          <a:graphicData uri="http://schemas.openxmlformats.org/drawingml/2006/table">
            <a:tbl>
              <a:tblPr firstRow="1" bandRow="1">
                <a:tableStyleId>{00A15C55-8517-42AA-B614-E9B94910E393}</a:tableStyleId>
              </a:tblPr>
              <a:tblGrid>
                <a:gridCol w="3009084">
                  <a:extLst>
                    <a:ext uri="{9D8B030D-6E8A-4147-A177-3AD203B41FA5}">
                      <a16:colId xmlns:a16="http://schemas.microsoft.com/office/drawing/2014/main" val="1145946982"/>
                    </a:ext>
                  </a:extLst>
                </a:gridCol>
                <a:gridCol w="926275">
                  <a:extLst>
                    <a:ext uri="{9D8B030D-6E8A-4147-A177-3AD203B41FA5}">
                      <a16:colId xmlns:a16="http://schemas.microsoft.com/office/drawing/2014/main" val="2568373691"/>
                    </a:ext>
                  </a:extLst>
                </a:gridCol>
              </a:tblGrid>
              <a:tr h="447093">
                <a:tc>
                  <a:txBody>
                    <a:bodyPr/>
                    <a:lstStyle/>
                    <a:p>
                      <a:endParaRPr lang="en-CA" sz="1400" dirty="0">
                        <a:solidFill>
                          <a:schemeClr val="bg2">
                            <a:lumMod val="25000"/>
                          </a:schemeClr>
                        </a:solidFill>
                      </a:endParaRPr>
                    </a:p>
                  </a:txBody>
                  <a:tcPr/>
                </a:tc>
                <a:tc>
                  <a:txBody>
                    <a:bodyPr/>
                    <a:lstStyle/>
                    <a:p>
                      <a:pPr algn="ctr"/>
                      <a:r>
                        <a:rPr lang="en-CA" sz="1400" dirty="0">
                          <a:solidFill>
                            <a:schemeClr val="bg2">
                              <a:lumMod val="25000"/>
                            </a:schemeClr>
                          </a:solidFill>
                        </a:rPr>
                        <a:t>Total </a:t>
                      </a:r>
                    </a:p>
                    <a:p>
                      <a:pPr algn="ctr"/>
                      <a:r>
                        <a:rPr lang="en-CA" sz="1400" dirty="0">
                          <a:solidFill>
                            <a:schemeClr val="bg2">
                              <a:lumMod val="25000"/>
                            </a:schemeClr>
                          </a:solidFill>
                        </a:rPr>
                        <a:t>(n=578)</a:t>
                      </a:r>
                    </a:p>
                  </a:txBody>
                  <a:tcPr/>
                </a:tc>
                <a:extLst>
                  <a:ext uri="{0D108BD9-81ED-4DB2-BD59-A6C34878D82A}">
                    <a16:rowId xmlns:a16="http://schemas.microsoft.com/office/drawing/2014/main" val="2828110716"/>
                  </a:ext>
                </a:extLst>
              </a:tr>
              <a:tr h="430046">
                <a:tc>
                  <a:txBody>
                    <a:bodyPr/>
                    <a:lstStyle/>
                    <a:p>
                      <a:r>
                        <a:rPr lang="en-CA" sz="1400" b="0" dirty="0">
                          <a:solidFill>
                            <a:schemeClr val="bg2">
                              <a:lumMod val="25000"/>
                            </a:schemeClr>
                          </a:solidFill>
                        </a:rPr>
                        <a:t>Introduce service on Sundays</a:t>
                      </a:r>
                    </a:p>
                  </a:txBody>
                  <a:tcPr/>
                </a:tc>
                <a:tc>
                  <a:txBody>
                    <a:bodyPr/>
                    <a:lstStyle/>
                    <a:p>
                      <a:pPr algn="ctr"/>
                      <a:r>
                        <a:rPr lang="en-CA" sz="1400" dirty="0"/>
                        <a:t>29%</a:t>
                      </a:r>
                    </a:p>
                  </a:txBody>
                  <a:tcPr>
                    <a:solidFill>
                      <a:schemeClr val="accent4">
                        <a:lumMod val="40000"/>
                        <a:lumOff val="60000"/>
                      </a:schemeClr>
                    </a:solidFill>
                  </a:tcPr>
                </a:tc>
                <a:extLst>
                  <a:ext uri="{0D108BD9-81ED-4DB2-BD59-A6C34878D82A}">
                    <a16:rowId xmlns:a16="http://schemas.microsoft.com/office/drawing/2014/main" val="1667736889"/>
                  </a:ext>
                </a:extLst>
              </a:tr>
              <a:tr h="430046">
                <a:tc>
                  <a:txBody>
                    <a:bodyPr/>
                    <a:lstStyle/>
                    <a:p>
                      <a:r>
                        <a:rPr lang="en-CA" sz="1400" b="0" dirty="0">
                          <a:solidFill>
                            <a:schemeClr val="bg2">
                              <a:lumMod val="25000"/>
                            </a:schemeClr>
                          </a:solidFill>
                        </a:rPr>
                        <a:t>Introduce service on holidays</a:t>
                      </a:r>
                    </a:p>
                  </a:txBody>
                  <a:tcPr>
                    <a:solidFill>
                      <a:schemeClr val="accent4">
                        <a:lumMod val="20000"/>
                        <a:lumOff val="80000"/>
                      </a:schemeClr>
                    </a:solidFill>
                  </a:tcPr>
                </a:tc>
                <a:tc>
                  <a:txBody>
                    <a:bodyPr/>
                    <a:lstStyle/>
                    <a:p>
                      <a:pPr algn="ctr"/>
                      <a:r>
                        <a:rPr lang="en-CA" sz="1400" dirty="0"/>
                        <a:t>19%</a:t>
                      </a:r>
                    </a:p>
                  </a:txBody>
                  <a:tcPr>
                    <a:solidFill>
                      <a:schemeClr val="accent4">
                        <a:lumMod val="20000"/>
                        <a:lumOff val="80000"/>
                      </a:schemeClr>
                    </a:solidFill>
                  </a:tcPr>
                </a:tc>
                <a:extLst>
                  <a:ext uri="{0D108BD9-81ED-4DB2-BD59-A6C34878D82A}">
                    <a16:rowId xmlns:a16="http://schemas.microsoft.com/office/drawing/2014/main" val="3984627537"/>
                  </a:ext>
                </a:extLst>
              </a:tr>
              <a:tr h="348815">
                <a:tc>
                  <a:txBody>
                    <a:bodyPr/>
                    <a:lstStyle/>
                    <a:p>
                      <a:r>
                        <a:rPr lang="en-US" sz="1400" b="0" dirty="0">
                          <a:solidFill>
                            <a:schemeClr val="bg2">
                              <a:lumMod val="25000"/>
                            </a:schemeClr>
                          </a:solidFill>
                        </a:rPr>
                        <a:t>Later service on weekdays (after 8pm)</a:t>
                      </a:r>
                      <a:endParaRPr lang="en-CA" sz="1400" b="0" dirty="0">
                        <a:solidFill>
                          <a:schemeClr val="bg2">
                            <a:lumMod val="25000"/>
                          </a:schemeClr>
                        </a:solidFill>
                      </a:endParaRPr>
                    </a:p>
                  </a:txBody>
                  <a:tcPr>
                    <a:solidFill>
                      <a:schemeClr val="accent4">
                        <a:lumMod val="40000"/>
                        <a:lumOff val="60000"/>
                      </a:schemeClr>
                    </a:solidFill>
                  </a:tcPr>
                </a:tc>
                <a:tc>
                  <a:txBody>
                    <a:bodyPr/>
                    <a:lstStyle/>
                    <a:p>
                      <a:pPr algn="ctr"/>
                      <a:r>
                        <a:rPr lang="en-CA" sz="1400" dirty="0"/>
                        <a:t>17%</a:t>
                      </a:r>
                    </a:p>
                  </a:txBody>
                  <a:tcPr>
                    <a:solidFill>
                      <a:schemeClr val="accent4">
                        <a:lumMod val="40000"/>
                        <a:lumOff val="60000"/>
                      </a:schemeClr>
                    </a:solidFill>
                  </a:tcPr>
                </a:tc>
                <a:extLst>
                  <a:ext uri="{0D108BD9-81ED-4DB2-BD59-A6C34878D82A}">
                    <a16:rowId xmlns:a16="http://schemas.microsoft.com/office/drawing/2014/main" val="2986348767"/>
                  </a:ext>
                </a:extLst>
              </a:tr>
              <a:tr h="348815">
                <a:tc>
                  <a:txBody>
                    <a:bodyPr/>
                    <a:lstStyle/>
                    <a:p>
                      <a:r>
                        <a:rPr lang="en-US" sz="1400" b="0" dirty="0">
                          <a:solidFill>
                            <a:schemeClr val="bg2">
                              <a:lumMod val="25000"/>
                            </a:schemeClr>
                          </a:solidFill>
                        </a:rPr>
                        <a:t>Earlier service on weekdays (before 9am)</a:t>
                      </a:r>
                      <a:endParaRPr lang="en-CA" sz="1400" b="0" dirty="0">
                        <a:solidFill>
                          <a:schemeClr val="bg2">
                            <a:lumMod val="25000"/>
                          </a:schemeClr>
                        </a:solidFill>
                      </a:endParaRPr>
                    </a:p>
                  </a:txBody>
                  <a:tcPr>
                    <a:solidFill>
                      <a:schemeClr val="accent4">
                        <a:lumMod val="20000"/>
                        <a:lumOff val="80000"/>
                      </a:schemeClr>
                    </a:solidFill>
                  </a:tcPr>
                </a:tc>
                <a:tc>
                  <a:txBody>
                    <a:bodyPr/>
                    <a:lstStyle/>
                    <a:p>
                      <a:pPr algn="ctr"/>
                      <a:r>
                        <a:rPr lang="en-CA" sz="1400" dirty="0"/>
                        <a:t>16%</a:t>
                      </a:r>
                    </a:p>
                  </a:txBody>
                  <a:tcPr>
                    <a:solidFill>
                      <a:schemeClr val="accent4">
                        <a:lumMod val="20000"/>
                        <a:lumOff val="80000"/>
                      </a:schemeClr>
                    </a:solidFill>
                  </a:tcPr>
                </a:tc>
                <a:extLst>
                  <a:ext uri="{0D108BD9-81ED-4DB2-BD59-A6C34878D82A}">
                    <a16:rowId xmlns:a16="http://schemas.microsoft.com/office/drawing/2014/main" val="542193171"/>
                  </a:ext>
                </a:extLst>
              </a:tr>
              <a:tr h="348815">
                <a:tc>
                  <a:txBody>
                    <a:bodyPr/>
                    <a:lstStyle/>
                    <a:p>
                      <a:r>
                        <a:rPr lang="en-CA" sz="1400" b="0" dirty="0">
                          <a:solidFill>
                            <a:schemeClr val="bg2">
                              <a:lumMod val="25000"/>
                            </a:schemeClr>
                          </a:solidFill>
                        </a:rPr>
                        <a:t>Later service on Saturdays (after 6pm)</a:t>
                      </a:r>
                    </a:p>
                  </a:txBody>
                  <a:tcPr>
                    <a:solidFill>
                      <a:schemeClr val="accent4">
                        <a:lumMod val="20000"/>
                        <a:lumOff val="80000"/>
                      </a:schemeClr>
                    </a:solidFill>
                  </a:tcPr>
                </a:tc>
                <a:tc>
                  <a:txBody>
                    <a:bodyPr/>
                    <a:lstStyle/>
                    <a:p>
                      <a:pPr algn="ctr"/>
                      <a:r>
                        <a:rPr lang="en-CA" sz="1400" dirty="0"/>
                        <a:t>15%</a:t>
                      </a:r>
                    </a:p>
                  </a:txBody>
                  <a:tcPr>
                    <a:solidFill>
                      <a:schemeClr val="accent4">
                        <a:lumMod val="20000"/>
                        <a:lumOff val="80000"/>
                      </a:schemeClr>
                    </a:solidFill>
                  </a:tcPr>
                </a:tc>
                <a:extLst>
                  <a:ext uri="{0D108BD9-81ED-4DB2-BD59-A6C34878D82A}">
                    <a16:rowId xmlns:a16="http://schemas.microsoft.com/office/drawing/2014/main" val="4247587918"/>
                  </a:ext>
                </a:extLst>
              </a:tr>
              <a:tr h="348815">
                <a:tc>
                  <a:txBody>
                    <a:bodyPr/>
                    <a:lstStyle/>
                    <a:p>
                      <a:r>
                        <a:rPr lang="en-CA" sz="1400" b="0" dirty="0">
                          <a:solidFill>
                            <a:schemeClr val="bg2">
                              <a:lumMod val="25000"/>
                            </a:schemeClr>
                          </a:solidFill>
                        </a:rPr>
                        <a:t>Improve availability during existing hours</a:t>
                      </a:r>
                    </a:p>
                  </a:txBody>
                  <a:tcPr>
                    <a:solidFill>
                      <a:schemeClr val="accent4">
                        <a:lumMod val="40000"/>
                        <a:lumOff val="60000"/>
                      </a:schemeClr>
                    </a:solidFill>
                  </a:tcPr>
                </a:tc>
                <a:tc>
                  <a:txBody>
                    <a:bodyPr/>
                    <a:lstStyle/>
                    <a:p>
                      <a:pPr algn="ctr"/>
                      <a:r>
                        <a:rPr lang="en-CA" sz="1400" dirty="0"/>
                        <a:t>13%</a:t>
                      </a:r>
                    </a:p>
                  </a:txBody>
                  <a:tcPr>
                    <a:solidFill>
                      <a:schemeClr val="accent4">
                        <a:lumMod val="40000"/>
                        <a:lumOff val="60000"/>
                      </a:schemeClr>
                    </a:solidFill>
                  </a:tcPr>
                </a:tc>
                <a:extLst>
                  <a:ext uri="{0D108BD9-81ED-4DB2-BD59-A6C34878D82A}">
                    <a16:rowId xmlns:a16="http://schemas.microsoft.com/office/drawing/2014/main" val="329315901"/>
                  </a:ext>
                </a:extLst>
              </a:tr>
              <a:tr h="3488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rPr>
                        <a:t>Extend service to new areas</a:t>
                      </a:r>
                      <a:endParaRPr lang="en-CA" sz="1400" b="0" dirty="0">
                        <a:solidFill>
                          <a:schemeClr val="bg2">
                            <a:lumMod val="25000"/>
                          </a:schemeClr>
                        </a:solidFill>
                      </a:endParaRPr>
                    </a:p>
                  </a:txBody>
                  <a:tcPr>
                    <a:solidFill>
                      <a:schemeClr val="accent4">
                        <a:lumMod val="20000"/>
                        <a:lumOff val="80000"/>
                      </a:schemeClr>
                    </a:solidFill>
                  </a:tcPr>
                </a:tc>
                <a:tc>
                  <a:txBody>
                    <a:bodyPr/>
                    <a:lstStyle/>
                    <a:p>
                      <a:pPr algn="ctr"/>
                      <a:r>
                        <a:rPr lang="en-CA" sz="1400" dirty="0"/>
                        <a:t>8%</a:t>
                      </a:r>
                    </a:p>
                  </a:txBody>
                  <a:tcPr>
                    <a:solidFill>
                      <a:schemeClr val="accent4">
                        <a:lumMod val="20000"/>
                        <a:lumOff val="80000"/>
                      </a:schemeClr>
                    </a:solidFill>
                  </a:tcPr>
                </a:tc>
                <a:extLst>
                  <a:ext uri="{0D108BD9-81ED-4DB2-BD59-A6C34878D82A}">
                    <a16:rowId xmlns:a16="http://schemas.microsoft.com/office/drawing/2014/main" val="2442630300"/>
                  </a:ext>
                </a:extLst>
              </a:tr>
              <a:tr h="348815">
                <a:tc>
                  <a:txBody>
                    <a:bodyPr/>
                    <a:lstStyle/>
                    <a:p>
                      <a:r>
                        <a:rPr lang="en-US" sz="1400" b="0" dirty="0">
                          <a:solidFill>
                            <a:schemeClr val="bg2">
                              <a:lumMod val="25000"/>
                            </a:schemeClr>
                          </a:solidFill>
                        </a:rPr>
                        <a:t>Earlier service on Saturdays (before 9am)</a:t>
                      </a:r>
                      <a:endParaRPr lang="en-CA" sz="1400" b="0" dirty="0">
                        <a:solidFill>
                          <a:schemeClr val="bg2">
                            <a:lumMod val="25000"/>
                          </a:schemeClr>
                        </a:solidFill>
                      </a:endParaRPr>
                    </a:p>
                  </a:txBody>
                  <a:tcPr>
                    <a:solidFill>
                      <a:schemeClr val="accent4">
                        <a:lumMod val="40000"/>
                        <a:lumOff val="60000"/>
                      </a:schemeClr>
                    </a:solidFill>
                  </a:tcPr>
                </a:tc>
                <a:tc>
                  <a:txBody>
                    <a:bodyPr/>
                    <a:lstStyle/>
                    <a:p>
                      <a:pPr algn="ctr"/>
                      <a:r>
                        <a:rPr lang="en-CA" sz="1400" dirty="0"/>
                        <a:t>6%</a:t>
                      </a:r>
                    </a:p>
                  </a:txBody>
                  <a:tcPr>
                    <a:solidFill>
                      <a:schemeClr val="accent4">
                        <a:lumMod val="40000"/>
                        <a:lumOff val="60000"/>
                      </a:schemeClr>
                    </a:solidFill>
                  </a:tcPr>
                </a:tc>
                <a:extLst>
                  <a:ext uri="{0D108BD9-81ED-4DB2-BD59-A6C34878D82A}">
                    <a16:rowId xmlns:a16="http://schemas.microsoft.com/office/drawing/2014/main" val="4039316306"/>
                  </a:ext>
                </a:extLst>
              </a:tr>
              <a:tr h="348815">
                <a:tc>
                  <a:txBody>
                    <a:bodyPr/>
                    <a:lstStyle/>
                    <a:p>
                      <a:r>
                        <a:rPr lang="en-CA" sz="1400" b="0" dirty="0">
                          <a:solidFill>
                            <a:schemeClr val="bg2">
                              <a:lumMod val="25000"/>
                            </a:schemeClr>
                          </a:solidFill>
                        </a:rPr>
                        <a:t>None of the above</a:t>
                      </a:r>
                    </a:p>
                  </a:txBody>
                  <a:tcPr>
                    <a:solidFill>
                      <a:schemeClr val="accent4">
                        <a:lumMod val="20000"/>
                        <a:lumOff val="80000"/>
                      </a:schemeClr>
                    </a:solidFill>
                  </a:tcPr>
                </a:tc>
                <a:tc>
                  <a:txBody>
                    <a:bodyPr/>
                    <a:lstStyle/>
                    <a:p>
                      <a:pPr algn="ctr"/>
                      <a:r>
                        <a:rPr lang="en-CA" sz="1400" dirty="0"/>
                        <a:t>24%</a:t>
                      </a:r>
                    </a:p>
                  </a:txBody>
                  <a:tcPr>
                    <a:solidFill>
                      <a:schemeClr val="accent4">
                        <a:lumMod val="20000"/>
                        <a:lumOff val="80000"/>
                      </a:schemeClr>
                    </a:solidFill>
                  </a:tcPr>
                </a:tc>
                <a:extLst>
                  <a:ext uri="{0D108BD9-81ED-4DB2-BD59-A6C34878D82A}">
                    <a16:rowId xmlns:a16="http://schemas.microsoft.com/office/drawing/2014/main" val="1615810124"/>
                  </a:ext>
                </a:extLst>
              </a:tr>
              <a:tr h="348815">
                <a:tc>
                  <a:txBody>
                    <a:bodyPr/>
                    <a:lstStyle/>
                    <a:p>
                      <a:r>
                        <a:rPr lang="en-CA" sz="1400" b="0" dirty="0">
                          <a:solidFill>
                            <a:schemeClr val="bg2">
                              <a:lumMod val="25000"/>
                            </a:schemeClr>
                          </a:solidFill>
                        </a:rPr>
                        <a:t>Prefer not to answer</a:t>
                      </a:r>
                    </a:p>
                  </a:txBody>
                  <a:tcPr>
                    <a:solidFill>
                      <a:schemeClr val="accent4">
                        <a:lumMod val="40000"/>
                        <a:lumOff val="60000"/>
                      </a:schemeClr>
                    </a:solidFill>
                  </a:tcPr>
                </a:tc>
                <a:tc>
                  <a:txBody>
                    <a:bodyPr/>
                    <a:lstStyle/>
                    <a:p>
                      <a:pPr algn="ctr"/>
                      <a:r>
                        <a:rPr lang="en-CA" sz="1400" dirty="0"/>
                        <a:t>13%</a:t>
                      </a:r>
                    </a:p>
                  </a:txBody>
                  <a:tcPr>
                    <a:solidFill>
                      <a:schemeClr val="accent4">
                        <a:lumMod val="40000"/>
                        <a:lumOff val="60000"/>
                      </a:schemeClr>
                    </a:solidFill>
                  </a:tcPr>
                </a:tc>
                <a:extLst>
                  <a:ext uri="{0D108BD9-81ED-4DB2-BD59-A6C34878D82A}">
                    <a16:rowId xmlns:a16="http://schemas.microsoft.com/office/drawing/2014/main" val="245418065"/>
                  </a:ext>
                </a:extLst>
              </a:tr>
            </a:tbl>
          </a:graphicData>
        </a:graphic>
      </p:graphicFrame>
      <p:sp>
        <p:nvSpPr>
          <p:cNvPr id="13" name="TextBox 12">
            <a:extLst>
              <a:ext uri="{FF2B5EF4-FFF2-40B4-BE49-F238E27FC236}">
                <a16:creationId xmlns:a16="http://schemas.microsoft.com/office/drawing/2014/main" id="{6F255D03-B97F-40E5-81D3-65BD656883A7}"/>
              </a:ext>
            </a:extLst>
          </p:cNvPr>
          <p:cNvSpPr txBox="1"/>
          <p:nvPr/>
        </p:nvSpPr>
        <p:spPr>
          <a:xfrm>
            <a:off x="6659458" y="6224097"/>
            <a:ext cx="1763436" cy="428617"/>
          </a:xfrm>
          <a:prstGeom prst="rect">
            <a:avLst/>
          </a:prstGeom>
        </p:spPr>
        <p:txBody>
          <a:bodyPr vert="horz" wrap="square" lIns="91440" tIns="45720" rIns="91440" bIns="45720" rtlCol="0" anchor="ctr">
            <a:normAutofit/>
          </a:bodyPr>
          <a:lstStyle/>
          <a:p>
            <a:r>
              <a:rPr lang="en-CA" sz="900" dirty="0"/>
              <a:t>*Only those answers mentioned by 5% or more are shown here </a:t>
            </a:r>
          </a:p>
        </p:txBody>
      </p:sp>
    </p:spTree>
    <p:extLst>
      <p:ext uri="{BB962C8B-B14F-4D97-AF65-F5344CB8AC3E}">
        <p14:creationId xmlns:p14="http://schemas.microsoft.com/office/powerpoint/2010/main" val="15173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1C86-ACD1-43F7-B7D9-A1EA1CCC1EBB}"/>
              </a:ext>
            </a:extLst>
          </p:cNvPr>
          <p:cNvSpPr>
            <a:spLocks noGrp="1"/>
          </p:cNvSpPr>
          <p:nvPr>
            <p:ph type="title"/>
          </p:nvPr>
        </p:nvSpPr>
        <p:spPr/>
        <p:txBody>
          <a:bodyPr>
            <a:normAutofit fontScale="90000"/>
          </a:bodyPr>
          <a:lstStyle/>
          <a:p>
            <a:r>
              <a:rPr lang="en-CA" dirty="0"/>
              <a:t>Two in ten riders who say they want to see improved availability during existing hours would like to have shorter window for their booking period and more buses</a:t>
            </a:r>
          </a:p>
        </p:txBody>
      </p:sp>
      <p:sp>
        <p:nvSpPr>
          <p:cNvPr id="4" name="Slide Number Placeholder 3">
            <a:extLst>
              <a:ext uri="{FF2B5EF4-FFF2-40B4-BE49-F238E27FC236}">
                <a16:creationId xmlns:a16="http://schemas.microsoft.com/office/drawing/2014/main" id="{D9EEB6FB-A6BB-4BE0-94D8-A2E2E067206F}"/>
              </a:ext>
            </a:extLst>
          </p:cNvPr>
          <p:cNvSpPr>
            <a:spLocks noGrp="1"/>
          </p:cNvSpPr>
          <p:nvPr>
            <p:ph type="sldNum" sz="quarter" idx="12"/>
          </p:nvPr>
        </p:nvSpPr>
        <p:spPr/>
        <p:txBody>
          <a:bodyPr/>
          <a:lstStyle/>
          <a:p>
            <a:fld id="{36679B2B-0B95-3D41-A6BF-74EBACF9BD9F}" type="slidenum">
              <a:rPr lang="en-US" smtClean="0"/>
              <a:pPr/>
              <a:t>35</a:t>
            </a:fld>
            <a:endParaRPr lang="en-US" dirty="0"/>
          </a:p>
        </p:txBody>
      </p:sp>
      <p:graphicFrame>
        <p:nvGraphicFramePr>
          <p:cNvPr id="5" name="Table 4">
            <a:extLst>
              <a:ext uri="{FF2B5EF4-FFF2-40B4-BE49-F238E27FC236}">
                <a16:creationId xmlns:a16="http://schemas.microsoft.com/office/drawing/2014/main" id="{63E63CFB-5A59-43BF-8390-CC8C5B28003B}"/>
              </a:ext>
            </a:extLst>
          </p:cNvPr>
          <p:cNvGraphicFramePr>
            <a:graphicFrameLocks noGrp="1"/>
          </p:cNvGraphicFramePr>
          <p:nvPr>
            <p:extLst>
              <p:ext uri="{D42A27DB-BD31-4B8C-83A1-F6EECF244321}">
                <p14:modId xmlns:p14="http://schemas.microsoft.com/office/powerpoint/2010/main" val="103682392"/>
              </p:ext>
            </p:extLst>
          </p:nvPr>
        </p:nvGraphicFramePr>
        <p:xfrm>
          <a:off x="271729" y="1924427"/>
          <a:ext cx="3935359" cy="3122327"/>
        </p:xfrm>
        <a:graphic>
          <a:graphicData uri="http://schemas.openxmlformats.org/drawingml/2006/table">
            <a:tbl>
              <a:tblPr firstRow="1" bandRow="1">
                <a:tableStyleId>{00A15C55-8517-42AA-B614-E9B94910E393}</a:tableStyleId>
              </a:tblPr>
              <a:tblGrid>
                <a:gridCol w="3009084">
                  <a:extLst>
                    <a:ext uri="{9D8B030D-6E8A-4147-A177-3AD203B41FA5}">
                      <a16:colId xmlns:a16="http://schemas.microsoft.com/office/drawing/2014/main" val="1145946982"/>
                    </a:ext>
                  </a:extLst>
                </a:gridCol>
                <a:gridCol w="926275">
                  <a:extLst>
                    <a:ext uri="{9D8B030D-6E8A-4147-A177-3AD203B41FA5}">
                      <a16:colId xmlns:a16="http://schemas.microsoft.com/office/drawing/2014/main" val="2568373691"/>
                    </a:ext>
                  </a:extLst>
                </a:gridCol>
              </a:tblGrid>
              <a:tr h="447093">
                <a:tc>
                  <a:txBody>
                    <a:bodyPr/>
                    <a:lstStyle/>
                    <a:p>
                      <a:endParaRPr lang="en-CA" sz="1400" dirty="0">
                        <a:solidFill>
                          <a:schemeClr val="bg2">
                            <a:lumMod val="25000"/>
                          </a:schemeClr>
                        </a:solidFill>
                      </a:endParaRPr>
                    </a:p>
                  </a:txBody>
                  <a:tcPr/>
                </a:tc>
                <a:tc>
                  <a:txBody>
                    <a:bodyPr/>
                    <a:lstStyle/>
                    <a:p>
                      <a:pPr algn="ctr"/>
                      <a:r>
                        <a:rPr lang="en-CA" sz="1400" dirty="0">
                          <a:solidFill>
                            <a:schemeClr val="bg2">
                              <a:lumMod val="25000"/>
                            </a:schemeClr>
                          </a:solidFill>
                        </a:rPr>
                        <a:t>Total </a:t>
                      </a:r>
                    </a:p>
                    <a:p>
                      <a:pPr algn="ctr"/>
                      <a:r>
                        <a:rPr lang="en-CA" sz="1400" dirty="0">
                          <a:solidFill>
                            <a:schemeClr val="bg2">
                              <a:lumMod val="25000"/>
                            </a:schemeClr>
                          </a:solidFill>
                        </a:rPr>
                        <a:t>(n=73)</a:t>
                      </a:r>
                    </a:p>
                  </a:txBody>
                  <a:tcPr/>
                </a:tc>
                <a:extLst>
                  <a:ext uri="{0D108BD9-81ED-4DB2-BD59-A6C34878D82A}">
                    <a16:rowId xmlns:a16="http://schemas.microsoft.com/office/drawing/2014/main" val="2828110716"/>
                  </a:ext>
                </a:extLst>
              </a:tr>
              <a:tr h="430046">
                <a:tc>
                  <a:txBody>
                    <a:bodyPr/>
                    <a:lstStyle/>
                    <a:p>
                      <a:r>
                        <a:rPr lang="en-US" sz="1400" b="0" dirty="0">
                          <a:solidFill>
                            <a:schemeClr val="bg2">
                              <a:lumMod val="25000"/>
                            </a:schemeClr>
                          </a:solidFill>
                        </a:rPr>
                        <a:t>Shorter window for booking period</a:t>
                      </a:r>
                      <a:endParaRPr lang="en-CA" sz="1400" b="0" dirty="0">
                        <a:solidFill>
                          <a:schemeClr val="bg2">
                            <a:lumMod val="25000"/>
                          </a:schemeClr>
                        </a:solidFill>
                      </a:endParaRPr>
                    </a:p>
                  </a:txBody>
                  <a:tcPr/>
                </a:tc>
                <a:tc>
                  <a:txBody>
                    <a:bodyPr/>
                    <a:lstStyle/>
                    <a:p>
                      <a:pPr algn="ctr"/>
                      <a:r>
                        <a:rPr lang="en-CA" sz="1400" dirty="0"/>
                        <a:t>19%</a:t>
                      </a:r>
                    </a:p>
                  </a:txBody>
                  <a:tcPr>
                    <a:solidFill>
                      <a:schemeClr val="accent4">
                        <a:lumMod val="40000"/>
                        <a:lumOff val="60000"/>
                      </a:schemeClr>
                    </a:solidFill>
                  </a:tcPr>
                </a:tc>
                <a:extLst>
                  <a:ext uri="{0D108BD9-81ED-4DB2-BD59-A6C34878D82A}">
                    <a16:rowId xmlns:a16="http://schemas.microsoft.com/office/drawing/2014/main" val="1667736889"/>
                  </a:ext>
                </a:extLst>
              </a:tr>
              <a:tr h="430046">
                <a:tc>
                  <a:txBody>
                    <a:bodyPr/>
                    <a:lstStyle/>
                    <a:p>
                      <a:r>
                        <a:rPr lang="en-CA" sz="1400" b="0" dirty="0">
                          <a:solidFill>
                            <a:schemeClr val="bg2">
                              <a:lumMod val="25000"/>
                            </a:schemeClr>
                          </a:solidFill>
                        </a:rPr>
                        <a:t>More buses/Increased frequency</a:t>
                      </a:r>
                    </a:p>
                  </a:txBody>
                  <a:tcPr>
                    <a:solidFill>
                      <a:schemeClr val="accent4">
                        <a:lumMod val="20000"/>
                        <a:lumOff val="80000"/>
                      </a:schemeClr>
                    </a:solidFill>
                  </a:tcPr>
                </a:tc>
                <a:tc>
                  <a:txBody>
                    <a:bodyPr/>
                    <a:lstStyle/>
                    <a:p>
                      <a:pPr algn="ctr"/>
                      <a:r>
                        <a:rPr lang="en-CA" sz="1400" dirty="0"/>
                        <a:t>18%</a:t>
                      </a:r>
                    </a:p>
                  </a:txBody>
                  <a:tcPr>
                    <a:solidFill>
                      <a:schemeClr val="accent4">
                        <a:lumMod val="20000"/>
                        <a:lumOff val="80000"/>
                      </a:schemeClr>
                    </a:solidFill>
                  </a:tcPr>
                </a:tc>
                <a:extLst>
                  <a:ext uri="{0D108BD9-81ED-4DB2-BD59-A6C34878D82A}">
                    <a16:rowId xmlns:a16="http://schemas.microsoft.com/office/drawing/2014/main" val="3984627537"/>
                  </a:ext>
                </a:extLst>
              </a:tr>
              <a:tr h="348815">
                <a:tc>
                  <a:txBody>
                    <a:bodyPr/>
                    <a:lstStyle/>
                    <a:p>
                      <a:r>
                        <a:rPr lang="en-CA" sz="1400" b="0" dirty="0">
                          <a:solidFill>
                            <a:schemeClr val="bg2">
                              <a:lumMod val="25000"/>
                            </a:schemeClr>
                          </a:solidFill>
                        </a:rPr>
                        <a:t>Shorter wait times</a:t>
                      </a:r>
                    </a:p>
                  </a:txBody>
                  <a:tcPr>
                    <a:solidFill>
                      <a:schemeClr val="accent4">
                        <a:lumMod val="40000"/>
                        <a:lumOff val="60000"/>
                      </a:schemeClr>
                    </a:solidFill>
                  </a:tcPr>
                </a:tc>
                <a:tc>
                  <a:txBody>
                    <a:bodyPr/>
                    <a:lstStyle/>
                    <a:p>
                      <a:pPr algn="ctr"/>
                      <a:r>
                        <a:rPr lang="en-CA" sz="1400" dirty="0"/>
                        <a:t>10%</a:t>
                      </a:r>
                    </a:p>
                  </a:txBody>
                  <a:tcPr>
                    <a:solidFill>
                      <a:schemeClr val="accent4">
                        <a:lumMod val="40000"/>
                        <a:lumOff val="60000"/>
                      </a:schemeClr>
                    </a:solidFill>
                  </a:tcPr>
                </a:tc>
                <a:extLst>
                  <a:ext uri="{0D108BD9-81ED-4DB2-BD59-A6C34878D82A}">
                    <a16:rowId xmlns:a16="http://schemas.microsoft.com/office/drawing/2014/main" val="2986348767"/>
                  </a:ext>
                </a:extLst>
              </a:tr>
              <a:tr h="348815">
                <a:tc>
                  <a:txBody>
                    <a:bodyPr/>
                    <a:lstStyle/>
                    <a:p>
                      <a:r>
                        <a:rPr lang="en-CA" sz="1400" b="0" dirty="0">
                          <a:solidFill>
                            <a:schemeClr val="bg2">
                              <a:lumMod val="25000"/>
                            </a:schemeClr>
                          </a:solidFill>
                        </a:rPr>
                        <a:t>Expand service to new areas</a:t>
                      </a:r>
                    </a:p>
                  </a:txBody>
                  <a:tcPr>
                    <a:solidFill>
                      <a:schemeClr val="accent4">
                        <a:lumMod val="20000"/>
                        <a:lumOff val="80000"/>
                      </a:schemeClr>
                    </a:solidFill>
                  </a:tcPr>
                </a:tc>
                <a:tc>
                  <a:txBody>
                    <a:bodyPr/>
                    <a:lstStyle/>
                    <a:p>
                      <a:pPr algn="ctr"/>
                      <a:r>
                        <a:rPr lang="en-CA" sz="1400" dirty="0"/>
                        <a:t>7%</a:t>
                      </a:r>
                    </a:p>
                  </a:txBody>
                  <a:tcPr>
                    <a:solidFill>
                      <a:schemeClr val="accent4">
                        <a:lumMod val="20000"/>
                        <a:lumOff val="80000"/>
                      </a:schemeClr>
                    </a:solidFill>
                  </a:tcPr>
                </a:tc>
                <a:extLst>
                  <a:ext uri="{0D108BD9-81ED-4DB2-BD59-A6C34878D82A}">
                    <a16:rowId xmlns:a16="http://schemas.microsoft.com/office/drawing/2014/main" val="542193171"/>
                  </a:ext>
                </a:extLst>
              </a:tr>
              <a:tr h="348815">
                <a:tc>
                  <a:txBody>
                    <a:bodyPr/>
                    <a:lstStyle/>
                    <a:p>
                      <a:r>
                        <a:rPr lang="en-CA" sz="1400" b="0" dirty="0">
                          <a:solidFill>
                            <a:schemeClr val="bg2">
                              <a:lumMod val="25000"/>
                            </a:schemeClr>
                          </a:solidFill>
                        </a:rPr>
                        <a:t>Expand service on weekends</a:t>
                      </a:r>
                    </a:p>
                  </a:txBody>
                  <a:tcPr>
                    <a:solidFill>
                      <a:schemeClr val="accent4">
                        <a:lumMod val="40000"/>
                        <a:lumOff val="60000"/>
                      </a:schemeClr>
                    </a:solidFill>
                  </a:tcPr>
                </a:tc>
                <a:tc>
                  <a:txBody>
                    <a:bodyPr/>
                    <a:lstStyle/>
                    <a:p>
                      <a:pPr algn="ctr"/>
                      <a:r>
                        <a:rPr lang="en-CA" sz="1400" dirty="0"/>
                        <a:t>5%</a:t>
                      </a:r>
                    </a:p>
                  </a:txBody>
                  <a:tcPr>
                    <a:solidFill>
                      <a:schemeClr val="accent4">
                        <a:lumMod val="40000"/>
                        <a:lumOff val="60000"/>
                      </a:schemeClr>
                    </a:solidFill>
                  </a:tcPr>
                </a:tc>
                <a:extLst>
                  <a:ext uri="{0D108BD9-81ED-4DB2-BD59-A6C34878D82A}">
                    <a16:rowId xmlns:a16="http://schemas.microsoft.com/office/drawing/2014/main" val="329315901"/>
                  </a:ext>
                </a:extLst>
              </a:tr>
              <a:tr h="348815">
                <a:tc>
                  <a:txBody>
                    <a:bodyPr/>
                    <a:lstStyle/>
                    <a:p>
                      <a:r>
                        <a:rPr lang="en-CA" sz="1400" b="0" dirty="0">
                          <a:solidFill>
                            <a:schemeClr val="bg2">
                              <a:lumMod val="25000"/>
                            </a:schemeClr>
                          </a:solidFill>
                        </a:rPr>
                        <a:t>Extend (earlier) service </a:t>
                      </a:r>
                    </a:p>
                  </a:txBody>
                  <a:tcPr>
                    <a:solidFill>
                      <a:schemeClr val="accent4">
                        <a:lumMod val="20000"/>
                        <a:lumOff val="80000"/>
                      </a:schemeClr>
                    </a:solidFill>
                  </a:tcPr>
                </a:tc>
                <a:tc>
                  <a:txBody>
                    <a:bodyPr/>
                    <a:lstStyle/>
                    <a:p>
                      <a:pPr algn="ctr"/>
                      <a:r>
                        <a:rPr lang="en-CA" sz="1400" dirty="0"/>
                        <a:t>4%</a:t>
                      </a:r>
                    </a:p>
                  </a:txBody>
                  <a:tcPr>
                    <a:solidFill>
                      <a:schemeClr val="accent4">
                        <a:lumMod val="20000"/>
                        <a:lumOff val="80000"/>
                      </a:schemeClr>
                    </a:solidFill>
                  </a:tcPr>
                </a:tc>
                <a:extLst>
                  <a:ext uri="{0D108BD9-81ED-4DB2-BD59-A6C34878D82A}">
                    <a16:rowId xmlns:a16="http://schemas.microsoft.com/office/drawing/2014/main" val="889319865"/>
                  </a:ext>
                </a:extLst>
              </a:tr>
              <a:tr h="348815">
                <a:tc>
                  <a:txBody>
                    <a:bodyPr/>
                    <a:lstStyle/>
                    <a:p>
                      <a:r>
                        <a:rPr lang="en-CA" sz="1400" b="0" dirty="0">
                          <a:solidFill>
                            <a:schemeClr val="bg2">
                              <a:lumMod val="25000"/>
                            </a:schemeClr>
                          </a:solidFill>
                        </a:rPr>
                        <a:t>Extend (later) service</a:t>
                      </a:r>
                    </a:p>
                  </a:txBody>
                  <a:tcPr>
                    <a:solidFill>
                      <a:schemeClr val="accent4">
                        <a:lumMod val="20000"/>
                        <a:lumOff val="80000"/>
                      </a:schemeClr>
                    </a:solidFill>
                  </a:tcPr>
                </a:tc>
                <a:tc>
                  <a:txBody>
                    <a:bodyPr/>
                    <a:lstStyle/>
                    <a:p>
                      <a:pPr algn="ctr"/>
                      <a:r>
                        <a:rPr lang="en-CA" sz="1400" dirty="0"/>
                        <a:t>3%</a:t>
                      </a:r>
                    </a:p>
                  </a:txBody>
                  <a:tcPr>
                    <a:solidFill>
                      <a:schemeClr val="accent4">
                        <a:lumMod val="20000"/>
                        <a:lumOff val="80000"/>
                      </a:schemeClr>
                    </a:solidFill>
                  </a:tcPr>
                </a:tc>
                <a:extLst>
                  <a:ext uri="{0D108BD9-81ED-4DB2-BD59-A6C34878D82A}">
                    <a16:rowId xmlns:a16="http://schemas.microsoft.com/office/drawing/2014/main" val="795029582"/>
                  </a:ext>
                </a:extLst>
              </a:tr>
            </a:tbl>
          </a:graphicData>
        </a:graphic>
      </p:graphicFrame>
      <p:sp>
        <p:nvSpPr>
          <p:cNvPr id="13" name="TextBox 12">
            <a:extLst>
              <a:ext uri="{FF2B5EF4-FFF2-40B4-BE49-F238E27FC236}">
                <a16:creationId xmlns:a16="http://schemas.microsoft.com/office/drawing/2014/main" id="{D368588E-9444-40D2-AFB5-F84E0450C0E2}"/>
              </a:ext>
            </a:extLst>
          </p:cNvPr>
          <p:cNvSpPr txBox="1"/>
          <p:nvPr/>
        </p:nvSpPr>
        <p:spPr>
          <a:xfrm>
            <a:off x="205302" y="6319568"/>
            <a:ext cx="7736463" cy="394583"/>
          </a:xfrm>
          <a:prstGeom prst="rect">
            <a:avLst/>
          </a:prstGeom>
        </p:spPr>
        <p:txBody>
          <a:bodyPr vert="horz" wrap="square" lIns="91440" tIns="45720" rIns="91440" bIns="45720" rtlCol="0" anchor="ctr">
            <a:normAutofit/>
          </a:bodyPr>
          <a:lstStyle/>
          <a:p>
            <a:r>
              <a:rPr lang="en-CA" sz="900" dirty="0"/>
              <a:t>Q18. </a:t>
            </a:r>
            <a:r>
              <a:rPr lang="en-US" sz="900" dirty="0"/>
              <a:t>Specifically, how would you like handyDART service to be more available than it is today? </a:t>
            </a:r>
            <a:endParaRPr lang="en-CA" sz="900" dirty="0"/>
          </a:p>
        </p:txBody>
      </p:sp>
      <p:sp>
        <p:nvSpPr>
          <p:cNvPr id="14" name="TextBox 13">
            <a:extLst>
              <a:ext uri="{FF2B5EF4-FFF2-40B4-BE49-F238E27FC236}">
                <a16:creationId xmlns:a16="http://schemas.microsoft.com/office/drawing/2014/main" id="{542F625A-93CE-4827-9DB3-51216FC380E1}"/>
              </a:ext>
            </a:extLst>
          </p:cNvPr>
          <p:cNvSpPr txBox="1"/>
          <p:nvPr/>
        </p:nvSpPr>
        <p:spPr>
          <a:xfrm>
            <a:off x="205302" y="6561655"/>
            <a:ext cx="4639830" cy="265028"/>
          </a:xfrm>
          <a:prstGeom prst="rect">
            <a:avLst/>
          </a:prstGeom>
        </p:spPr>
        <p:txBody>
          <a:bodyPr vert="horz" wrap="square" lIns="91440" tIns="45720" rIns="91440" bIns="45720" rtlCol="0" anchor="ctr">
            <a:normAutofit/>
          </a:bodyPr>
          <a:lstStyle/>
          <a:p>
            <a:r>
              <a:rPr lang="en-CA" sz="900" dirty="0"/>
              <a:t>Base 2021: Those who selected “improve availability during existing hours” in Q16, n=73.</a:t>
            </a:r>
          </a:p>
        </p:txBody>
      </p:sp>
      <p:sp>
        <p:nvSpPr>
          <p:cNvPr id="15" name="Speech Bubble: Rectangle with Corners Rounded 14">
            <a:extLst>
              <a:ext uri="{FF2B5EF4-FFF2-40B4-BE49-F238E27FC236}">
                <a16:creationId xmlns:a16="http://schemas.microsoft.com/office/drawing/2014/main" id="{D69FBA09-0AE8-49D1-98D9-9ECBBECEECA5}"/>
              </a:ext>
            </a:extLst>
          </p:cNvPr>
          <p:cNvSpPr/>
          <p:nvPr/>
        </p:nvSpPr>
        <p:spPr>
          <a:xfrm>
            <a:off x="6569046" y="5141266"/>
            <a:ext cx="1974878" cy="733967"/>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“Not have to be on standby almost every trip, even when I book two weeks ahead.”</a:t>
            </a:r>
            <a:endParaRPr lang="en-CA" sz="1200" i="1" dirty="0">
              <a:solidFill>
                <a:schemeClr val="bg2">
                  <a:lumMod val="25000"/>
                </a:schemeClr>
              </a:solidFill>
            </a:endParaRPr>
          </a:p>
        </p:txBody>
      </p:sp>
      <p:sp>
        <p:nvSpPr>
          <p:cNvPr id="16" name="Speech Bubble: Rectangle with Corners Rounded 15">
            <a:extLst>
              <a:ext uri="{FF2B5EF4-FFF2-40B4-BE49-F238E27FC236}">
                <a16:creationId xmlns:a16="http://schemas.microsoft.com/office/drawing/2014/main" id="{D0A9A99A-B4D6-4CD1-9BBE-744B7A16B2CF}"/>
              </a:ext>
            </a:extLst>
          </p:cNvPr>
          <p:cNvSpPr/>
          <p:nvPr/>
        </p:nvSpPr>
        <p:spPr>
          <a:xfrm>
            <a:off x="4504287" y="3589415"/>
            <a:ext cx="4039637" cy="1281605"/>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“More handyDARTs on the road for picking people up earlier than their scheduled pick-up. For example, if a client finishes an appointment earlier than anticipated, perhaps have more roaming buses near the hospitals (for example) to accommodate people so they don't have to wait so long.”</a:t>
            </a:r>
            <a:endParaRPr lang="en-CA" sz="12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F30503C2-9EFB-46E3-BC63-E21985A86513}"/>
              </a:ext>
            </a:extLst>
          </p:cNvPr>
          <p:cNvSpPr/>
          <p:nvPr/>
        </p:nvSpPr>
        <p:spPr>
          <a:xfrm>
            <a:off x="4504287" y="5210176"/>
            <a:ext cx="1809750" cy="596149"/>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i="1" dirty="0">
                <a:solidFill>
                  <a:schemeClr val="bg2">
                    <a:lumMod val="25000"/>
                  </a:schemeClr>
                </a:solidFill>
              </a:rPr>
              <a:t>“More buses and drivers.”</a:t>
            </a:r>
          </a:p>
        </p:txBody>
      </p:sp>
      <p:sp>
        <p:nvSpPr>
          <p:cNvPr id="18" name="Speech Bubble: Rectangle with Corners Rounded 17">
            <a:extLst>
              <a:ext uri="{FF2B5EF4-FFF2-40B4-BE49-F238E27FC236}">
                <a16:creationId xmlns:a16="http://schemas.microsoft.com/office/drawing/2014/main" id="{F3CE9849-2021-474C-8BEA-856B2ACD4AC9}"/>
              </a:ext>
            </a:extLst>
          </p:cNvPr>
          <p:cNvSpPr/>
          <p:nvPr/>
        </p:nvSpPr>
        <p:spPr>
          <a:xfrm>
            <a:off x="4486275" y="2764920"/>
            <a:ext cx="4057649" cy="567909"/>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“More buses so I could call at the last minute for a ride if something came up.”</a:t>
            </a:r>
            <a:endParaRPr lang="en-CA" sz="12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A28FE54D-2AA7-464F-8608-C4EBB6F733ED}"/>
              </a:ext>
            </a:extLst>
          </p:cNvPr>
          <p:cNvSpPr/>
          <p:nvPr/>
        </p:nvSpPr>
        <p:spPr>
          <a:xfrm>
            <a:off x="4486275" y="1924428"/>
            <a:ext cx="4057649" cy="567908"/>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bg2">
                    <a:lumMod val="25000"/>
                  </a:schemeClr>
                </a:solidFill>
              </a:rPr>
              <a:t>“It would be nice if you didn't have to book a ride two days ahead to book for an appointment.”</a:t>
            </a:r>
            <a:endParaRPr lang="en-CA" sz="1200" i="1" dirty="0">
              <a:solidFill>
                <a:schemeClr val="bg2">
                  <a:lumMod val="25000"/>
                </a:schemeClr>
              </a:solidFill>
            </a:endParaRPr>
          </a:p>
        </p:txBody>
      </p:sp>
      <p:sp>
        <p:nvSpPr>
          <p:cNvPr id="12" name="TextBox 11">
            <a:extLst>
              <a:ext uri="{FF2B5EF4-FFF2-40B4-BE49-F238E27FC236}">
                <a16:creationId xmlns:a16="http://schemas.microsoft.com/office/drawing/2014/main" id="{8FF5E07D-501E-4F89-AA16-B6A4D7B9B6C1}"/>
              </a:ext>
            </a:extLst>
          </p:cNvPr>
          <p:cNvSpPr txBox="1"/>
          <p:nvPr/>
        </p:nvSpPr>
        <p:spPr>
          <a:xfrm>
            <a:off x="4994365" y="6303329"/>
            <a:ext cx="3397159" cy="428617"/>
          </a:xfrm>
          <a:prstGeom prst="rect">
            <a:avLst/>
          </a:prstGeom>
        </p:spPr>
        <p:txBody>
          <a:bodyPr vert="horz" wrap="square" lIns="91440" tIns="45720" rIns="91440" bIns="45720" rtlCol="0" anchor="ctr">
            <a:normAutofit/>
          </a:bodyPr>
          <a:lstStyle/>
          <a:p>
            <a:r>
              <a:rPr lang="en-CA" sz="900" i="1" dirty="0"/>
              <a:t>*Only those answers mentioned by 3% or more are shown here </a:t>
            </a:r>
          </a:p>
        </p:txBody>
      </p:sp>
    </p:spTree>
    <p:extLst>
      <p:ext uri="{BB962C8B-B14F-4D97-AF65-F5344CB8AC3E}">
        <p14:creationId xmlns:p14="http://schemas.microsoft.com/office/powerpoint/2010/main" val="36894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F292-EE05-4A39-98B5-B0329A06BB72}"/>
              </a:ext>
            </a:extLst>
          </p:cNvPr>
          <p:cNvSpPr>
            <a:spLocks noGrp="1"/>
          </p:cNvSpPr>
          <p:nvPr>
            <p:ph type="title"/>
          </p:nvPr>
        </p:nvSpPr>
        <p:spPr/>
        <p:txBody>
          <a:bodyPr/>
          <a:lstStyle/>
          <a:p>
            <a:r>
              <a:rPr lang="en-CA" dirty="0"/>
              <a:t>Suggestions for improvements to handyDART</a:t>
            </a:r>
          </a:p>
        </p:txBody>
      </p:sp>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36</a:t>
            </a:fld>
            <a:endParaRPr lang="en-US" dirty="0"/>
          </a:p>
        </p:txBody>
      </p:sp>
      <p:sp>
        <p:nvSpPr>
          <p:cNvPr id="5" name="TextBox 4">
            <a:extLst>
              <a:ext uri="{FF2B5EF4-FFF2-40B4-BE49-F238E27FC236}">
                <a16:creationId xmlns:a16="http://schemas.microsoft.com/office/drawing/2014/main" id="{19001C04-7BD7-4556-91D6-BD08647244AC}"/>
              </a:ext>
            </a:extLst>
          </p:cNvPr>
          <p:cNvSpPr txBox="1"/>
          <p:nvPr/>
        </p:nvSpPr>
        <p:spPr>
          <a:xfrm>
            <a:off x="205302" y="6260193"/>
            <a:ext cx="7736463" cy="394583"/>
          </a:xfrm>
          <a:prstGeom prst="rect">
            <a:avLst/>
          </a:prstGeom>
        </p:spPr>
        <p:txBody>
          <a:bodyPr vert="horz" wrap="square" lIns="91440" tIns="45720" rIns="91440" bIns="45720" rtlCol="0" anchor="ctr">
            <a:normAutofit/>
          </a:bodyPr>
          <a:lstStyle/>
          <a:p>
            <a:r>
              <a:rPr lang="en-CA" sz="900" dirty="0"/>
              <a:t>Q19. Do you have any additional comments or suggestions for improvements to handyDART service?</a:t>
            </a:r>
          </a:p>
        </p:txBody>
      </p:sp>
      <p:sp>
        <p:nvSpPr>
          <p:cNvPr id="6" name="TextBox 5">
            <a:extLst>
              <a:ext uri="{FF2B5EF4-FFF2-40B4-BE49-F238E27FC236}">
                <a16:creationId xmlns:a16="http://schemas.microsoft.com/office/drawing/2014/main" id="{35E8818C-86CC-4AE4-96FE-B13150D2733A}"/>
              </a:ext>
            </a:extLst>
          </p:cNvPr>
          <p:cNvSpPr txBox="1"/>
          <p:nvPr/>
        </p:nvSpPr>
        <p:spPr>
          <a:xfrm>
            <a:off x="205302" y="6561655"/>
            <a:ext cx="3478028" cy="231033"/>
          </a:xfrm>
          <a:prstGeom prst="rect">
            <a:avLst/>
          </a:prstGeom>
        </p:spPr>
        <p:txBody>
          <a:bodyPr vert="horz" wrap="square" lIns="91440" tIns="45720" rIns="91440" bIns="45720" rtlCol="0" anchor="ctr">
            <a:normAutofit/>
          </a:bodyPr>
          <a:lstStyle/>
          <a:p>
            <a:r>
              <a:rPr lang="en-CA" sz="900" dirty="0"/>
              <a:t>Base 2021: Total, n=581.</a:t>
            </a:r>
          </a:p>
        </p:txBody>
      </p:sp>
      <p:sp>
        <p:nvSpPr>
          <p:cNvPr id="14" name="TextBox 13">
            <a:extLst>
              <a:ext uri="{FF2B5EF4-FFF2-40B4-BE49-F238E27FC236}">
                <a16:creationId xmlns:a16="http://schemas.microsoft.com/office/drawing/2014/main" id="{72F9D0A5-0E91-4B7C-B1CE-5CB1926FF4F5}"/>
              </a:ext>
            </a:extLst>
          </p:cNvPr>
          <p:cNvSpPr txBox="1"/>
          <p:nvPr/>
        </p:nvSpPr>
        <p:spPr>
          <a:xfrm>
            <a:off x="373821" y="1455284"/>
            <a:ext cx="2802281" cy="1151907"/>
          </a:xfrm>
          <a:prstGeom prst="rect">
            <a:avLst/>
          </a:prstGeom>
        </p:spPr>
        <p:txBody>
          <a:bodyPr vert="horz" wrap="square" lIns="91440" tIns="45720" rIns="91440" bIns="45720" rtlCol="0" anchor="ctr">
            <a:normAutofit/>
          </a:bodyPr>
          <a:lstStyle/>
          <a:p>
            <a:r>
              <a:rPr lang="en-CA" b="1" dirty="0">
                <a:solidFill>
                  <a:schemeClr val="bg2">
                    <a:lumMod val="25000"/>
                  </a:schemeClr>
                </a:solidFill>
              </a:rPr>
              <a:t>Positive comments (pleasant, helpful) – </a:t>
            </a:r>
            <a:r>
              <a:rPr lang="en-CA" sz="2000" b="1" dirty="0">
                <a:solidFill>
                  <a:schemeClr val="bg2">
                    <a:lumMod val="25000"/>
                  </a:schemeClr>
                </a:solidFill>
              </a:rPr>
              <a:t>22%</a:t>
            </a:r>
            <a:endParaRPr lang="en-CA" b="1" dirty="0">
              <a:solidFill>
                <a:schemeClr val="bg2">
                  <a:lumMod val="25000"/>
                </a:schemeClr>
              </a:solidFill>
            </a:endParaRPr>
          </a:p>
        </p:txBody>
      </p:sp>
      <p:sp>
        <p:nvSpPr>
          <p:cNvPr id="16" name="Speech Bubble: Rectangle with Corners Rounded 15">
            <a:extLst>
              <a:ext uri="{FF2B5EF4-FFF2-40B4-BE49-F238E27FC236}">
                <a16:creationId xmlns:a16="http://schemas.microsoft.com/office/drawing/2014/main" id="{4644264F-8AF3-4A2B-951B-BF96E3E7FA77}"/>
              </a:ext>
            </a:extLst>
          </p:cNvPr>
          <p:cNvSpPr/>
          <p:nvPr/>
        </p:nvSpPr>
        <p:spPr>
          <a:xfrm>
            <a:off x="3524250" y="1602922"/>
            <a:ext cx="2581646" cy="136510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“A handyDART service picking up as well as going out. Grateful to have our outing, and re-enjoy our lives again, having something to look forward to. Many thanks if that is possible. Always grateful for at least things to light our spirits.”</a:t>
            </a:r>
            <a:endParaRPr lang="en-CA" sz="12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7C435583-342A-42BE-97E0-86C5DA4F412C}"/>
              </a:ext>
            </a:extLst>
          </p:cNvPr>
          <p:cNvSpPr/>
          <p:nvPr/>
        </p:nvSpPr>
        <p:spPr>
          <a:xfrm>
            <a:off x="6248957" y="1635514"/>
            <a:ext cx="2507178" cy="606539"/>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am perfectly happy with the handyDART service I receive.”</a:t>
            </a:r>
            <a:endParaRPr lang="en-CA" sz="12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51D4B2B5-D9E8-4535-9762-1B1B230D7EB6}"/>
              </a:ext>
            </a:extLst>
          </p:cNvPr>
          <p:cNvSpPr/>
          <p:nvPr/>
        </p:nvSpPr>
        <p:spPr>
          <a:xfrm>
            <a:off x="6263001" y="2607191"/>
            <a:ext cx="2507178" cy="1110543"/>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have found the drivers very good and look after the passengers very well. They show a lot of patience with the disabled and help those with problems.”</a:t>
            </a:r>
            <a:endParaRPr lang="en-CA" sz="1200" i="1" dirty="0">
              <a:solidFill>
                <a:schemeClr val="bg2">
                  <a:lumMod val="25000"/>
                </a:schemeClr>
              </a:solidFill>
            </a:endParaRPr>
          </a:p>
        </p:txBody>
      </p:sp>
      <p:sp>
        <p:nvSpPr>
          <p:cNvPr id="20" name="Speech Bubble: Rectangle with Corners Rounded 19">
            <a:extLst>
              <a:ext uri="{FF2B5EF4-FFF2-40B4-BE49-F238E27FC236}">
                <a16:creationId xmlns:a16="http://schemas.microsoft.com/office/drawing/2014/main" id="{94EC9F02-CF4A-4F8D-B2A3-49FE2A1D5BFE}"/>
              </a:ext>
            </a:extLst>
          </p:cNvPr>
          <p:cNvSpPr/>
          <p:nvPr/>
        </p:nvSpPr>
        <p:spPr>
          <a:xfrm>
            <a:off x="3524250" y="3277003"/>
            <a:ext cx="2581646" cy="585555"/>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“A full wonderful service. Drivers are helpful. Thank you for your dedication and service.”</a:t>
            </a:r>
            <a:endParaRPr lang="en-CA" sz="1200" i="1" dirty="0">
              <a:solidFill>
                <a:schemeClr val="bg2">
                  <a:lumMod val="25000"/>
                </a:schemeClr>
              </a:solidFill>
            </a:endParaRPr>
          </a:p>
        </p:txBody>
      </p:sp>
      <p:sp>
        <p:nvSpPr>
          <p:cNvPr id="21" name="TextBox 20">
            <a:extLst>
              <a:ext uri="{FF2B5EF4-FFF2-40B4-BE49-F238E27FC236}">
                <a16:creationId xmlns:a16="http://schemas.microsoft.com/office/drawing/2014/main" id="{C2400BBB-7C91-46BE-AD88-DC285A74BC63}"/>
              </a:ext>
            </a:extLst>
          </p:cNvPr>
          <p:cNvSpPr txBox="1"/>
          <p:nvPr/>
        </p:nvSpPr>
        <p:spPr>
          <a:xfrm>
            <a:off x="373821" y="4135709"/>
            <a:ext cx="2802281" cy="1151907"/>
          </a:xfrm>
          <a:prstGeom prst="rect">
            <a:avLst/>
          </a:prstGeom>
        </p:spPr>
        <p:txBody>
          <a:bodyPr vert="horz" wrap="square" lIns="91440" tIns="45720" rIns="91440" bIns="45720" rtlCol="0" anchor="ctr">
            <a:normAutofit/>
          </a:bodyPr>
          <a:lstStyle/>
          <a:p>
            <a:r>
              <a:rPr lang="en-US" b="1" dirty="0">
                <a:solidFill>
                  <a:schemeClr val="bg2">
                    <a:lumMod val="25000"/>
                  </a:schemeClr>
                </a:solidFill>
              </a:rPr>
              <a:t>Reduce the minimum booking time – </a:t>
            </a:r>
            <a:r>
              <a:rPr lang="en-US" sz="2000" b="1" dirty="0">
                <a:solidFill>
                  <a:schemeClr val="bg2">
                    <a:lumMod val="25000"/>
                  </a:schemeClr>
                </a:solidFill>
              </a:rPr>
              <a:t>7%</a:t>
            </a:r>
            <a:endParaRPr lang="en-US" b="1" dirty="0">
              <a:solidFill>
                <a:schemeClr val="bg2">
                  <a:lumMod val="25000"/>
                </a:schemeClr>
              </a:solidFill>
            </a:endParaRPr>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3086100" y="4327267"/>
            <a:ext cx="2666258" cy="768789"/>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would like to see a much shorter booking time. Four or five days would be nice two weeks is just way too long.”</a:t>
            </a:r>
            <a:endParaRPr lang="en-CA" sz="1200" i="1" dirty="0">
              <a:solidFill>
                <a:schemeClr val="bg2">
                  <a:lumMod val="25000"/>
                </a:schemeClr>
              </a:solidFill>
            </a:endParaRPr>
          </a:p>
        </p:txBody>
      </p:sp>
      <p:sp>
        <p:nvSpPr>
          <p:cNvPr id="23" name="Speech Bubble: Rectangle with Corners Rounded 22">
            <a:extLst>
              <a:ext uri="{FF2B5EF4-FFF2-40B4-BE49-F238E27FC236}">
                <a16:creationId xmlns:a16="http://schemas.microsoft.com/office/drawing/2014/main" id="{9117875C-293D-43A4-BE4F-DFA4A0435C5E}"/>
              </a:ext>
            </a:extLst>
          </p:cNvPr>
          <p:cNvSpPr/>
          <p:nvPr/>
        </p:nvSpPr>
        <p:spPr>
          <a:xfrm>
            <a:off x="5888381" y="4313943"/>
            <a:ext cx="2867755" cy="906520"/>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“If it’s possible shorten the one-week lead time for bookings e.g., doctors' appointments. This is a beneficial service to me I only use it from October to April but maybe needing it year-round.”</a:t>
            </a:r>
            <a:endParaRPr lang="en-CA" sz="1200" i="1" dirty="0">
              <a:solidFill>
                <a:schemeClr val="bg2">
                  <a:lumMod val="25000"/>
                </a:schemeClr>
              </a:solidFill>
            </a:endParaRPr>
          </a:p>
        </p:txBody>
      </p:sp>
      <p:sp>
        <p:nvSpPr>
          <p:cNvPr id="24" name="Speech Bubble: Rectangle with Corners Rounded 23">
            <a:extLst>
              <a:ext uri="{FF2B5EF4-FFF2-40B4-BE49-F238E27FC236}">
                <a16:creationId xmlns:a16="http://schemas.microsoft.com/office/drawing/2014/main" id="{AFE06B79-6053-4CDC-B3A0-F81E0D71E3B0}"/>
              </a:ext>
            </a:extLst>
          </p:cNvPr>
          <p:cNvSpPr/>
          <p:nvPr/>
        </p:nvSpPr>
        <p:spPr>
          <a:xfrm>
            <a:off x="3645415" y="5392869"/>
            <a:ext cx="4296350" cy="768789"/>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“One cannot book handyDART to just go shopping as one has to book well in advance. Also find with medical appts one never knows how long it will take  person so it’s not convenient to book a return as a person can wait an hour or more.”</a:t>
            </a:r>
            <a:endParaRPr lang="en-CA" sz="1200" i="1" dirty="0">
              <a:solidFill>
                <a:schemeClr val="bg2">
                  <a:lumMod val="25000"/>
                </a:schemeClr>
              </a:solidFill>
            </a:endParaRPr>
          </a:p>
        </p:txBody>
      </p:sp>
      <p:cxnSp>
        <p:nvCxnSpPr>
          <p:cNvPr id="26" name="Straight Connector 25">
            <a:extLst>
              <a:ext uri="{FF2B5EF4-FFF2-40B4-BE49-F238E27FC236}">
                <a16:creationId xmlns:a16="http://schemas.microsoft.com/office/drawing/2014/main" id="{168A022C-DD17-442F-A20E-AA29452EB900}"/>
              </a:ext>
            </a:extLst>
          </p:cNvPr>
          <p:cNvCxnSpPr/>
          <p:nvPr/>
        </p:nvCxnSpPr>
        <p:spPr>
          <a:xfrm flipV="1">
            <a:off x="373821" y="4157545"/>
            <a:ext cx="8403528" cy="13914"/>
          </a:xfrm>
          <a:prstGeom prst="line">
            <a:avLst/>
          </a:prstGeom>
          <a:ln>
            <a:prstDash val="lgDash"/>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562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F292-EE05-4A39-98B5-B0329A06BB72}"/>
              </a:ext>
            </a:extLst>
          </p:cNvPr>
          <p:cNvSpPr>
            <a:spLocks noGrp="1"/>
          </p:cNvSpPr>
          <p:nvPr>
            <p:ph type="title"/>
          </p:nvPr>
        </p:nvSpPr>
        <p:spPr/>
        <p:txBody>
          <a:bodyPr/>
          <a:lstStyle/>
          <a:p>
            <a:r>
              <a:rPr lang="en-CA" dirty="0"/>
              <a:t>Suggestions for improvements to handyDART</a:t>
            </a:r>
          </a:p>
        </p:txBody>
      </p:sp>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37</a:t>
            </a:fld>
            <a:endParaRPr lang="en-US" dirty="0"/>
          </a:p>
        </p:txBody>
      </p:sp>
      <p:sp>
        <p:nvSpPr>
          <p:cNvPr id="5" name="TextBox 4">
            <a:extLst>
              <a:ext uri="{FF2B5EF4-FFF2-40B4-BE49-F238E27FC236}">
                <a16:creationId xmlns:a16="http://schemas.microsoft.com/office/drawing/2014/main" id="{19001C04-7BD7-4556-91D6-BD08647244AC}"/>
              </a:ext>
            </a:extLst>
          </p:cNvPr>
          <p:cNvSpPr txBox="1"/>
          <p:nvPr/>
        </p:nvSpPr>
        <p:spPr>
          <a:xfrm>
            <a:off x="205302" y="6378944"/>
            <a:ext cx="7736463" cy="394583"/>
          </a:xfrm>
          <a:prstGeom prst="rect">
            <a:avLst/>
          </a:prstGeom>
        </p:spPr>
        <p:txBody>
          <a:bodyPr vert="horz" wrap="square" lIns="91440" tIns="45720" rIns="91440" bIns="45720" rtlCol="0" anchor="ctr">
            <a:normAutofit/>
          </a:bodyPr>
          <a:lstStyle/>
          <a:p>
            <a:r>
              <a:rPr lang="en-CA" sz="900" dirty="0"/>
              <a:t>Q19. Do you have any additional comments or suggestions for improvements to handyDART service?</a:t>
            </a:r>
          </a:p>
        </p:txBody>
      </p:sp>
      <p:sp>
        <p:nvSpPr>
          <p:cNvPr id="14" name="TextBox 13">
            <a:extLst>
              <a:ext uri="{FF2B5EF4-FFF2-40B4-BE49-F238E27FC236}">
                <a16:creationId xmlns:a16="http://schemas.microsoft.com/office/drawing/2014/main" id="{72F9D0A5-0E91-4B7C-B1CE-5CB1926FF4F5}"/>
              </a:ext>
            </a:extLst>
          </p:cNvPr>
          <p:cNvSpPr txBox="1"/>
          <p:nvPr/>
        </p:nvSpPr>
        <p:spPr>
          <a:xfrm>
            <a:off x="373821" y="1455284"/>
            <a:ext cx="2802281" cy="1151907"/>
          </a:xfrm>
          <a:prstGeom prst="rect">
            <a:avLst/>
          </a:prstGeom>
        </p:spPr>
        <p:txBody>
          <a:bodyPr vert="horz" wrap="square" lIns="91440" tIns="45720" rIns="91440" bIns="45720" rtlCol="0" anchor="ctr">
            <a:normAutofit/>
          </a:bodyPr>
          <a:lstStyle/>
          <a:p>
            <a:r>
              <a:rPr lang="en-US" b="1" dirty="0">
                <a:solidFill>
                  <a:schemeClr val="bg2">
                    <a:lumMod val="25000"/>
                  </a:schemeClr>
                </a:solidFill>
              </a:rPr>
              <a:t>Improve customer service – </a:t>
            </a:r>
            <a:r>
              <a:rPr lang="en-US" sz="2000" b="1" dirty="0">
                <a:solidFill>
                  <a:schemeClr val="bg2">
                    <a:lumMod val="25000"/>
                  </a:schemeClr>
                </a:solidFill>
              </a:rPr>
              <a:t>4%</a:t>
            </a:r>
            <a:endParaRPr lang="en-US" b="1" dirty="0">
              <a:solidFill>
                <a:schemeClr val="bg2">
                  <a:lumMod val="25000"/>
                </a:schemeClr>
              </a:solidFill>
            </a:endParaRPr>
          </a:p>
        </p:txBody>
      </p:sp>
      <p:sp>
        <p:nvSpPr>
          <p:cNvPr id="16" name="Speech Bubble: Rectangle with Corners Rounded 15">
            <a:extLst>
              <a:ext uri="{FF2B5EF4-FFF2-40B4-BE49-F238E27FC236}">
                <a16:creationId xmlns:a16="http://schemas.microsoft.com/office/drawing/2014/main" id="{4644264F-8AF3-4A2B-951B-BF96E3E7FA77}"/>
              </a:ext>
            </a:extLst>
          </p:cNvPr>
          <p:cNvSpPr/>
          <p:nvPr/>
        </p:nvSpPr>
        <p:spPr>
          <a:xfrm>
            <a:off x="3683329" y="1602922"/>
            <a:ext cx="3107995" cy="115190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“”How do you get to a doctor appt when you do not know if you can arrive on time? If we book in advance, we should be assured of our time barring any weather holdups. Better not to use the handyDART sadly.” </a:t>
            </a:r>
            <a:endParaRPr lang="en-CA" sz="12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7C435583-342A-42BE-97E0-86C5DA4F412C}"/>
              </a:ext>
            </a:extLst>
          </p:cNvPr>
          <p:cNvSpPr/>
          <p:nvPr/>
        </p:nvSpPr>
        <p:spPr>
          <a:xfrm>
            <a:off x="7010399" y="1627475"/>
            <a:ext cx="1766949" cy="97167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“Better "Taxi Service" for people with walkers.”</a:t>
            </a:r>
            <a:endParaRPr lang="en-CA" sz="12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51D4B2B5-D9E8-4535-9762-1B1B230D7EB6}"/>
              </a:ext>
            </a:extLst>
          </p:cNvPr>
          <p:cNvSpPr/>
          <p:nvPr/>
        </p:nvSpPr>
        <p:spPr>
          <a:xfrm>
            <a:off x="4841050" y="2882173"/>
            <a:ext cx="3652899" cy="1110543"/>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registered for handyDART when I had knee replacement surgery, but I had not been informed that I was eligible to use it. So, I think there should be more follow up after registration to inform potential users that they have access to this service.”</a:t>
            </a:r>
            <a:endParaRPr lang="en-CA" sz="1200" i="1" dirty="0">
              <a:solidFill>
                <a:schemeClr val="bg2">
                  <a:lumMod val="25000"/>
                </a:schemeClr>
              </a:solidFill>
            </a:endParaRPr>
          </a:p>
        </p:txBody>
      </p:sp>
      <p:sp>
        <p:nvSpPr>
          <p:cNvPr id="21" name="TextBox 20">
            <a:extLst>
              <a:ext uri="{FF2B5EF4-FFF2-40B4-BE49-F238E27FC236}">
                <a16:creationId xmlns:a16="http://schemas.microsoft.com/office/drawing/2014/main" id="{C2400BBB-7C91-46BE-AD88-DC285A74BC63}"/>
              </a:ext>
            </a:extLst>
          </p:cNvPr>
          <p:cNvSpPr txBox="1"/>
          <p:nvPr/>
        </p:nvSpPr>
        <p:spPr>
          <a:xfrm>
            <a:off x="373821" y="4307159"/>
            <a:ext cx="2802281" cy="1390958"/>
          </a:xfrm>
          <a:prstGeom prst="rect">
            <a:avLst/>
          </a:prstGeom>
        </p:spPr>
        <p:txBody>
          <a:bodyPr vert="horz" wrap="square" lIns="91440" tIns="45720" rIns="91440" bIns="45720" rtlCol="0" anchor="ctr">
            <a:normAutofit/>
          </a:bodyPr>
          <a:lstStyle/>
          <a:p>
            <a:r>
              <a:rPr lang="en-US" b="1" dirty="0">
                <a:solidFill>
                  <a:schemeClr val="bg2">
                    <a:lumMod val="25000"/>
                  </a:schemeClr>
                </a:solidFill>
              </a:rPr>
              <a:t>Unwilling to utilize handyDART during COVID-19 –</a:t>
            </a:r>
            <a:r>
              <a:rPr lang="en-US" sz="2000" b="1" dirty="0">
                <a:solidFill>
                  <a:schemeClr val="bg2">
                    <a:lumMod val="25000"/>
                  </a:schemeClr>
                </a:solidFill>
              </a:rPr>
              <a:t> 4%</a:t>
            </a:r>
            <a:endParaRPr lang="en-US" b="1" dirty="0">
              <a:solidFill>
                <a:schemeClr val="bg2">
                  <a:lumMod val="25000"/>
                </a:schemeClr>
              </a:solidFill>
            </a:endParaRPr>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3683330" y="4371723"/>
            <a:ext cx="2802281" cy="930773"/>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“In the past 4-5 months John has not been using handyDART due to the increase in COVID-19 cases in Island Health.  Hopefully, he can resume in the near future after being vaccinated.”</a:t>
            </a:r>
            <a:endParaRPr lang="en-CA" sz="1200" i="1" dirty="0">
              <a:solidFill>
                <a:schemeClr val="bg2">
                  <a:lumMod val="25000"/>
                </a:schemeClr>
              </a:solidFill>
            </a:endParaRPr>
          </a:p>
        </p:txBody>
      </p:sp>
      <p:sp>
        <p:nvSpPr>
          <p:cNvPr id="23" name="Speech Bubble: Rectangle with Corners Rounded 22">
            <a:extLst>
              <a:ext uri="{FF2B5EF4-FFF2-40B4-BE49-F238E27FC236}">
                <a16:creationId xmlns:a16="http://schemas.microsoft.com/office/drawing/2014/main" id="{9117875C-293D-43A4-BE4F-DFA4A0435C5E}"/>
              </a:ext>
            </a:extLst>
          </p:cNvPr>
          <p:cNvSpPr/>
          <p:nvPr/>
        </p:nvSpPr>
        <p:spPr>
          <a:xfrm>
            <a:off x="6667500" y="4371723"/>
            <a:ext cx="2133600" cy="1652111"/>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“We enjoyed the using handyDART before the Covid-19 pandemic. However, Covid has changed a lot of the old patterns in our lives. When the pandemic is over, we would like the resume using the handyDART.”</a:t>
            </a:r>
            <a:endParaRPr lang="en-CA" sz="1200" i="1" dirty="0">
              <a:solidFill>
                <a:schemeClr val="bg2">
                  <a:lumMod val="25000"/>
                </a:schemeClr>
              </a:solidFill>
            </a:endParaRPr>
          </a:p>
        </p:txBody>
      </p:sp>
      <p:sp>
        <p:nvSpPr>
          <p:cNvPr id="24" name="Speech Bubble: Rectangle with Corners Rounded 23">
            <a:extLst>
              <a:ext uri="{FF2B5EF4-FFF2-40B4-BE49-F238E27FC236}">
                <a16:creationId xmlns:a16="http://schemas.microsoft.com/office/drawing/2014/main" id="{AFE06B79-6053-4CDC-B3A0-F81E0D71E3B0}"/>
              </a:ext>
            </a:extLst>
          </p:cNvPr>
          <p:cNvSpPr/>
          <p:nvPr/>
        </p:nvSpPr>
        <p:spPr>
          <a:xfrm>
            <a:off x="3683330" y="5444780"/>
            <a:ext cx="2816926" cy="88530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have only used when my daughter was not available to take me. Very much appreciated during emergencies. With COVID try not to go out at all. I was very satisfied with handyDART.”</a:t>
            </a:r>
            <a:endParaRPr lang="en-CA" sz="1200" i="1" dirty="0">
              <a:solidFill>
                <a:schemeClr val="bg2">
                  <a:lumMod val="25000"/>
                </a:schemeClr>
              </a:solidFill>
            </a:endParaRPr>
          </a:p>
        </p:txBody>
      </p:sp>
      <p:cxnSp>
        <p:nvCxnSpPr>
          <p:cNvPr id="26" name="Straight Connector 25">
            <a:extLst>
              <a:ext uri="{FF2B5EF4-FFF2-40B4-BE49-F238E27FC236}">
                <a16:creationId xmlns:a16="http://schemas.microsoft.com/office/drawing/2014/main" id="{168A022C-DD17-442F-A20E-AA29452EB900}"/>
              </a:ext>
            </a:extLst>
          </p:cNvPr>
          <p:cNvCxnSpPr/>
          <p:nvPr/>
        </p:nvCxnSpPr>
        <p:spPr>
          <a:xfrm flipV="1">
            <a:off x="373821" y="4281370"/>
            <a:ext cx="8403528" cy="13914"/>
          </a:xfrm>
          <a:prstGeom prst="line">
            <a:avLst/>
          </a:prstGeom>
          <a:ln>
            <a:prstDash val="lgDash"/>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03CDBC92-B632-4945-9D92-A4599738AF26}"/>
              </a:ext>
            </a:extLst>
          </p:cNvPr>
          <p:cNvSpPr txBox="1"/>
          <p:nvPr/>
        </p:nvSpPr>
        <p:spPr>
          <a:xfrm>
            <a:off x="205302" y="6618805"/>
            <a:ext cx="3478028" cy="231033"/>
          </a:xfrm>
          <a:prstGeom prst="rect">
            <a:avLst/>
          </a:prstGeom>
        </p:spPr>
        <p:txBody>
          <a:bodyPr vert="horz" wrap="square" lIns="91440" tIns="45720" rIns="91440" bIns="45720" rtlCol="0" anchor="ctr">
            <a:normAutofit/>
          </a:bodyPr>
          <a:lstStyle/>
          <a:p>
            <a:r>
              <a:rPr lang="en-CA" sz="900" dirty="0"/>
              <a:t>Base 2021: Total, n=581.</a:t>
            </a:r>
          </a:p>
        </p:txBody>
      </p:sp>
    </p:spTree>
    <p:extLst>
      <p:ext uri="{BB962C8B-B14F-4D97-AF65-F5344CB8AC3E}">
        <p14:creationId xmlns:p14="http://schemas.microsoft.com/office/powerpoint/2010/main" val="12169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F292-EE05-4A39-98B5-B0329A06BB72}"/>
              </a:ext>
            </a:extLst>
          </p:cNvPr>
          <p:cNvSpPr>
            <a:spLocks noGrp="1"/>
          </p:cNvSpPr>
          <p:nvPr>
            <p:ph type="title"/>
          </p:nvPr>
        </p:nvSpPr>
        <p:spPr/>
        <p:txBody>
          <a:bodyPr/>
          <a:lstStyle/>
          <a:p>
            <a:r>
              <a:rPr lang="en-CA" dirty="0"/>
              <a:t>Suggestions for improvements to handyDART</a:t>
            </a:r>
          </a:p>
        </p:txBody>
      </p:sp>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38</a:t>
            </a:fld>
            <a:endParaRPr lang="en-US" dirty="0"/>
          </a:p>
        </p:txBody>
      </p:sp>
      <p:sp>
        <p:nvSpPr>
          <p:cNvPr id="5" name="TextBox 4">
            <a:extLst>
              <a:ext uri="{FF2B5EF4-FFF2-40B4-BE49-F238E27FC236}">
                <a16:creationId xmlns:a16="http://schemas.microsoft.com/office/drawing/2014/main" id="{19001C04-7BD7-4556-91D6-BD08647244AC}"/>
              </a:ext>
            </a:extLst>
          </p:cNvPr>
          <p:cNvSpPr txBox="1"/>
          <p:nvPr/>
        </p:nvSpPr>
        <p:spPr>
          <a:xfrm>
            <a:off x="205302" y="6378944"/>
            <a:ext cx="7736463" cy="394583"/>
          </a:xfrm>
          <a:prstGeom prst="rect">
            <a:avLst/>
          </a:prstGeom>
        </p:spPr>
        <p:txBody>
          <a:bodyPr vert="horz" wrap="square" lIns="91440" tIns="45720" rIns="91440" bIns="45720" rtlCol="0" anchor="ctr">
            <a:normAutofit/>
          </a:bodyPr>
          <a:lstStyle/>
          <a:p>
            <a:r>
              <a:rPr lang="en-CA" sz="900" dirty="0"/>
              <a:t>Q19. Do you have any additional comments or suggestions for improvements to handyDART service?</a:t>
            </a:r>
          </a:p>
        </p:txBody>
      </p:sp>
      <p:sp>
        <p:nvSpPr>
          <p:cNvPr id="14" name="TextBox 13">
            <a:extLst>
              <a:ext uri="{FF2B5EF4-FFF2-40B4-BE49-F238E27FC236}">
                <a16:creationId xmlns:a16="http://schemas.microsoft.com/office/drawing/2014/main" id="{72F9D0A5-0E91-4B7C-B1CE-5CB1926FF4F5}"/>
              </a:ext>
            </a:extLst>
          </p:cNvPr>
          <p:cNvSpPr txBox="1"/>
          <p:nvPr/>
        </p:nvSpPr>
        <p:spPr>
          <a:xfrm>
            <a:off x="373821" y="1455284"/>
            <a:ext cx="2802281" cy="1151907"/>
          </a:xfrm>
          <a:prstGeom prst="rect">
            <a:avLst/>
          </a:prstGeom>
        </p:spPr>
        <p:txBody>
          <a:bodyPr vert="horz" wrap="square" lIns="91440" tIns="45720" rIns="91440" bIns="45720" rtlCol="0" anchor="ctr">
            <a:normAutofit/>
          </a:bodyPr>
          <a:lstStyle/>
          <a:p>
            <a:r>
              <a:rPr lang="en-US" b="1" dirty="0">
                <a:solidFill>
                  <a:schemeClr val="bg2">
                    <a:lumMod val="25000"/>
                  </a:schemeClr>
                </a:solidFill>
              </a:rPr>
              <a:t>Reduced wait times for service – </a:t>
            </a:r>
            <a:r>
              <a:rPr lang="en-US" sz="2000" b="1" dirty="0">
                <a:solidFill>
                  <a:schemeClr val="bg2">
                    <a:lumMod val="25000"/>
                  </a:schemeClr>
                </a:solidFill>
              </a:rPr>
              <a:t>3%</a:t>
            </a:r>
            <a:endParaRPr lang="en-US" b="1" dirty="0">
              <a:solidFill>
                <a:schemeClr val="bg2">
                  <a:lumMod val="25000"/>
                </a:schemeClr>
              </a:solidFill>
            </a:endParaRPr>
          </a:p>
        </p:txBody>
      </p:sp>
      <p:sp>
        <p:nvSpPr>
          <p:cNvPr id="21" name="TextBox 20">
            <a:extLst>
              <a:ext uri="{FF2B5EF4-FFF2-40B4-BE49-F238E27FC236}">
                <a16:creationId xmlns:a16="http://schemas.microsoft.com/office/drawing/2014/main" id="{C2400BBB-7C91-46BE-AD88-DC285A74BC63}"/>
              </a:ext>
            </a:extLst>
          </p:cNvPr>
          <p:cNvSpPr txBox="1"/>
          <p:nvPr/>
        </p:nvSpPr>
        <p:spPr>
          <a:xfrm>
            <a:off x="373821" y="3179004"/>
            <a:ext cx="2802281" cy="1151907"/>
          </a:xfrm>
          <a:prstGeom prst="rect">
            <a:avLst/>
          </a:prstGeom>
        </p:spPr>
        <p:txBody>
          <a:bodyPr vert="horz" wrap="square" lIns="91440" tIns="45720" rIns="91440" bIns="45720" rtlCol="0" anchor="ctr">
            <a:normAutofit/>
          </a:bodyPr>
          <a:lstStyle/>
          <a:p>
            <a:r>
              <a:rPr lang="en-US" b="1" dirty="0">
                <a:solidFill>
                  <a:schemeClr val="bg2">
                    <a:lumMod val="25000"/>
                  </a:schemeClr>
                </a:solidFill>
              </a:rPr>
              <a:t>More communication – </a:t>
            </a:r>
            <a:r>
              <a:rPr lang="en-US" sz="2000" b="1" dirty="0">
                <a:solidFill>
                  <a:schemeClr val="bg2">
                    <a:lumMod val="25000"/>
                  </a:schemeClr>
                </a:solidFill>
              </a:rPr>
              <a:t>3%</a:t>
            </a:r>
            <a:endParaRPr lang="en-US" b="1" dirty="0">
              <a:solidFill>
                <a:schemeClr val="bg2">
                  <a:lumMod val="25000"/>
                </a:schemeClr>
              </a:solidFill>
            </a:endParaRPr>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3538331" y="3179004"/>
            <a:ext cx="3379304" cy="130140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“We would like to receive a confirmation email of appointments because sometimes the booking agent has not recorded the information or change to schedule in the computer. Ideally, </a:t>
            </a:r>
            <a:r>
              <a:rPr lang="en-US" sz="1200" i="1">
                <a:solidFill>
                  <a:schemeClr val="bg2">
                    <a:lumMod val="25000"/>
                  </a:schemeClr>
                </a:solidFill>
              </a:rPr>
              <a:t>an online </a:t>
            </a:r>
            <a:r>
              <a:rPr lang="en-US" sz="1200" i="1" dirty="0">
                <a:solidFill>
                  <a:schemeClr val="bg2">
                    <a:lumMod val="25000"/>
                  </a:schemeClr>
                </a:solidFill>
              </a:rPr>
              <a:t>booking system would be much better, with a phone-in system still available for those who can't </a:t>
            </a:r>
            <a:r>
              <a:rPr lang="en-US" sz="1200" i="1">
                <a:solidFill>
                  <a:schemeClr val="bg2">
                    <a:lumMod val="25000"/>
                  </a:schemeClr>
                </a:solidFill>
              </a:rPr>
              <a:t>book online</a:t>
            </a:r>
            <a:r>
              <a:rPr lang="en-US" sz="1200" i="1" dirty="0">
                <a:solidFill>
                  <a:schemeClr val="bg2">
                    <a:lumMod val="25000"/>
                  </a:schemeClr>
                </a:solidFill>
              </a:rPr>
              <a:t>.”</a:t>
            </a:r>
            <a:endParaRPr lang="en-CA" sz="1200" i="1" dirty="0">
              <a:solidFill>
                <a:schemeClr val="bg2">
                  <a:lumMod val="25000"/>
                </a:schemeClr>
              </a:solidFill>
            </a:endParaRPr>
          </a:p>
        </p:txBody>
      </p:sp>
      <p:cxnSp>
        <p:nvCxnSpPr>
          <p:cNvPr id="26" name="Straight Connector 25">
            <a:extLst>
              <a:ext uri="{FF2B5EF4-FFF2-40B4-BE49-F238E27FC236}">
                <a16:creationId xmlns:a16="http://schemas.microsoft.com/office/drawing/2014/main" id="{168A022C-DD17-442F-A20E-AA29452EB900}"/>
              </a:ext>
            </a:extLst>
          </p:cNvPr>
          <p:cNvCxnSpPr/>
          <p:nvPr/>
        </p:nvCxnSpPr>
        <p:spPr>
          <a:xfrm flipV="1">
            <a:off x="373821" y="3046334"/>
            <a:ext cx="8403528" cy="13914"/>
          </a:xfrm>
          <a:prstGeom prst="line">
            <a:avLst/>
          </a:prstGeom>
          <a:ln>
            <a:prstDash val="lgDash"/>
          </a:ln>
        </p:spPr>
        <p:style>
          <a:lnRef idx="1">
            <a:schemeClr val="accent5"/>
          </a:lnRef>
          <a:fillRef idx="0">
            <a:schemeClr val="accent5"/>
          </a:fillRef>
          <a:effectRef idx="0">
            <a:schemeClr val="accent5"/>
          </a:effectRef>
          <a:fontRef idx="minor">
            <a:schemeClr val="tx1"/>
          </a:fontRef>
        </p:style>
      </p:cxnSp>
      <p:sp>
        <p:nvSpPr>
          <p:cNvPr id="18" name="Speech Bubble: Rectangle with Corners Rounded 17">
            <a:extLst>
              <a:ext uri="{FF2B5EF4-FFF2-40B4-BE49-F238E27FC236}">
                <a16:creationId xmlns:a16="http://schemas.microsoft.com/office/drawing/2014/main" id="{17EA2C67-EF6D-4282-9469-B5126AB3FFE3}"/>
              </a:ext>
            </a:extLst>
          </p:cNvPr>
          <p:cNvSpPr/>
          <p:nvPr/>
        </p:nvSpPr>
        <p:spPr>
          <a:xfrm>
            <a:off x="7010400" y="3179004"/>
            <a:ext cx="1984367" cy="130140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would have liked more information at first regarding rules about booking. It was difficult &amp; embarrassing at times when I had to find out by making an error.”</a:t>
            </a:r>
            <a:endParaRPr lang="en-CA" sz="1200" i="1" dirty="0">
              <a:solidFill>
                <a:schemeClr val="bg2">
                  <a:lumMod val="25000"/>
                </a:schemeClr>
              </a:solidFill>
            </a:endParaRPr>
          </a:p>
        </p:txBody>
      </p:sp>
      <p:sp>
        <p:nvSpPr>
          <p:cNvPr id="25" name="TextBox 24">
            <a:extLst>
              <a:ext uri="{FF2B5EF4-FFF2-40B4-BE49-F238E27FC236}">
                <a16:creationId xmlns:a16="http://schemas.microsoft.com/office/drawing/2014/main" id="{A7E28F27-7CB5-42A9-84AB-542151881013}"/>
              </a:ext>
            </a:extLst>
          </p:cNvPr>
          <p:cNvSpPr txBox="1"/>
          <p:nvPr/>
        </p:nvSpPr>
        <p:spPr>
          <a:xfrm>
            <a:off x="373821" y="4815320"/>
            <a:ext cx="2802281" cy="1151907"/>
          </a:xfrm>
          <a:prstGeom prst="rect">
            <a:avLst/>
          </a:prstGeom>
        </p:spPr>
        <p:txBody>
          <a:bodyPr vert="horz" wrap="square" lIns="91440" tIns="45720" rIns="91440" bIns="45720" rtlCol="0" anchor="ctr">
            <a:normAutofit/>
          </a:bodyPr>
          <a:lstStyle/>
          <a:p>
            <a:r>
              <a:rPr lang="en-US" b="1" dirty="0">
                <a:solidFill>
                  <a:schemeClr val="bg2">
                    <a:lumMod val="25000"/>
                  </a:schemeClr>
                </a:solidFill>
              </a:rPr>
              <a:t>Increase service hours – 3%</a:t>
            </a:r>
          </a:p>
        </p:txBody>
      </p:sp>
      <p:sp>
        <p:nvSpPr>
          <p:cNvPr id="27" name="Speech Bubble: Rectangle with Corners Rounded 26">
            <a:extLst>
              <a:ext uri="{FF2B5EF4-FFF2-40B4-BE49-F238E27FC236}">
                <a16:creationId xmlns:a16="http://schemas.microsoft.com/office/drawing/2014/main" id="{D6235EDA-92D6-473D-80D7-11F5D0DBBF69}"/>
              </a:ext>
            </a:extLst>
          </p:cNvPr>
          <p:cNvSpPr/>
          <p:nvPr/>
        </p:nvSpPr>
        <p:spPr>
          <a:xfrm>
            <a:off x="3697976" y="5023641"/>
            <a:ext cx="2572196" cy="94358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“Longer service hours and Sunday service would be very helpful.”</a:t>
            </a:r>
            <a:endParaRPr lang="en-CA" sz="1200" i="1" dirty="0">
              <a:solidFill>
                <a:schemeClr val="bg2">
                  <a:lumMod val="25000"/>
                </a:schemeClr>
              </a:solidFill>
            </a:endParaRPr>
          </a:p>
        </p:txBody>
      </p:sp>
      <p:cxnSp>
        <p:nvCxnSpPr>
          <p:cNvPr id="28" name="Straight Connector 27">
            <a:extLst>
              <a:ext uri="{FF2B5EF4-FFF2-40B4-BE49-F238E27FC236}">
                <a16:creationId xmlns:a16="http://schemas.microsoft.com/office/drawing/2014/main" id="{56EC81D6-319A-4229-B236-ECBFFC3853AC}"/>
              </a:ext>
            </a:extLst>
          </p:cNvPr>
          <p:cNvCxnSpPr/>
          <p:nvPr/>
        </p:nvCxnSpPr>
        <p:spPr>
          <a:xfrm flipV="1">
            <a:off x="373821" y="4682650"/>
            <a:ext cx="8403528" cy="13914"/>
          </a:xfrm>
          <a:prstGeom prst="line">
            <a:avLst/>
          </a:prstGeom>
          <a:ln>
            <a:prstDash val="lgDash"/>
          </a:ln>
        </p:spPr>
        <p:style>
          <a:lnRef idx="1">
            <a:schemeClr val="accent5"/>
          </a:lnRef>
          <a:fillRef idx="0">
            <a:schemeClr val="accent5"/>
          </a:fillRef>
          <a:effectRef idx="0">
            <a:schemeClr val="accent5"/>
          </a:effectRef>
          <a:fontRef idx="minor">
            <a:schemeClr val="tx1"/>
          </a:fontRef>
        </p:style>
      </p:cxnSp>
      <p:sp>
        <p:nvSpPr>
          <p:cNvPr id="29" name="Speech Bubble: Rectangle with Corners Rounded 28">
            <a:extLst>
              <a:ext uri="{FF2B5EF4-FFF2-40B4-BE49-F238E27FC236}">
                <a16:creationId xmlns:a16="http://schemas.microsoft.com/office/drawing/2014/main" id="{D1DF3218-D2D7-4353-BE0B-066B654738B1}"/>
              </a:ext>
            </a:extLst>
          </p:cNvPr>
          <p:cNvSpPr/>
          <p:nvPr/>
        </p:nvSpPr>
        <p:spPr>
          <a:xfrm>
            <a:off x="6422572" y="5024519"/>
            <a:ext cx="2572196" cy="94358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“Have service on Sundays.  Have extended hours. Very good service.  No problems ever.”</a:t>
            </a:r>
            <a:endParaRPr lang="en-CA" sz="1200" i="1" dirty="0">
              <a:solidFill>
                <a:schemeClr val="bg2">
                  <a:lumMod val="25000"/>
                </a:schemeClr>
              </a:solidFill>
            </a:endParaRPr>
          </a:p>
        </p:txBody>
      </p:sp>
      <p:sp>
        <p:nvSpPr>
          <p:cNvPr id="30" name="Speech Bubble: Rectangle with Corners Rounded 29">
            <a:extLst>
              <a:ext uri="{FF2B5EF4-FFF2-40B4-BE49-F238E27FC236}">
                <a16:creationId xmlns:a16="http://schemas.microsoft.com/office/drawing/2014/main" id="{FDC12D67-6649-4B60-931C-94D59EFD0B75}"/>
              </a:ext>
            </a:extLst>
          </p:cNvPr>
          <p:cNvSpPr/>
          <p:nvPr/>
        </p:nvSpPr>
        <p:spPr>
          <a:xfrm>
            <a:off x="3538332" y="1722793"/>
            <a:ext cx="1881808" cy="94358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would change to shorter wait times before trips.”</a:t>
            </a:r>
            <a:endParaRPr lang="en-CA" sz="1200" i="1" dirty="0">
              <a:solidFill>
                <a:schemeClr val="bg2">
                  <a:lumMod val="25000"/>
                </a:schemeClr>
              </a:solidFill>
            </a:endParaRPr>
          </a:p>
        </p:txBody>
      </p:sp>
      <p:sp>
        <p:nvSpPr>
          <p:cNvPr id="31" name="Speech Bubble: Rectangle with Corners Rounded 30">
            <a:extLst>
              <a:ext uri="{FF2B5EF4-FFF2-40B4-BE49-F238E27FC236}">
                <a16:creationId xmlns:a16="http://schemas.microsoft.com/office/drawing/2014/main" id="{473A7F32-167C-466B-9055-761B36651C84}"/>
              </a:ext>
            </a:extLst>
          </p:cNvPr>
          <p:cNvSpPr/>
          <p:nvPr/>
        </p:nvSpPr>
        <p:spPr>
          <a:xfrm>
            <a:off x="5526157" y="1723671"/>
            <a:ext cx="3453965" cy="94358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i="1" dirty="0">
                <a:solidFill>
                  <a:schemeClr val="bg2">
                    <a:lumMod val="25000"/>
                  </a:schemeClr>
                </a:solidFill>
              </a:rPr>
              <a:t>“I would like to be notified if they will be late picking up my mom from the hospital, so she isn't waiting outside in the cold or rain after her dialysis run. Some are good about it, but others aren’t.” </a:t>
            </a:r>
            <a:endParaRPr lang="en-CA" sz="1200" i="1" dirty="0">
              <a:solidFill>
                <a:schemeClr val="bg2">
                  <a:lumMod val="25000"/>
                </a:schemeClr>
              </a:solidFill>
            </a:endParaRPr>
          </a:p>
        </p:txBody>
      </p:sp>
      <p:sp>
        <p:nvSpPr>
          <p:cNvPr id="17" name="TextBox 16">
            <a:extLst>
              <a:ext uri="{FF2B5EF4-FFF2-40B4-BE49-F238E27FC236}">
                <a16:creationId xmlns:a16="http://schemas.microsoft.com/office/drawing/2014/main" id="{1AE2E69C-54FC-4319-A2D1-F2488B3C343D}"/>
              </a:ext>
            </a:extLst>
          </p:cNvPr>
          <p:cNvSpPr txBox="1"/>
          <p:nvPr/>
        </p:nvSpPr>
        <p:spPr>
          <a:xfrm>
            <a:off x="205302" y="6618805"/>
            <a:ext cx="3478028" cy="231033"/>
          </a:xfrm>
          <a:prstGeom prst="rect">
            <a:avLst/>
          </a:prstGeom>
        </p:spPr>
        <p:txBody>
          <a:bodyPr vert="horz" wrap="square" lIns="91440" tIns="45720" rIns="91440" bIns="45720" rtlCol="0" anchor="ctr">
            <a:normAutofit/>
          </a:bodyPr>
          <a:lstStyle/>
          <a:p>
            <a:r>
              <a:rPr lang="en-CA" sz="900" dirty="0"/>
              <a:t>Base 2021: Total, n=581.</a:t>
            </a:r>
          </a:p>
        </p:txBody>
      </p:sp>
    </p:spTree>
    <p:extLst>
      <p:ext uri="{BB962C8B-B14F-4D97-AF65-F5344CB8AC3E}">
        <p14:creationId xmlns:p14="http://schemas.microsoft.com/office/powerpoint/2010/main" val="14171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CF4959F-8253-49EF-A3E2-8ED9B15F73FA}"/>
              </a:ext>
            </a:extLst>
          </p:cNvPr>
          <p:cNvPicPr>
            <a:picLocks noGrp="1" noChangeAspect="1"/>
          </p:cNvPicPr>
          <p:nvPr>
            <p:ph type="pic" sz="quarter" idx="13"/>
          </p:nvPr>
        </p:nvPicPr>
        <p:blipFill>
          <a:blip r:embed="rId2"/>
          <a:srcRect l="4822" r="4822"/>
          <a:stretch>
            <a:fillRect/>
          </a:stretch>
        </p:blipFill>
        <p:spPr/>
      </p:pic>
      <p:sp>
        <p:nvSpPr>
          <p:cNvPr id="7" name="Title 6"/>
          <p:cNvSpPr>
            <a:spLocks noGrp="1"/>
          </p:cNvSpPr>
          <p:nvPr>
            <p:ph type="title"/>
          </p:nvPr>
        </p:nvSpPr>
        <p:spPr/>
        <p:txBody>
          <a:bodyPr/>
          <a:lstStyle/>
          <a:p>
            <a:r>
              <a:rPr lang="fr-CA" dirty="0"/>
              <a:t>Demographics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9058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ED887-2B37-49D0-8A1F-D62B368766C7}"/>
              </a:ext>
            </a:extLst>
          </p:cNvPr>
          <p:cNvSpPr>
            <a:spLocks noGrp="1"/>
          </p:cNvSpPr>
          <p:nvPr>
            <p:ph type="title"/>
          </p:nvPr>
        </p:nvSpPr>
        <p:spPr/>
        <p:txBody>
          <a:bodyPr/>
          <a:lstStyle/>
          <a:p>
            <a:r>
              <a:rPr lang="en-CA" dirty="0"/>
              <a:t>Background and Methodology</a:t>
            </a:r>
          </a:p>
        </p:txBody>
      </p:sp>
      <p:sp>
        <p:nvSpPr>
          <p:cNvPr id="6" name="Subtitle 2">
            <a:extLst>
              <a:ext uri="{FF2B5EF4-FFF2-40B4-BE49-F238E27FC236}">
                <a16:creationId xmlns:a16="http://schemas.microsoft.com/office/drawing/2014/main" id="{9998AB9B-13AA-4B34-A0AB-A7D00F90E6E4}"/>
              </a:ext>
            </a:extLst>
          </p:cNvPr>
          <p:cNvSpPr txBox="1">
            <a:spLocks/>
          </p:cNvSpPr>
          <p:nvPr>
            <p:custDataLst>
              <p:tags r:id="rId1"/>
            </p:custDataLst>
          </p:nvPr>
        </p:nvSpPr>
        <p:spPr>
          <a:xfrm>
            <a:off x="603850" y="1638843"/>
            <a:ext cx="7901045" cy="4200180"/>
          </a:xfrm>
          <a:prstGeom prst="rect">
            <a:avLst/>
          </a:prstGeom>
          <a:ln>
            <a:solidFill>
              <a:schemeClr val="accent2"/>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en-CA" sz="1100" b="1" dirty="0">
                <a:solidFill>
                  <a:prstClr val="black"/>
                </a:solidFill>
                <a:cs typeface="Calibri" panose="020F0502020204030204" pitchFamily="34" charset="0"/>
              </a:rPr>
              <a:t> </a:t>
            </a:r>
          </a:p>
          <a:p>
            <a:pPr marL="0" indent="0">
              <a:spcBef>
                <a:spcPct val="50000"/>
              </a:spcBef>
              <a:buFont typeface="Arial"/>
              <a:buNone/>
            </a:pPr>
            <a:endParaRPr lang="en-CA" sz="700" b="1" dirty="0">
              <a:solidFill>
                <a:prstClr val="black"/>
              </a:solidFill>
              <a:cs typeface="Calibri" panose="020F0502020204030204" pitchFamily="34" charset="0"/>
            </a:endParaRPr>
          </a:p>
          <a:p>
            <a:pPr marL="0" indent="0">
              <a:spcBef>
                <a:spcPct val="50000"/>
              </a:spcBef>
              <a:buFont typeface="Arial"/>
              <a:buNone/>
            </a:pPr>
            <a:endParaRPr lang="en-CA" sz="600" dirty="0"/>
          </a:p>
          <a:p>
            <a:pPr marL="0" indent="0" algn="just">
              <a:spcBef>
                <a:spcPct val="0"/>
              </a:spcBef>
              <a:spcAft>
                <a:spcPts val="300"/>
              </a:spcAft>
              <a:buClr>
                <a:schemeClr val="bg1">
                  <a:lumMod val="50000"/>
                </a:schemeClr>
              </a:buClr>
              <a:buFont typeface="Arial"/>
              <a:buNone/>
            </a:pPr>
            <a:r>
              <a:rPr lang="en-CA" sz="1400" dirty="0"/>
              <a:t>	</a:t>
            </a:r>
            <a:endParaRPr lang="en-CA" sz="1200" dirty="0"/>
          </a:p>
        </p:txBody>
      </p:sp>
      <p:sp>
        <p:nvSpPr>
          <p:cNvPr id="7" name="Text Placeholder 6">
            <a:extLst>
              <a:ext uri="{FF2B5EF4-FFF2-40B4-BE49-F238E27FC236}">
                <a16:creationId xmlns:a16="http://schemas.microsoft.com/office/drawing/2014/main" id="{6ED8908E-67C4-41EB-82C7-90F235DC0198}"/>
              </a:ext>
            </a:extLst>
          </p:cNvPr>
          <p:cNvSpPr txBox="1">
            <a:spLocks/>
          </p:cNvSpPr>
          <p:nvPr>
            <p:custDataLst>
              <p:tags r:id="rId2"/>
            </p:custDataLst>
          </p:nvPr>
        </p:nvSpPr>
        <p:spPr>
          <a:xfrm>
            <a:off x="863255" y="1361034"/>
            <a:ext cx="2556062" cy="480144"/>
          </a:xfrm>
          <a:prstGeom prst="rect">
            <a:avLst/>
          </a:prstGeom>
          <a:solidFill>
            <a:schemeClr val="accent2"/>
          </a:solidFill>
        </p:spPr>
        <p:txBody>
          <a:bodyPr anchor="ctr">
            <a:noAutofit/>
          </a:bodyPr>
          <a:lstStyle>
            <a:lvl1pPr marL="0" indent="0" algn="ctr" defTabSz="457200" rtl="0" eaLnBrk="1" latinLnBrk="0" hangingPunct="1">
              <a:spcBef>
                <a:spcPct val="20000"/>
              </a:spcBef>
              <a:buFontTx/>
              <a:buNone/>
              <a:defRPr sz="2400" b="0" i="0" kern="1200">
                <a:solidFill>
                  <a:srgbClr val="FFFFFF"/>
                </a:solidFill>
                <a:latin typeface="Oswald Medium"/>
                <a:ea typeface="+mn-ea"/>
                <a:cs typeface="Oswald 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b="1" cap="all" dirty="0">
                <a:latin typeface="Calibri"/>
                <a:cs typeface="Calibri"/>
              </a:rPr>
              <a:t>Background</a:t>
            </a:r>
          </a:p>
        </p:txBody>
      </p:sp>
      <p:sp>
        <p:nvSpPr>
          <p:cNvPr id="8" name="Subtitle 2">
            <a:extLst>
              <a:ext uri="{FF2B5EF4-FFF2-40B4-BE49-F238E27FC236}">
                <a16:creationId xmlns:a16="http://schemas.microsoft.com/office/drawing/2014/main" id="{767C0002-5933-4C0D-94EB-2092BC6D46AC}"/>
              </a:ext>
            </a:extLst>
          </p:cNvPr>
          <p:cNvSpPr txBox="1">
            <a:spLocks/>
          </p:cNvSpPr>
          <p:nvPr>
            <p:custDataLst>
              <p:tags r:id="rId3"/>
            </p:custDataLst>
          </p:nvPr>
        </p:nvSpPr>
        <p:spPr>
          <a:xfrm>
            <a:off x="603851" y="1822129"/>
            <a:ext cx="7816250" cy="370356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fr-CA" sz="1100" b="1" dirty="0">
                <a:solidFill>
                  <a:prstClr val="black"/>
                </a:solidFill>
                <a:cs typeface="Calibri" panose="020F0502020204030204" pitchFamily="34" charset="0"/>
              </a:rPr>
              <a:t> </a:t>
            </a:r>
          </a:p>
          <a:p>
            <a:pPr marL="0" indent="0" algn="just">
              <a:spcBef>
                <a:spcPct val="0"/>
              </a:spcBef>
              <a:spcAft>
                <a:spcPts val="300"/>
              </a:spcAft>
              <a:buClr>
                <a:schemeClr val="bg1">
                  <a:lumMod val="50000"/>
                </a:schemeClr>
              </a:buClr>
              <a:buFont typeface="Arial"/>
              <a:buNone/>
            </a:pPr>
            <a:endParaRPr lang="fr-CA" sz="700" b="1" dirty="0">
              <a:solidFill>
                <a:prstClr val="black"/>
              </a:solidFill>
              <a:cs typeface="Calibri" panose="020F0502020204030204" pitchFamily="34" charset="0"/>
            </a:endParaRPr>
          </a:p>
          <a:p>
            <a:pPr marL="447675" indent="-447675" algn="just">
              <a:spcBef>
                <a:spcPct val="0"/>
              </a:spcBef>
              <a:spcAft>
                <a:spcPts val="300"/>
              </a:spcAft>
              <a:buClr>
                <a:schemeClr val="bg1">
                  <a:lumMod val="50000"/>
                </a:schemeClr>
              </a:buClr>
              <a:buNone/>
            </a:pPr>
            <a:r>
              <a:rPr lang="fr-CA" sz="700" b="1" dirty="0">
                <a:solidFill>
                  <a:prstClr val="black"/>
                </a:solidFill>
                <a:cs typeface="Calibri" panose="020F0502020204030204" pitchFamily="34" charset="0"/>
              </a:rPr>
              <a:t>	</a:t>
            </a:r>
            <a:endParaRPr lang="fr-CA" sz="1200" dirty="0">
              <a:solidFill>
                <a:srgbClr val="FF0000"/>
              </a:solidFill>
            </a:endParaRPr>
          </a:p>
        </p:txBody>
      </p:sp>
      <p:sp>
        <p:nvSpPr>
          <p:cNvPr id="12" name="Freeform 45">
            <a:extLst>
              <a:ext uri="{FF2B5EF4-FFF2-40B4-BE49-F238E27FC236}">
                <a16:creationId xmlns:a16="http://schemas.microsoft.com/office/drawing/2014/main" id="{C0BBDE3E-C78C-4D37-B091-11D234B7AC50}"/>
              </a:ext>
            </a:extLst>
          </p:cNvPr>
          <p:cNvSpPr>
            <a:spLocks noEditPoints="1"/>
          </p:cNvSpPr>
          <p:nvPr/>
        </p:nvSpPr>
        <p:spPr bwMode="auto">
          <a:xfrm>
            <a:off x="631816" y="3707556"/>
            <a:ext cx="346547" cy="338726"/>
          </a:xfrm>
          <a:custGeom>
            <a:avLst/>
            <a:gdLst/>
            <a:ahLst/>
            <a:cxnLst>
              <a:cxn ang="0">
                <a:pos x="27" y="43"/>
              </a:cxn>
              <a:cxn ang="0">
                <a:pos x="27" y="34"/>
              </a:cxn>
              <a:cxn ang="0">
                <a:pos x="34" y="27"/>
              </a:cxn>
              <a:cxn ang="0">
                <a:pos x="43" y="27"/>
              </a:cxn>
              <a:cxn ang="0">
                <a:pos x="27" y="43"/>
              </a:cxn>
              <a:cxn ang="0">
                <a:pos x="8" y="27"/>
              </a:cxn>
              <a:cxn ang="0">
                <a:pos x="18" y="27"/>
              </a:cxn>
              <a:cxn ang="0">
                <a:pos x="25" y="34"/>
              </a:cxn>
              <a:cxn ang="0">
                <a:pos x="25" y="43"/>
              </a:cxn>
              <a:cxn ang="0">
                <a:pos x="8" y="27"/>
              </a:cxn>
              <a:cxn ang="0">
                <a:pos x="25" y="8"/>
              </a:cxn>
              <a:cxn ang="0">
                <a:pos x="25" y="18"/>
              </a:cxn>
              <a:cxn ang="0">
                <a:pos x="18" y="25"/>
              </a:cxn>
              <a:cxn ang="0">
                <a:pos x="8" y="25"/>
              </a:cxn>
              <a:cxn ang="0">
                <a:pos x="25" y="8"/>
              </a:cxn>
              <a:cxn ang="0">
                <a:pos x="27" y="25"/>
              </a:cxn>
              <a:cxn ang="0">
                <a:pos x="27" y="21"/>
              </a:cxn>
              <a:cxn ang="0">
                <a:pos x="31" y="25"/>
              </a:cxn>
              <a:cxn ang="0">
                <a:pos x="27" y="25"/>
              </a:cxn>
              <a:cxn ang="0">
                <a:pos x="27" y="27"/>
              </a:cxn>
              <a:cxn ang="0">
                <a:pos x="31" y="27"/>
              </a:cxn>
              <a:cxn ang="0">
                <a:pos x="27" y="31"/>
              </a:cxn>
              <a:cxn ang="0">
                <a:pos x="27" y="27"/>
              </a:cxn>
              <a:cxn ang="0">
                <a:pos x="25" y="27"/>
              </a:cxn>
              <a:cxn ang="0">
                <a:pos x="25" y="31"/>
              </a:cxn>
              <a:cxn ang="0">
                <a:pos x="21" y="27"/>
              </a:cxn>
              <a:cxn ang="0">
                <a:pos x="25" y="27"/>
              </a:cxn>
              <a:cxn ang="0">
                <a:pos x="25" y="25"/>
              </a:cxn>
              <a:cxn ang="0">
                <a:pos x="21" y="25"/>
              </a:cxn>
              <a:cxn ang="0">
                <a:pos x="25" y="21"/>
              </a:cxn>
              <a:cxn ang="0">
                <a:pos x="25" y="25"/>
              </a:cxn>
              <a:cxn ang="0">
                <a:pos x="43" y="25"/>
              </a:cxn>
              <a:cxn ang="0">
                <a:pos x="34" y="25"/>
              </a:cxn>
              <a:cxn ang="0">
                <a:pos x="27" y="18"/>
              </a:cxn>
              <a:cxn ang="0">
                <a:pos x="27" y="8"/>
              </a:cxn>
              <a:cxn ang="0">
                <a:pos x="43" y="25"/>
              </a:cxn>
              <a:cxn ang="0">
                <a:pos x="50" y="25"/>
              </a:cxn>
              <a:cxn ang="0">
                <a:pos x="48" y="25"/>
              </a:cxn>
              <a:cxn ang="0">
                <a:pos x="27" y="3"/>
              </a:cxn>
              <a:cxn ang="0">
                <a:pos x="27" y="1"/>
              </a:cxn>
              <a:cxn ang="0">
                <a:pos x="26" y="0"/>
              </a:cxn>
              <a:cxn ang="0">
                <a:pos x="25" y="1"/>
              </a:cxn>
              <a:cxn ang="0">
                <a:pos x="25" y="3"/>
              </a:cxn>
              <a:cxn ang="0">
                <a:pos x="4" y="25"/>
              </a:cxn>
              <a:cxn ang="0">
                <a:pos x="2" y="25"/>
              </a:cxn>
              <a:cxn ang="0">
                <a:pos x="0" y="26"/>
              </a:cxn>
              <a:cxn ang="0">
                <a:pos x="2" y="27"/>
              </a:cxn>
              <a:cxn ang="0">
                <a:pos x="4" y="27"/>
              </a:cxn>
              <a:cxn ang="0">
                <a:pos x="25" y="48"/>
              </a:cxn>
              <a:cxn ang="0">
                <a:pos x="25" y="50"/>
              </a:cxn>
              <a:cxn ang="0">
                <a:pos x="26" y="51"/>
              </a:cxn>
              <a:cxn ang="0">
                <a:pos x="27" y="50"/>
              </a:cxn>
              <a:cxn ang="0">
                <a:pos x="27" y="48"/>
              </a:cxn>
              <a:cxn ang="0">
                <a:pos x="48" y="27"/>
              </a:cxn>
              <a:cxn ang="0">
                <a:pos x="50" y="27"/>
              </a:cxn>
              <a:cxn ang="0">
                <a:pos x="52" y="26"/>
              </a:cxn>
              <a:cxn ang="0">
                <a:pos x="50" y="25"/>
              </a:cxn>
            </a:cxnLst>
            <a:rect l="0" t="0" r="r" b="b"/>
            <a:pathLst>
              <a:path w="52" h="51">
                <a:moveTo>
                  <a:pt x="27" y="43"/>
                </a:moveTo>
                <a:cubicBezTo>
                  <a:pt x="27" y="34"/>
                  <a:pt x="27" y="34"/>
                  <a:pt x="27" y="34"/>
                </a:cubicBezTo>
                <a:cubicBezTo>
                  <a:pt x="31" y="33"/>
                  <a:pt x="33" y="31"/>
                  <a:pt x="34" y="27"/>
                </a:cubicBezTo>
                <a:cubicBezTo>
                  <a:pt x="43" y="27"/>
                  <a:pt x="43" y="27"/>
                  <a:pt x="43" y="27"/>
                </a:cubicBezTo>
                <a:cubicBezTo>
                  <a:pt x="43" y="36"/>
                  <a:pt x="36" y="43"/>
                  <a:pt x="27" y="43"/>
                </a:cubicBezTo>
                <a:close/>
                <a:moveTo>
                  <a:pt x="8" y="27"/>
                </a:moveTo>
                <a:cubicBezTo>
                  <a:pt x="18" y="27"/>
                  <a:pt x="18" y="27"/>
                  <a:pt x="18" y="27"/>
                </a:cubicBezTo>
                <a:cubicBezTo>
                  <a:pt x="18" y="31"/>
                  <a:pt x="21" y="33"/>
                  <a:pt x="25" y="34"/>
                </a:cubicBezTo>
                <a:cubicBezTo>
                  <a:pt x="25" y="43"/>
                  <a:pt x="25" y="43"/>
                  <a:pt x="25" y="43"/>
                </a:cubicBezTo>
                <a:cubicBezTo>
                  <a:pt x="16" y="43"/>
                  <a:pt x="9" y="36"/>
                  <a:pt x="8" y="27"/>
                </a:cubicBezTo>
                <a:close/>
                <a:moveTo>
                  <a:pt x="25" y="8"/>
                </a:moveTo>
                <a:cubicBezTo>
                  <a:pt x="25" y="18"/>
                  <a:pt x="25" y="18"/>
                  <a:pt x="25" y="18"/>
                </a:cubicBezTo>
                <a:cubicBezTo>
                  <a:pt x="21" y="18"/>
                  <a:pt x="18" y="21"/>
                  <a:pt x="18" y="25"/>
                </a:cubicBezTo>
                <a:cubicBezTo>
                  <a:pt x="8" y="25"/>
                  <a:pt x="8" y="25"/>
                  <a:pt x="8" y="25"/>
                </a:cubicBezTo>
                <a:cubicBezTo>
                  <a:pt x="9" y="16"/>
                  <a:pt x="16" y="9"/>
                  <a:pt x="25" y="8"/>
                </a:cubicBezTo>
                <a:close/>
                <a:moveTo>
                  <a:pt x="27" y="25"/>
                </a:moveTo>
                <a:cubicBezTo>
                  <a:pt x="27" y="21"/>
                  <a:pt x="27" y="21"/>
                  <a:pt x="27" y="21"/>
                </a:cubicBezTo>
                <a:cubicBezTo>
                  <a:pt x="29" y="21"/>
                  <a:pt x="30" y="23"/>
                  <a:pt x="31" y="25"/>
                </a:cubicBezTo>
                <a:lnTo>
                  <a:pt x="27" y="25"/>
                </a:lnTo>
                <a:close/>
                <a:moveTo>
                  <a:pt x="27" y="27"/>
                </a:moveTo>
                <a:cubicBezTo>
                  <a:pt x="31" y="27"/>
                  <a:pt x="31" y="27"/>
                  <a:pt x="31" y="27"/>
                </a:cubicBezTo>
                <a:cubicBezTo>
                  <a:pt x="30" y="29"/>
                  <a:pt x="29" y="30"/>
                  <a:pt x="27" y="31"/>
                </a:cubicBezTo>
                <a:lnTo>
                  <a:pt x="27" y="27"/>
                </a:lnTo>
                <a:close/>
                <a:moveTo>
                  <a:pt x="25" y="27"/>
                </a:moveTo>
                <a:cubicBezTo>
                  <a:pt x="25" y="31"/>
                  <a:pt x="25" y="31"/>
                  <a:pt x="25" y="31"/>
                </a:cubicBezTo>
                <a:cubicBezTo>
                  <a:pt x="23" y="30"/>
                  <a:pt x="21" y="29"/>
                  <a:pt x="21" y="27"/>
                </a:cubicBezTo>
                <a:lnTo>
                  <a:pt x="25" y="27"/>
                </a:lnTo>
                <a:close/>
                <a:moveTo>
                  <a:pt x="25" y="25"/>
                </a:moveTo>
                <a:cubicBezTo>
                  <a:pt x="21" y="25"/>
                  <a:pt x="21" y="25"/>
                  <a:pt x="21" y="25"/>
                </a:cubicBezTo>
                <a:cubicBezTo>
                  <a:pt x="21" y="23"/>
                  <a:pt x="23" y="21"/>
                  <a:pt x="25" y="21"/>
                </a:cubicBezTo>
                <a:lnTo>
                  <a:pt x="25" y="25"/>
                </a:lnTo>
                <a:close/>
                <a:moveTo>
                  <a:pt x="43" y="25"/>
                </a:moveTo>
                <a:cubicBezTo>
                  <a:pt x="34" y="25"/>
                  <a:pt x="34" y="25"/>
                  <a:pt x="34" y="25"/>
                </a:cubicBezTo>
                <a:cubicBezTo>
                  <a:pt x="33" y="21"/>
                  <a:pt x="31" y="18"/>
                  <a:pt x="27" y="18"/>
                </a:cubicBezTo>
                <a:cubicBezTo>
                  <a:pt x="27" y="8"/>
                  <a:pt x="27" y="8"/>
                  <a:pt x="27" y="8"/>
                </a:cubicBezTo>
                <a:cubicBezTo>
                  <a:pt x="36" y="9"/>
                  <a:pt x="43" y="16"/>
                  <a:pt x="43" y="25"/>
                </a:cubicBezTo>
                <a:close/>
                <a:moveTo>
                  <a:pt x="50" y="25"/>
                </a:moveTo>
                <a:cubicBezTo>
                  <a:pt x="48" y="25"/>
                  <a:pt x="48" y="25"/>
                  <a:pt x="48" y="25"/>
                </a:cubicBezTo>
                <a:cubicBezTo>
                  <a:pt x="47" y="13"/>
                  <a:pt x="39" y="4"/>
                  <a:pt x="27" y="3"/>
                </a:cubicBezTo>
                <a:cubicBezTo>
                  <a:pt x="27" y="1"/>
                  <a:pt x="27" y="1"/>
                  <a:pt x="27" y="1"/>
                </a:cubicBezTo>
                <a:cubicBezTo>
                  <a:pt x="27" y="1"/>
                  <a:pt x="27" y="0"/>
                  <a:pt x="26" y="0"/>
                </a:cubicBezTo>
                <a:cubicBezTo>
                  <a:pt x="25" y="0"/>
                  <a:pt x="25" y="1"/>
                  <a:pt x="25" y="1"/>
                </a:cubicBezTo>
                <a:cubicBezTo>
                  <a:pt x="25" y="3"/>
                  <a:pt x="25" y="3"/>
                  <a:pt x="25" y="3"/>
                </a:cubicBezTo>
                <a:cubicBezTo>
                  <a:pt x="13" y="4"/>
                  <a:pt x="4" y="13"/>
                  <a:pt x="4" y="25"/>
                </a:cubicBezTo>
                <a:cubicBezTo>
                  <a:pt x="2" y="25"/>
                  <a:pt x="2" y="25"/>
                  <a:pt x="2" y="25"/>
                </a:cubicBezTo>
                <a:cubicBezTo>
                  <a:pt x="1" y="25"/>
                  <a:pt x="0" y="25"/>
                  <a:pt x="0" y="26"/>
                </a:cubicBezTo>
                <a:cubicBezTo>
                  <a:pt x="0" y="27"/>
                  <a:pt x="1" y="27"/>
                  <a:pt x="2" y="27"/>
                </a:cubicBezTo>
                <a:cubicBezTo>
                  <a:pt x="4" y="27"/>
                  <a:pt x="4" y="27"/>
                  <a:pt x="4" y="27"/>
                </a:cubicBezTo>
                <a:cubicBezTo>
                  <a:pt x="4" y="38"/>
                  <a:pt x="13" y="47"/>
                  <a:pt x="25" y="48"/>
                </a:cubicBezTo>
                <a:cubicBezTo>
                  <a:pt x="25" y="50"/>
                  <a:pt x="25" y="50"/>
                  <a:pt x="25" y="50"/>
                </a:cubicBezTo>
                <a:cubicBezTo>
                  <a:pt x="25" y="51"/>
                  <a:pt x="25" y="51"/>
                  <a:pt x="26" y="51"/>
                </a:cubicBezTo>
                <a:cubicBezTo>
                  <a:pt x="27" y="51"/>
                  <a:pt x="27" y="51"/>
                  <a:pt x="27" y="50"/>
                </a:cubicBezTo>
                <a:cubicBezTo>
                  <a:pt x="27" y="48"/>
                  <a:pt x="27" y="48"/>
                  <a:pt x="27" y="48"/>
                </a:cubicBezTo>
                <a:cubicBezTo>
                  <a:pt x="39" y="47"/>
                  <a:pt x="47" y="38"/>
                  <a:pt x="48" y="27"/>
                </a:cubicBezTo>
                <a:cubicBezTo>
                  <a:pt x="50" y="27"/>
                  <a:pt x="50" y="27"/>
                  <a:pt x="50" y="27"/>
                </a:cubicBezTo>
                <a:cubicBezTo>
                  <a:pt x="51" y="27"/>
                  <a:pt x="52" y="27"/>
                  <a:pt x="52" y="26"/>
                </a:cubicBezTo>
                <a:cubicBezTo>
                  <a:pt x="52" y="25"/>
                  <a:pt x="51" y="25"/>
                  <a:pt x="50" y="2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46A77F0A-CAC6-4759-9C6E-3809834D28F2}"/>
              </a:ext>
            </a:extLst>
          </p:cNvPr>
          <p:cNvPicPr>
            <a:picLocks noChangeAspect="1"/>
          </p:cNvPicPr>
          <p:nvPr/>
        </p:nvPicPr>
        <p:blipFill>
          <a:blip r:embed="rId5"/>
          <a:stretch>
            <a:fillRect/>
          </a:stretch>
        </p:blipFill>
        <p:spPr>
          <a:xfrm>
            <a:off x="5735782" y="2070558"/>
            <a:ext cx="2156701" cy="294543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6212284-2EAB-4941-B681-84C146C4DC52}"/>
              </a:ext>
            </a:extLst>
          </p:cNvPr>
          <p:cNvSpPr txBox="1"/>
          <p:nvPr/>
        </p:nvSpPr>
        <p:spPr>
          <a:xfrm>
            <a:off x="937052" y="3184385"/>
            <a:ext cx="4620596" cy="3010894"/>
          </a:xfrm>
          <a:prstGeom prst="rect">
            <a:avLst/>
          </a:prstGeom>
        </p:spPr>
        <p:txBody>
          <a:bodyPr vert="horz" wrap="square" lIns="91440" tIns="45720" rIns="91440" bIns="45720" rtlCol="0" anchor="ctr">
            <a:normAutofit/>
          </a:bodyPr>
          <a:lstStyle/>
          <a:p>
            <a:pPr lvl="0">
              <a:spcBef>
                <a:spcPct val="0"/>
              </a:spcBef>
              <a:spcAft>
                <a:spcPts val="300"/>
              </a:spcAft>
              <a:buClr>
                <a:prstClr val="white">
                  <a:lumMod val="50000"/>
                </a:prstClr>
              </a:buClr>
            </a:pPr>
            <a:r>
              <a:rPr lang="en-CA" sz="1400" b="1" dirty="0">
                <a:solidFill>
                  <a:prstClr val="black"/>
                </a:solidFill>
              </a:rPr>
              <a:t>The main objectives of the study are:</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Understand the current usage of handyDART and regular bus services</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Understand awareness and perceptions of supplemental taxi programs</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Gauge satisfaction with handyDART service</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Identify key opportunities for service expansion</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Understand how COVID-19 affected usage of handyDART</a:t>
            </a:r>
          </a:p>
          <a:p>
            <a:pPr marL="285750" lvl="0" indent="-285750">
              <a:spcBef>
                <a:spcPct val="0"/>
              </a:spcBef>
              <a:spcAft>
                <a:spcPts val="300"/>
              </a:spcAft>
              <a:buClr>
                <a:prstClr val="white">
                  <a:lumMod val="50000"/>
                </a:prstClr>
              </a:buClr>
              <a:buFont typeface="Wingdings" panose="05000000000000000000" pitchFamily="2" charset="2"/>
              <a:buChar char="ü"/>
            </a:pPr>
            <a:r>
              <a:rPr lang="en-CA" sz="1400" dirty="0">
                <a:solidFill>
                  <a:prstClr val="black"/>
                </a:solidFill>
              </a:rPr>
              <a:t>Identify demographic factors tied to satisfaction levels</a:t>
            </a:r>
          </a:p>
        </p:txBody>
      </p:sp>
      <p:sp>
        <p:nvSpPr>
          <p:cNvPr id="2" name="Slide Number Placeholder 1">
            <a:extLst>
              <a:ext uri="{FF2B5EF4-FFF2-40B4-BE49-F238E27FC236}">
                <a16:creationId xmlns:a16="http://schemas.microsoft.com/office/drawing/2014/main" id="{4B5BD589-8BB2-4403-93B4-AE69ADF9DDE4}"/>
              </a:ext>
            </a:extLst>
          </p:cNvPr>
          <p:cNvSpPr>
            <a:spLocks noGrp="1"/>
          </p:cNvSpPr>
          <p:nvPr>
            <p:ph type="sldNum" sz="quarter" idx="12"/>
          </p:nvPr>
        </p:nvSpPr>
        <p:spPr/>
        <p:txBody>
          <a:bodyPr/>
          <a:lstStyle/>
          <a:p>
            <a:fld id="{36679B2B-0B95-3D41-A6BF-74EBACF9BD9F}" type="slidenum">
              <a:rPr lang="en-US" smtClean="0"/>
              <a:pPr/>
              <a:t>4</a:t>
            </a:fld>
            <a:endParaRPr lang="en-US" dirty="0"/>
          </a:p>
        </p:txBody>
      </p:sp>
      <p:sp>
        <p:nvSpPr>
          <p:cNvPr id="10" name="TextBox 9">
            <a:extLst>
              <a:ext uri="{FF2B5EF4-FFF2-40B4-BE49-F238E27FC236}">
                <a16:creationId xmlns:a16="http://schemas.microsoft.com/office/drawing/2014/main" id="{FE3E87B7-3550-4B61-A4F7-54E616C69F53}"/>
              </a:ext>
            </a:extLst>
          </p:cNvPr>
          <p:cNvSpPr txBox="1"/>
          <p:nvPr/>
        </p:nvSpPr>
        <p:spPr>
          <a:xfrm>
            <a:off x="972680" y="1895647"/>
            <a:ext cx="4763101" cy="1797579"/>
          </a:xfrm>
          <a:prstGeom prst="rect">
            <a:avLst/>
          </a:prstGeom>
        </p:spPr>
        <p:txBody>
          <a:bodyPr vert="horz" wrap="square" lIns="91440" tIns="45720" rIns="91440" bIns="45720" rtlCol="0" anchor="ctr">
            <a:normAutofit/>
          </a:bodyPr>
          <a:lstStyle/>
          <a:p>
            <a:pPr lvl="0">
              <a:spcBef>
                <a:spcPct val="0"/>
              </a:spcBef>
              <a:spcAft>
                <a:spcPts val="300"/>
              </a:spcAft>
              <a:buClr>
                <a:prstClr val="white">
                  <a:lumMod val="50000"/>
                </a:prstClr>
              </a:buClr>
            </a:pPr>
            <a:r>
              <a:rPr lang="en-CA" sz="1400" b="1" dirty="0">
                <a:solidFill>
                  <a:prstClr val="black"/>
                </a:solidFill>
              </a:rPr>
              <a:t>Background</a:t>
            </a:r>
          </a:p>
          <a:p>
            <a:pPr lvl="0">
              <a:spcBef>
                <a:spcPct val="0"/>
              </a:spcBef>
              <a:spcAft>
                <a:spcPts val="300"/>
              </a:spcAft>
              <a:buClr>
                <a:prstClr val="white">
                  <a:lumMod val="50000"/>
                </a:prstClr>
              </a:buClr>
            </a:pPr>
            <a:r>
              <a:rPr lang="en-CA" sz="1400" dirty="0">
                <a:solidFill>
                  <a:prstClr val="black"/>
                </a:solidFill>
              </a:rPr>
              <a:t>HandyDART is a door-to-door, shared ride service for passengers with physical or cognitive disabilities who are unable to use conventional public transit without assistance.</a:t>
            </a:r>
          </a:p>
          <a:p>
            <a:pPr lvl="0">
              <a:spcBef>
                <a:spcPct val="0"/>
              </a:spcBef>
              <a:spcAft>
                <a:spcPts val="300"/>
              </a:spcAft>
              <a:buClr>
                <a:prstClr val="white">
                  <a:lumMod val="50000"/>
                </a:prstClr>
              </a:buClr>
            </a:pPr>
            <a:r>
              <a:rPr lang="en-CA" sz="1400" dirty="0">
                <a:solidFill>
                  <a:prstClr val="black"/>
                </a:solidFill>
              </a:rPr>
              <a:t>BC Transit commissioned Leger to conduct a study of users to measure handyDART usage as well as gauge satisfaction with the service. </a:t>
            </a:r>
          </a:p>
        </p:txBody>
      </p:sp>
      <p:sp>
        <p:nvSpPr>
          <p:cNvPr id="11" name="Freeform 28">
            <a:extLst>
              <a:ext uri="{FF2B5EF4-FFF2-40B4-BE49-F238E27FC236}">
                <a16:creationId xmlns:a16="http://schemas.microsoft.com/office/drawing/2014/main" id="{ABB78CF3-05BA-4083-BEA0-B9C2710E35E9}"/>
              </a:ext>
            </a:extLst>
          </p:cNvPr>
          <p:cNvSpPr>
            <a:spLocks noEditPoints="1"/>
          </p:cNvSpPr>
          <p:nvPr/>
        </p:nvSpPr>
        <p:spPr bwMode="auto">
          <a:xfrm>
            <a:off x="693349" y="2411768"/>
            <a:ext cx="243703" cy="338726"/>
          </a:xfrm>
          <a:custGeom>
            <a:avLst/>
            <a:gdLst/>
            <a:ahLst/>
            <a:cxnLst>
              <a:cxn ang="0">
                <a:pos x="110" y="146"/>
              </a:cxn>
              <a:cxn ang="0">
                <a:pos x="101" y="151"/>
              </a:cxn>
              <a:cxn ang="0">
                <a:pos x="96" y="161"/>
              </a:cxn>
              <a:cxn ang="0">
                <a:pos x="116" y="167"/>
              </a:cxn>
              <a:cxn ang="0">
                <a:pos x="110" y="146"/>
              </a:cxn>
              <a:cxn ang="0">
                <a:pos x="23" y="53"/>
              </a:cxn>
              <a:cxn ang="0">
                <a:pos x="20" y="50"/>
              </a:cxn>
              <a:cxn ang="0">
                <a:pos x="12" y="55"/>
              </a:cxn>
              <a:cxn ang="0">
                <a:pos x="17" y="59"/>
              </a:cxn>
              <a:cxn ang="0">
                <a:pos x="30" y="73"/>
              </a:cxn>
              <a:cxn ang="0">
                <a:pos x="87" y="130"/>
              </a:cxn>
              <a:cxn ang="0">
                <a:pos x="95" y="125"/>
              </a:cxn>
              <a:cxn ang="0">
                <a:pos x="35" y="64"/>
              </a:cxn>
              <a:cxn ang="0">
                <a:pos x="23" y="53"/>
              </a:cxn>
              <a:cxn ang="0">
                <a:pos x="22" y="80"/>
              </a:cxn>
              <a:cxn ang="0">
                <a:pos x="79" y="138"/>
              </a:cxn>
              <a:cxn ang="0">
                <a:pos x="75" y="146"/>
              </a:cxn>
              <a:cxn ang="0">
                <a:pos x="14" y="85"/>
              </a:cxn>
              <a:cxn ang="0">
                <a:pos x="3" y="74"/>
              </a:cxn>
              <a:cxn ang="0">
                <a:pos x="0" y="71"/>
              </a:cxn>
              <a:cxn ang="0">
                <a:pos x="4" y="62"/>
              </a:cxn>
              <a:cxn ang="0">
                <a:pos x="9" y="67"/>
              </a:cxn>
              <a:cxn ang="0">
                <a:pos x="22" y="80"/>
              </a:cxn>
              <a:cxn ang="0">
                <a:pos x="115" y="54"/>
              </a:cxn>
              <a:cxn ang="0">
                <a:pos x="115" y="15"/>
              </a:cxn>
              <a:cxn ang="0">
                <a:pos x="126" y="27"/>
              </a:cxn>
              <a:cxn ang="0">
                <a:pos x="126" y="42"/>
              </a:cxn>
              <a:cxn ang="0">
                <a:pos x="141" y="42"/>
              </a:cxn>
              <a:cxn ang="0">
                <a:pos x="153" y="54"/>
              </a:cxn>
              <a:cxn ang="0">
                <a:pos x="115" y="54"/>
              </a:cxn>
              <a:cxn ang="0">
                <a:pos x="158" y="42"/>
              </a:cxn>
              <a:cxn ang="0">
                <a:pos x="126" y="10"/>
              </a:cxn>
              <a:cxn ang="0">
                <a:pos x="116" y="0"/>
              </a:cxn>
              <a:cxn ang="0">
                <a:pos x="31" y="0"/>
              </a:cxn>
              <a:cxn ang="0">
                <a:pos x="21" y="10"/>
              </a:cxn>
              <a:cxn ang="0">
                <a:pos x="21" y="40"/>
              </a:cxn>
              <a:cxn ang="0">
                <a:pos x="32" y="45"/>
              </a:cxn>
              <a:cxn ang="0">
                <a:pos x="113" y="126"/>
              </a:cxn>
              <a:cxn ang="0">
                <a:pos x="127" y="177"/>
              </a:cxn>
              <a:cxn ang="0">
                <a:pos x="76" y="164"/>
              </a:cxn>
              <a:cxn ang="0">
                <a:pos x="21" y="108"/>
              </a:cxn>
              <a:cxn ang="0">
                <a:pos x="21" y="188"/>
              </a:cxn>
              <a:cxn ang="0">
                <a:pos x="31" y="199"/>
              </a:cxn>
              <a:cxn ang="0">
                <a:pos x="158" y="199"/>
              </a:cxn>
              <a:cxn ang="0">
                <a:pos x="168" y="188"/>
              </a:cxn>
              <a:cxn ang="0">
                <a:pos x="168" y="52"/>
              </a:cxn>
              <a:cxn ang="0">
                <a:pos x="158" y="42"/>
              </a:cxn>
            </a:cxnLst>
            <a:rect l="0" t="0" r="r" b="b"/>
            <a:pathLst>
              <a:path w="168" h="199">
                <a:moveTo>
                  <a:pt x="110" y="146"/>
                </a:moveTo>
                <a:cubicBezTo>
                  <a:pt x="108" y="146"/>
                  <a:pt x="105" y="148"/>
                  <a:pt x="101" y="151"/>
                </a:cubicBezTo>
                <a:cubicBezTo>
                  <a:pt x="97" y="155"/>
                  <a:pt x="96" y="159"/>
                  <a:pt x="96" y="161"/>
                </a:cubicBezTo>
                <a:cubicBezTo>
                  <a:pt x="116" y="167"/>
                  <a:pt x="116" y="167"/>
                  <a:pt x="116" y="167"/>
                </a:cubicBezTo>
                <a:lnTo>
                  <a:pt x="110" y="146"/>
                </a:lnTo>
                <a:close/>
                <a:moveTo>
                  <a:pt x="23" y="53"/>
                </a:moveTo>
                <a:cubicBezTo>
                  <a:pt x="20" y="50"/>
                  <a:pt x="20" y="50"/>
                  <a:pt x="20" y="50"/>
                </a:cubicBezTo>
                <a:cubicBezTo>
                  <a:pt x="18" y="51"/>
                  <a:pt x="15" y="53"/>
                  <a:pt x="12" y="55"/>
                </a:cubicBezTo>
                <a:cubicBezTo>
                  <a:pt x="17" y="59"/>
                  <a:pt x="17" y="59"/>
                  <a:pt x="17" y="59"/>
                </a:cubicBezTo>
                <a:cubicBezTo>
                  <a:pt x="30" y="73"/>
                  <a:pt x="30" y="73"/>
                  <a:pt x="30" y="73"/>
                </a:cubicBezTo>
                <a:cubicBezTo>
                  <a:pt x="87" y="130"/>
                  <a:pt x="87" y="130"/>
                  <a:pt x="87" y="130"/>
                </a:cubicBezTo>
                <a:cubicBezTo>
                  <a:pt x="90" y="128"/>
                  <a:pt x="92" y="126"/>
                  <a:pt x="95" y="125"/>
                </a:cubicBezTo>
                <a:cubicBezTo>
                  <a:pt x="35" y="64"/>
                  <a:pt x="35" y="64"/>
                  <a:pt x="35" y="64"/>
                </a:cubicBezTo>
                <a:lnTo>
                  <a:pt x="23" y="53"/>
                </a:lnTo>
                <a:close/>
                <a:moveTo>
                  <a:pt x="22" y="80"/>
                </a:moveTo>
                <a:cubicBezTo>
                  <a:pt x="79" y="138"/>
                  <a:pt x="79" y="138"/>
                  <a:pt x="79" y="138"/>
                </a:cubicBezTo>
                <a:cubicBezTo>
                  <a:pt x="77" y="140"/>
                  <a:pt x="76" y="143"/>
                  <a:pt x="75" y="146"/>
                </a:cubicBezTo>
                <a:cubicBezTo>
                  <a:pt x="14" y="85"/>
                  <a:pt x="14" y="85"/>
                  <a:pt x="14" y="85"/>
                </a:cubicBezTo>
                <a:cubicBezTo>
                  <a:pt x="3" y="74"/>
                  <a:pt x="3" y="74"/>
                  <a:pt x="3" y="74"/>
                </a:cubicBezTo>
                <a:cubicBezTo>
                  <a:pt x="0" y="71"/>
                  <a:pt x="0" y="71"/>
                  <a:pt x="0" y="71"/>
                </a:cubicBezTo>
                <a:cubicBezTo>
                  <a:pt x="1" y="68"/>
                  <a:pt x="2" y="65"/>
                  <a:pt x="4" y="62"/>
                </a:cubicBezTo>
                <a:cubicBezTo>
                  <a:pt x="9" y="67"/>
                  <a:pt x="9" y="67"/>
                  <a:pt x="9" y="67"/>
                </a:cubicBezTo>
                <a:lnTo>
                  <a:pt x="22" y="80"/>
                </a:lnTo>
                <a:close/>
                <a:moveTo>
                  <a:pt x="115" y="54"/>
                </a:moveTo>
                <a:cubicBezTo>
                  <a:pt x="115" y="15"/>
                  <a:pt x="115" y="15"/>
                  <a:pt x="115" y="15"/>
                </a:cubicBezTo>
                <a:cubicBezTo>
                  <a:pt x="126" y="27"/>
                  <a:pt x="126" y="27"/>
                  <a:pt x="126" y="27"/>
                </a:cubicBezTo>
                <a:cubicBezTo>
                  <a:pt x="126" y="42"/>
                  <a:pt x="126" y="42"/>
                  <a:pt x="126" y="42"/>
                </a:cubicBezTo>
                <a:cubicBezTo>
                  <a:pt x="141" y="42"/>
                  <a:pt x="141" y="42"/>
                  <a:pt x="141" y="42"/>
                </a:cubicBezTo>
                <a:cubicBezTo>
                  <a:pt x="153" y="54"/>
                  <a:pt x="153" y="54"/>
                  <a:pt x="153" y="54"/>
                </a:cubicBezTo>
                <a:lnTo>
                  <a:pt x="115" y="54"/>
                </a:lnTo>
                <a:close/>
                <a:moveTo>
                  <a:pt x="158" y="42"/>
                </a:moveTo>
                <a:cubicBezTo>
                  <a:pt x="126" y="10"/>
                  <a:pt x="126" y="10"/>
                  <a:pt x="126" y="10"/>
                </a:cubicBezTo>
                <a:cubicBezTo>
                  <a:pt x="116" y="0"/>
                  <a:pt x="116" y="0"/>
                  <a:pt x="116" y="0"/>
                </a:cubicBezTo>
                <a:cubicBezTo>
                  <a:pt x="31" y="0"/>
                  <a:pt x="31" y="0"/>
                  <a:pt x="31" y="0"/>
                </a:cubicBezTo>
                <a:cubicBezTo>
                  <a:pt x="25" y="0"/>
                  <a:pt x="21" y="5"/>
                  <a:pt x="21" y="10"/>
                </a:cubicBezTo>
                <a:cubicBezTo>
                  <a:pt x="21" y="40"/>
                  <a:pt x="21" y="40"/>
                  <a:pt x="21" y="40"/>
                </a:cubicBezTo>
                <a:cubicBezTo>
                  <a:pt x="25" y="40"/>
                  <a:pt x="29" y="42"/>
                  <a:pt x="32" y="45"/>
                </a:cubicBezTo>
                <a:cubicBezTo>
                  <a:pt x="113" y="126"/>
                  <a:pt x="113" y="126"/>
                  <a:pt x="113" y="126"/>
                </a:cubicBezTo>
                <a:cubicBezTo>
                  <a:pt x="127" y="177"/>
                  <a:pt x="127" y="177"/>
                  <a:pt x="127" y="177"/>
                </a:cubicBezTo>
                <a:cubicBezTo>
                  <a:pt x="76" y="164"/>
                  <a:pt x="76" y="164"/>
                  <a:pt x="76" y="164"/>
                </a:cubicBezTo>
                <a:cubicBezTo>
                  <a:pt x="21" y="108"/>
                  <a:pt x="21" y="108"/>
                  <a:pt x="21" y="108"/>
                </a:cubicBezTo>
                <a:cubicBezTo>
                  <a:pt x="21" y="188"/>
                  <a:pt x="21" y="188"/>
                  <a:pt x="21" y="188"/>
                </a:cubicBezTo>
                <a:cubicBezTo>
                  <a:pt x="21" y="194"/>
                  <a:pt x="25" y="199"/>
                  <a:pt x="31" y="199"/>
                </a:cubicBezTo>
                <a:cubicBezTo>
                  <a:pt x="158" y="199"/>
                  <a:pt x="158" y="199"/>
                  <a:pt x="158" y="199"/>
                </a:cubicBezTo>
                <a:cubicBezTo>
                  <a:pt x="164" y="199"/>
                  <a:pt x="168" y="194"/>
                  <a:pt x="168" y="188"/>
                </a:cubicBezTo>
                <a:cubicBezTo>
                  <a:pt x="168" y="52"/>
                  <a:pt x="168" y="52"/>
                  <a:pt x="168" y="52"/>
                </a:cubicBezTo>
                <a:lnTo>
                  <a:pt x="158" y="4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9269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79D26C-7B7A-41CF-B712-14678E4F8256}"/>
              </a:ext>
            </a:extLst>
          </p:cNvPr>
          <p:cNvPicPr>
            <a:picLocks noChangeAspect="1"/>
          </p:cNvPicPr>
          <p:nvPr/>
        </p:nvPicPr>
        <p:blipFill rotWithShape="1">
          <a:blip r:embed="rId2"/>
          <a:srcRect l="58831" t="23091" r="28379" b="36286"/>
          <a:stretch/>
        </p:blipFill>
        <p:spPr>
          <a:xfrm>
            <a:off x="484797" y="2989574"/>
            <a:ext cx="807522" cy="801502"/>
          </a:xfrm>
          <a:prstGeom prst="rect">
            <a:avLst/>
          </a:prstGeom>
        </p:spPr>
      </p:pic>
      <p:sp>
        <p:nvSpPr>
          <p:cNvPr id="2" name="Title 1">
            <a:extLst>
              <a:ext uri="{FF2B5EF4-FFF2-40B4-BE49-F238E27FC236}">
                <a16:creationId xmlns:a16="http://schemas.microsoft.com/office/drawing/2014/main" id="{057A2502-A2A5-443A-B279-704B9F0FB9E4}"/>
              </a:ext>
            </a:extLst>
          </p:cNvPr>
          <p:cNvSpPr>
            <a:spLocks noGrp="1"/>
          </p:cNvSpPr>
          <p:nvPr>
            <p:ph type="title"/>
          </p:nvPr>
        </p:nvSpPr>
        <p:spPr>
          <a:xfrm>
            <a:off x="373821" y="575418"/>
            <a:ext cx="7239314" cy="689861"/>
          </a:xfrm>
        </p:spPr>
        <p:txBody>
          <a:bodyPr/>
          <a:lstStyle/>
          <a:p>
            <a:r>
              <a:rPr lang="en-CA" dirty="0"/>
              <a:t>Demographics</a:t>
            </a:r>
          </a:p>
        </p:txBody>
      </p:sp>
      <p:sp>
        <p:nvSpPr>
          <p:cNvPr id="4" name="Slide Number Placeholder 3">
            <a:extLst>
              <a:ext uri="{FF2B5EF4-FFF2-40B4-BE49-F238E27FC236}">
                <a16:creationId xmlns:a16="http://schemas.microsoft.com/office/drawing/2014/main" id="{9AC0847E-768C-4D62-B317-9637FCF9C6DE}"/>
              </a:ext>
            </a:extLst>
          </p:cNvPr>
          <p:cNvSpPr>
            <a:spLocks noGrp="1"/>
          </p:cNvSpPr>
          <p:nvPr>
            <p:ph type="sldNum" sz="quarter" idx="12"/>
          </p:nvPr>
        </p:nvSpPr>
        <p:spPr/>
        <p:txBody>
          <a:bodyPr/>
          <a:lstStyle/>
          <a:p>
            <a:fld id="{36679B2B-0B95-3D41-A6BF-74EBACF9BD9F}" type="slidenum">
              <a:rPr lang="en-US" smtClean="0"/>
              <a:pPr/>
              <a:t>40</a:t>
            </a:fld>
            <a:endParaRPr lang="en-US" dirty="0"/>
          </a:p>
        </p:txBody>
      </p:sp>
      <p:sp>
        <p:nvSpPr>
          <p:cNvPr id="6" name="Rectangle 5">
            <a:extLst>
              <a:ext uri="{FF2B5EF4-FFF2-40B4-BE49-F238E27FC236}">
                <a16:creationId xmlns:a16="http://schemas.microsoft.com/office/drawing/2014/main" id="{F66D9044-AC58-44EE-A32D-741DE5BA84D8}"/>
              </a:ext>
            </a:extLst>
          </p:cNvPr>
          <p:cNvSpPr/>
          <p:nvPr/>
        </p:nvSpPr>
        <p:spPr>
          <a:xfrm>
            <a:off x="476848" y="1487131"/>
            <a:ext cx="2129984" cy="2448663"/>
          </a:xfrm>
          <a:prstGeom prst="rect">
            <a:avLst/>
          </a:prstGeom>
          <a:no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xtBox 6">
            <a:extLst>
              <a:ext uri="{FF2B5EF4-FFF2-40B4-BE49-F238E27FC236}">
                <a16:creationId xmlns:a16="http://schemas.microsoft.com/office/drawing/2014/main" id="{8CB1F910-3DD4-4C03-8E76-9C607A275CF4}"/>
              </a:ext>
            </a:extLst>
          </p:cNvPr>
          <p:cNvSpPr txBox="1"/>
          <p:nvPr/>
        </p:nvSpPr>
        <p:spPr>
          <a:xfrm>
            <a:off x="476777" y="1490702"/>
            <a:ext cx="16310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Region</a:t>
            </a:r>
          </a:p>
        </p:txBody>
      </p:sp>
      <p:graphicFrame>
        <p:nvGraphicFramePr>
          <p:cNvPr id="8" name="Table 7">
            <a:extLst>
              <a:ext uri="{FF2B5EF4-FFF2-40B4-BE49-F238E27FC236}">
                <a16:creationId xmlns:a16="http://schemas.microsoft.com/office/drawing/2014/main" id="{C9989ECE-47E4-45A3-BBCE-F875ECDAFABE}"/>
              </a:ext>
            </a:extLst>
          </p:cNvPr>
          <p:cNvGraphicFramePr>
            <a:graphicFrameLocks noGrp="1"/>
          </p:cNvGraphicFramePr>
          <p:nvPr>
            <p:extLst>
              <p:ext uri="{D42A27DB-BD31-4B8C-83A1-F6EECF244321}">
                <p14:modId xmlns:p14="http://schemas.microsoft.com/office/powerpoint/2010/main" val="1320106896"/>
              </p:ext>
            </p:extLst>
          </p:nvPr>
        </p:nvGraphicFramePr>
        <p:xfrm>
          <a:off x="1340608" y="2095885"/>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URBAN</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64%</a:t>
                      </a:r>
                    </a:p>
                  </a:txBody>
                  <a:tcPr>
                    <a:solidFill>
                      <a:schemeClr val="accent1"/>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0A920A53-9875-4315-90B2-044BBC1F4586}"/>
              </a:ext>
            </a:extLst>
          </p:cNvPr>
          <p:cNvGraphicFramePr>
            <a:graphicFrameLocks noGrp="1"/>
          </p:cNvGraphicFramePr>
          <p:nvPr>
            <p:extLst>
              <p:ext uri="{D42A27DB-BD31-4B8C-83A1-F6EECF244321}">
                <p14:modId xmlns:p14="http://schemas.microsoft.com/office/powerpoint/2010/main" val="114789397"/>
              </p:ext>
            </p:extLst>
          </p:nvPr>
        </p:nvGraphicFramePr>
        <p:xfrm>
          <a:off x="1340608" y="3064751"/>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RURAL</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36%</a:t>
                      </a:r>
                    </a:p>
                  </a:txBody>
                  <a:tcPr>
                    <a:solidFill>
                      <a:schemeClr val="accent1"/>
                    </a:solidFill>
                  </a:tcPr>
                </a:tc>
                <a:extLst>
                  <a:ext uri="{0D108BD9-81ED-4DB2-BD59-A6C34878D82A}">
                    <a16:rowId xmlns:a16="http://schemas.microsoft.com/office/drawing/2014/main" val="10001"/>
                  </a:ext>
                </a:extLst>
              </a:tr>
            </a:tbl>
          </a:graphicData>
        </a:graphic>
      </p:graphicFrame>
      <p:pic>
        <p:nvPicPr>
          <p:cNvPr id="11" name="Picture 10">
            <a:extLst>
              <a:ext uri="{FF2B5EF4-FFF2-40B4-BE49-F238E27FC236}">
                <a16:creationId xmlns:a16="http://schemas.microsoft.com/office/drawing/2014/main" id="{2519A8E0-FCDE-4AD6-B3C9-2F1DE63E8DD2}"/>
              </a:ext>
            </a:extLst>
          </p:cNvPr>
          <p:cNvPicPr>
            <a:picLocks noChangeAspect="1"/>
          </p:cNvPicPr>
          <p:nvPr/>
        </p:nvPicPr>
        <p:blipFill rotWithShape="1">
          <a:blip r:embed="rId3"/>
          <a:srcRect l="72917" t="22003" r="14531" b="35053"/>
          <a:stretch/>
        </p:blipFill>
        <p:spPr>
          <a:xfrm>
            <a:off x="513626" y="2098925"/>
            <a:ext cx="790204" cy="844825"/>
          </a:xfrm>
          <a:prstGeom prst="rect">
            <a:avLst/>
          </a:prstGeom>
        </p:spPr>
      </p:pic>
      <p:sp>
        <p:nvSpPr>
          <p:cNvPr id="12" name="Rectangle 11">
            <a:extLst>
              <a:ext uri="{FF2B5EF4-FFF2-40B4-BE49-F238E27FC236}">
                <a16:creationId xmlns:a16="http://schemas.microsoft.com/office/drawing/2014/main" id="{277A9951-B9CF-4FCA-8F73-F2CC385EC638}"/>
              </a:ext>
            </a:extLst>
          </p:cNvPr>
          <p:cNvSpPr/>
          <p:nvPr/>
        </p:nvSpPr>
        <p:spPr>
          <a:xfrm>
            <a:off x="2875592" y="1482071"/>
            <a:ext cx="3548957" cy="2448663"/>
          </a:xfrm>
          <a:prstGeom prst="rect">
            <a:avLst/>
          </a:prstGeom>
          <a:no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9E4D6DA4-7466-4C2A-9DC9-FC9576F79FEE}"/>
              </a:ext>
            </a:extLst>
          </p:cNvPr>
          <p:cNvSpPr txBox="1"/>
          <p:nvPr/>
        </p:nvSpPr>
        <p:spPr>
          <a:xfrm>
            <a:off x="2875522" y="1485642"/>
            <a:ext cx="18681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Passenger/a caregiver</a:t>
            </a:r>
          </a:p>
        </p:txBody>
      </p:sp>
      <p:graphicFrame>
        <p:nvGraphicFramePr>
          <p:cNvPr id="14" name="Table 13">
            <a:extLst>
              <a:ext uri="{FF2B5EF4-FFF2-40B4-BE49-F238E27FC236}">
                <a16:creationId xmlns:a16="http://schemas.microsoft.com/office/drawing/2014/main" id="{AC4717F2-60CC-4E05-8FE7-F0A6A9F6CEAD}"/>
              </a:ext>
            </a:extLst>
          </p:cNvPr>
          <p:cNvGraphicFramePr>
            <a:graphicFrameLocks noGrp="1"/>
          </p:cNvGraphicFramePr>
          <p:nvPr>
            <p:extLst>
              <p:ext uri="{D42A27DB-BD31-4B8C-83A1-F6EECF244321}">
                <p14:modId xmlns:p14="http://schemas.microsoft.com/office/powerpoint/2010/main" val="1216788362"/>
              </p:ext>
            </p:extLst>
          </p:nvPr>
        </p:nvGraphicFramePr>
        <p:xfrm>
          <a:off x="3976858" y="2090825"/>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PASSENGER</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70%</a:t>
                      </a:r>
                    </a:p>
                  </a:txBody>
                  <a:tcPr>
                    <a:solidFill>
                      <a:schemeClr val="accent1"/>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12B1D55D-918A-43CE-AC36-7E341BD3955B}"/>
              </a:ext>
            </a:extLst>
          </p:cNvPr>
          <p:cNvGraphicFramePr>
            <a:graphicFrameLocks noGrp="1"/>
          </p:cNvGraphicFramePr>
          <p:nvPr>
            <p:extLst>
              <p:ext uri="{D42A27DB-BD31-4B8C-83A1-F6EECF244321}">
                <p14:modId xmlns:p14="http://schemas.microsoft.com/office/powerpoint/2010/main" val="618269190"/>
              </p:ext>
            </p:extLst>
          </p:nvPr>
        </p:nvGraphicFramePr>
        <p:xfrm>
          <a:off x="3976858" y="3059691"/>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CAREGIVER</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19%</a:t>
                      </a:r>
                    </a:p>
                  </a:txBody>
                  <a:tcPr>
                    <a:solidFill>
                      <a:schemeClr val="accent1"/>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07DD82E5-810A-441F-B3D8-2C8E9E19F478}"/>
              </a:ext>
            </a:extLst>
          </p:cNvPr>
          <p:cNvGraphicFramePr>
            <a:graphicFrameLocks noGrp="1"/>
          </p:cNvGraphicFramePr>
          <p:nvPr>
            <p:extLst>
              <p:ext uri="{D42A27DB-BD31-4B8C-83A1-F6EECF244321}">
                <p14:modId xmlns:p14="http://schemas.microsoft.com/office/powerpoint/2010/main" val="2229088778"/>
              </p:ext>
            </p:extLst>
          </p:nvPr>
        </p:nvGraphicFramePr>
        <p:xfrm>
          <a:off x="5245540" y="2601311"/>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OTHER</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7%</a:t>
                      </a:r>
                    </a:p>
                  </a:txBody>
                  <a:tcPr>
                    <a:solidFill>
                      <a:schemeClr val="accent1"/>
                    </a:solidFill>
                  </a:tcPr>
                </a:tc>
                <a:extLst>
                  <a:ext uri="{0D108BD9-81ED-4DB2-BD59-A6C34878D82A}">
                    <a16:rowId xmlns:a16="http://schemas.microsoft.com/office/drawing/2014/main" val="10001"/>
                  </a:ext>
                </a:extLst>
              </a:tr>
            </a:tbl>
          </a:graphicData>
        </a:graphic>
      </p:graphicFrame>
      <p:pic>
        <p:nvPicPr>
          <p:cNvPr id="17" name="Picture 16">
            <a:extLst>
              <a:ext uri="{FF2B5EF4-FFF2-40B4-BE49-F238E27FC236}">
                <a16:creationId xmlns:a16="http://schemas.microsoft.com/office/drawing/2014/main" id="{D1750309-A781-484C-AA7E-4943C6DB109E}"/>
              </a:ext>
            </a:extLst>
          </p:cNvPr>
          <p:cNvPicPr>
            <a:picLocks noChangeAspect="1"/>
          </p:cNvPicPr>
          <p:nvPr/>
        </p:nvPicPr>
        <p:blipFill rotWithShape="1">
          <a:blip r:embed="rId4"/>
          <a:srcRect l="76624" t="65165" r="20649" b="19941"/>
          <a:stretch/>
        </p:blipFill>
        <p:spPr>
          <a:xfrm>
            <a:off x="3233475" y="1933198"/>
            <a:ext cx="568696" cy="970552"/>
          </a:xfrm>
          <a:prstGeom prst="rect">
            <a:avLst/>
          </a:prstGeom>
        </p:spPr>
      </p:pic>
      <p:pic>
        <p:nvPicPr>
          <p:cNvPr id="18" name="Picture 17">
            <a:extLst>
              <a:ext uri="{FF2B5EF4-FFF2-40B4-BE49-F238E27FC236}">
                <a16:creationId xmlns:a16="http://schemas.microsoft.com/office/drawing/2014/main" id="{1D14E3CE-DD3F-489C-B612-372585573CE5}"/>
              </a:ext>
            </a:extLst>
          </p:cNvPr>
          <p:cNvPicPr>
            <a:picLocks noChangeAspect="1"/>
          </p:cNvPicPr>
          <p:nvPr/>
        </p:nvPicPr>
        <p:blipFill rotWithShape="1">
          <a:blip r:embed="rId4"/>
          <a:srcRect l="65466" t="67074" r="31163" b="19941"/>
          <a:stretch/>
        </p:blipFill>
        <p:spPr>
          <a:xfrm>
            <a:off x="3147746" y="2914087"/>
            <a:ext cx="737196" cy="887326"/>
          </a:xfrm>
          <a:prstGeom prst="rect">
            <a:avLst/>
          </a:prstGeom>
        </p:spPr>
      </p:pic>
      <p:sp>
        <p:nvSpPr>
          <p:cNvPr id="19" name="Rectangle 18">
            <a:extLst>
              <a:ext uri="{FF2B5EF4-FFF2-40B4-BE49-F238E27FC236}">
                <a16:creationId xmlns:a16="http://schemas.microsoft.com/office/drawing/2014/main" id="{975AEEAE-0D67-42FD-BDBA-A5179A299384}"/>
              </a:ext>
            </a:extLst>
          </p:cNvPr>
          <p:cNvSpPr/>
          <p:nvPr/>
        </p:nvSpPr>
        <p:spPr>
          <a:xfrm>
            <a:off x="6664367" y="1478500"/>
            <a:ext cx="2129984" cy="2448663"/>
          </a:xfrm>
          <a:prstGeom prst="rect">
            <a:avLst/>
          </a:prstGeom>
          <a:no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id="{DF587DE1-DFF7-4A4F-B5DC-8E7882BA0685}"/>
              </a:ext>
            </a:extLst>
          </p:cNvPr>
          <p:cNvSpPr txBox="1"/>
          <p:nvPr/>
        </p:nvSpPr>
        <p:spPr>
          <a:xfrm>
            <a:off x="6664296" y="1482071"/>
            <a:ext cx="16310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Participant source</a:t>
            </a:r>
          </a:p>
        </p:txBody>
      </p:sp>
      <p:graphicFrame>
        <p:nvGraphicFramePr>
          <p:cNvPr id="21" name="Table 20">
            <a:extLst>
              <a:ext uri="{FF2B5EF4-FFF2-40B4-BE49-F238E27FC236}">
                <a16:creationId xmlns:a16="http://schemas.microsoft.com/office/drawing/2014/main" id="{AE8331D8-2AD8-48E1-BCFB-A229A185FC1C}"/>
              </a:ext>
            </a:extLst>
          </p:cNvPr>
          <p:cNvGraphicFramePr>
            <a:graphicFrameLocks noGrp="1"/>
          </p:cNvGraphicFramePr>
          <p:nvPr>
            <p:extLst>
              <p:ext uri="{D42A27DB-BD31-4B8C-83A1-F6EECF244321}">
                <p14:modId xmlns:p14="http://schemas.microsoft.com/office/powerpoint/2010/main" val="1095181709"/>
              </p:ext>
            </p:extLst>
          </p:nvPr>
        </p:nvGraphicFramePr>
        <p:xfrm>
          <a:off x="7528127" y="2087254"/>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PAPER-BASED</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92%</a:t>
                      </a:r>
                    </a:p>
                  </a:txBody>
                  <a:tcPr>
                    <a:solidFill>
                      <a:schemeClr val="accent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00DF6EFE-7D7E-4902-B09F-40B692F8ECB1}"/>
              </a:ext>
            </a:extLst>
          </p:cNvPr>
          <p:cNvGraphicFramePr>
            <a:graphicFrameLocks noGrp="1"/>
          </p:cNvGraphicFramePr>
          <p:nvPr>
            <p:extLst>
              <p:ext uri="{D42A27DB-BD31-4B8C-83A1-F6EECF244321}">
                <p14:modId xmlns:p14="http://schemas.microsoft.com/office/powerpoint/2010/main" val="2884727429"/>
              </p:ext>
            </p:extLst>
          </p:nvPr>
        </p:nvGraphicFramePr>
        <p:xfrm>
          <a:off x="7528127" y="3056120"/>
          <a:ext cx="1004322" cy="684877"/>
        </p:xfrm>
        <a:graphic>
          <a:graphicData uri="http://schemas.openxmlformats.org/drawingml/2006/table">
            <a:tbl>
              <a:tblPr firstRow="1" bandRow="1">
                <a:tableStyleId>{5C22544A-7EE6-4342-B048-85BDC9FD1C3A}</a:tableStyleId>
              </a:tblPr>
              <a:tblGrid>
                <a:gridCol w="1004322">
                  <a:extLst>
                    <a:ext uri="{9D8B030D-6E8A-4147-A177-3AD203B41FA5}">
                      <a16:colId xmlns:a16="http://schemas.microsoft.com/office/drawing/2014/main" val="20000"/>
                    </a:ext>
                  </a:extLst>
                </a:gridCol>
              </a:tblGrid>
              <a:tr h="380655">
                <a:tc>
                  <a:txBody>
                    <a:bodyPr/>
                    <a:lstStyle/>
                    <a:p>
                      <a:pPr algn="ctr"/>
                      <a:r>
                        <a:rPr lang="en-CA" sz="1100" b="1" dirty="0">
                          <a:latin typeface="Calibri" panose="020F0502020204030204" pitchFamily="34" charset="0"/>
                        </a:rPr>
                        <a:t>ONLINE</a:t>
                      </a:r>
                    </a:p>
                  </a:txBody>
                  <a:tcPr anchor="ctr">
                    <a:solidFill>
                      <a:schemeClr val="tx1">
                        <a:lumMod val="65000"/>
                        <a:lumOff val="35000"/>
                      </a:schemeClr>
                    </a:solidFill>
                  </a:tcPr>
                </a:tc>
                <a:extLst>
                  <a:ext uri="{0D108BD9-81ED-4DB2-BD59-A6C34878D82A}">
                    <a16:rowId xmlns:a16="http://schemas.microsoft.com/office/drawing/2014/main" val="10000"/>
                  </a:ext>
                </a:extLst>
              </a:tr>
              <a:tr h="304222">
                <a:tc>
                  <a:txBody>
                    <a:bodyPr/>
                    <a:lstStyle/>
                    <a:p>
                      <a:pPr algn="ctr"/>
                      <a:r>
                        <a:rPr lang="en-CA" sz="1100" dirty="0">
                          <a:solidFill>
                            <a:schemeClr val="bg2">
                              <a:lumMod val="25000"/>
                            </a:schemeClr>
                          </a:solidFill>
                          <a:latin typeface="Calibri" panose="020F0502020204030204" pitchFamily="34" charset="0"/>
                        </a:rPr>
                        <a:t>8%</a:t>
                      </a:r>
                    </a:p>
                  </a:txBody>
                  <a:tcPr>
                    <a:solidFill>
                      <a:schemeClr val="accent1"/>
                    </a:solidFill>
                  </a:tcPr>
                </a:tc>
                <a:extLst>
                  <a:ext uri="{0D108BD9-81ED-4DB2-BD59-A6C34878D82A}">
                    <a16:rowId xmlns:a16="http://schemas.microsoft.com/office/drawing/2014/main" val="10001"/>
                  </a:ext>
                </a:extLst>
              </a:tr>
            </a:tbl>
          </a:graphicData>
        </a:graphic>
      </p:graphicFrame>
      <p:sp>
        <p:nvSpPr>
          <p:cNvPr id="23" name="Freeform 24">
            <a:extLst>
              <a:ext uri="{FF2B5EF4-FFF2-40B4-BE49-F238E27FC236}">
                <a16:creationId xmlns:a16="http://schemas.microsoft.com/office/drawing/2014/main" id="{34058303-E5C3-45BC-9FEC-3F224B624347}"/>
              </a:ext>
            </a:extLst>
          </p:cNvPr>
          <p:cNvSpPr>
            <a:spLocks noEditPoints="1"/>
          </p:cNvSpPr>
          <p:nvPr/>
        </p:nvSpPr>
        <p:spPr bwMode="auto">
          <a:xfrm>
            <a:off x="6762855" y="2148212"/>
            <a:ext cx="503370" cy="597444"/>
          </a:xfrm>
          <a:custGeom>
            <a:avLst/>
            <a:gdLst/>
            <a:ahLst/>
            <a:cxnLst>
              <a:cxn ang="0">
                <a:pos x="170" y="54"/>
              </a:cxn>
              <a:cxn ang="0">
                <a:pos x="158" y="42"/>
              </a:cxn>
              <a:cxn ang="0">
                <a:pos x="143" y="42"/>
              </a:cxn>
              <a:cxn ang="0">
                <a:pos x="143" y="27"/>
              </a:cxn>
              <a:cxn ang="0">
                <a:pos x="131" y="16"/>
              </a:cxn>
              <a:cxn ang="0">
                <a:pos x="131" y="54"/>
              </a:cxn>
              <a:cxn ang="0">
                <a:pos x="170" y="54"/>
              </a:cxn>
              <a:cxn ang="0">
                <a:pos x="155" y="175"/>
              </a:cxn>
              <a:cxn ang="0">
                <a:pos x="150" y="170"/>
              </a:cxn>
              <a:cxn ang="0">
                <a:pos x="58" y="170"/>
              </a:cxn>
              <a:cxn ang="0">
                <a:pos x="53" y="175"/>
              </a:cxn>
              <a:cxn ang="0">
                <a:pos x="58" y="180"/>
              </a:cxn>
              <a:cxn ang="0">
                <a:pos x="150" y="180"/>
              </a:cxn>
              <a:cxn ang="0">
                <a:pos x="155" y="175"/>
              </a:cxn>
              <a:cxn ang="0">
                <a:pos x="126" y="151"/>
              </a:cxn>
              <a:cxn ang="0">
                <a:pos x="152" y="159"/>
              </a:cxn>
              <a:cxn ang="0">
                <a:pos x="143" y="133"/>
              </a:cxn>
              <a:cxn ang="0">
                <a:pos x="143" y="133"/>
              </a:cxn>
              <a:cxn ang="0">
                <a:pos x="131" y="138"/>
              </a:cxn>
              <a:cxn ang="0">
                <a:pos x="126" y="151"/>
              </a:cxn>
              <a:cxn ang="0">
                <a:pos x="178" y="53"/>
              </a:cxn>
              <a:cxn ang="0">
                <a:pos x="178" y="188"/>
              </a:cxn>
              <a:cxn ang="0">
                <a:pos x="168" y="199"/>
              </a:cxn>
              <a:cxn ang="0">
                <a:pos x="41" y="199"/>
              </a:cxn>
              <a:cxn ang="0">
                <a:pos x="31" y="188"/>
              </a:cxn>
              <a:cxn ang="0">
                <a:pos x="31" y="72"/>
              </a:cxn>
              <a:cxn ang="0">
                <a:pos x="58" y="101"/>
              </a:cxn>
              <a:cxn ang="0">
                <a:pos x="116" y="145"/>
              </a:cxn>
              <a:cxn ang="0">
                <a:pos x="123" y="131"/>
              </a:cxn>
              <a:cxn ang="0">
                <a:pos x="137" y="123"/>
              </a:cxn>
              <a:cxn ang="0">
                <a:pos x="89" y="68"/>
              </a:cxn>
              <a:cxn ang="0">
                <a:pos x="37" y="27"/>
              </a:cxn>
              <a:cxn ang="0">
                <a:pos x="41" y="22"/>
              </a:cxn>
              <a:cxn ang="0">
                <a:pos x="76" y="44"/>
              </a:cxn>
              <a:cxn ang="0">
                <a:pos x="104" y="80"/>
              </a:cxn>
              <a:cxn ang="0">
                <a:pos x="108" y="82"/>
              </a:cxn>
              <a:cxn ang="0">
                <a:pos x="109" y="82"/>
              </a:cxn>
              <a:cxn ang="0">
                <a:pos x="111" y="77"/>
              </a:cxn>
              <a:cxn ang="0">
                <a:pos x="81" y="38"/>
              </a:cxn>
              <a:cxn ang="0">
                <a:pos x="41" y="14"/>
              </a:cxn>
              <a:cxn ang="0">
                <a:pos x="39" y="13"/>
              </a:cxn>
              <a:cxn ang="0">
                <a:pos x="31" y="22"/>
              </a:cxn>
              <a:cxn ang="0">
                <a:pos x="31" y="11"/>
              </a:cxn>
              <a:cxn ang="0">
                <a:pos x="41" y="0"/>
              </a:cxn>
              <a:cxn ang="0">
                <a:pos x="126" y="0"/>
              </a:cxn>
              <a:cxn ang="0">
                <a:pos x="136" y="11"/>
              </a:cxn>
              <a:cxn ang="0">
                <a:pos x="168" y="42"/>
              </a:cxn>
              <a:cxn ang="0">
                <a:pos x="178" y="53"/>
              </a:cxn>
              <a:cxn ang="0">
                <a:pos x="114" y="130"/>
              </a:cxn>
              <a:cxn ang="0">
                <a:pos x="114" y="125"/>
              </a:cxn>
              <a:cxn ang="0">
                <a:pos x="66" y="85"/>
              </a:cxn>
              <a:cxn ang="0">
                <a:pos x="23" y="39"/>
              </a:cxn>
              <a:cxn ang="0">
                <a:pos x="17" y="39"/>
              </a:cxn>
              <a:cxn ang="0">
                <a:pos x="16" y="44"/>
              </a:cxn>
              <a:cxn ang="0">
                <a:pos x="60" y="90"/>
              </a:cxn>
              <a:cxn ang="0">
                <a:pos x="109" y="132"/>
              </a:cxn>
              <a:cxn ang="0">
                <a:pos x="111" y="132"/>
              </a:cxn>
              <a:cxn ang="0">
                <a:pos x="114" y="130"/>
              </a:cxn>
              <a:cxn ang="0">
                <a:pos x="5" y="20"/>
              </a:cxn>
              <a:cxn ang="0">
                <a:pos x="24" y="19"/>
              </a:cxn>
              <a:cxn ang="0">
                <a:pos x="6" y="39"/>
              </a:cxn>
              <a:cxn ang="0">
                <a:pos x="5" y="20"/>
              </a:cxn>
            </a:cxnLst>
            <a:rect l="0" t="0" r="r" b="b"/>
            <a:pathLst>
              <a:path w="178" h="199">
                <a:moveTo>
                  <a:pt x="170" y="54"/>
                </a:moveTo>
                <a:cubicBezTo>
                  <a:pt x="158" y="42"/>
                  <a:pt x="158" y="42"/>
                  <a:pt x="158" y="42"/>
                </a:cubicBezTo>
                <a:cubicBezTo>
                  <a:pt x="143" y="42"/>
                  <a:pt x="143" y="42"/>
                  <a:pt x="143" y="42"/>
                </a:cubicBezTo>
                <a:cubicBezTo>
                  <a:pt x="143" y="27"/>
                  <a:pt x="143" y="27"/>
                  <a:pt x="143" y="27"/>
                </a:cubicBezTo>
                <a:cubicBezTo>
                  <a:pt x="131" y="16"/>
                  <a:pt x="131" y="16"/>
                  <a:pt x="131" y="16"/>
                </a:cubicBezTo>
                <a:cubicBezTo>
                  <a:pt x="131" y="54"/>
                  <a:pt x="131" y="54"/>
                  <a:pt x="131" y="54"/>
                </a:cubicBezTo>
                <a:lnTo>
                  <a:pt x="170" y="54"/>
                </a:lnTo>
                <a:close/>
                <a:moveTo>
                  <a:pt x="155" y="175"/>
                </a:moveTo>
                <a:cubicBezTo>
                  <a:pt x="155" y="172"/>
                  <a:pt x="153" y="170"/>
                  <a:pt x="150" y="170"/>
                </a:cubicBezTo>
                <a:cubicBezTo>
                  <a:pt x="58" y="170"/>
                  <a:pt x="58" y="170"/>
                  <a:pt x="58" y="170"/>
                </a:cubicBezTo>
                <a:cubicBezTo>
                  <a:pt x="56" y="170"/>
                  <a:pt x="53" y="172"/>
                  <a:pt x="53" y="175"/>
                </a:cubicBezTo>
                <a:cubicBezTo>
                  <a:pt x="53" y="178"/>
                  <a:pt x="56" y="180"/>
                  <a:pt x="58" y="180"/>
                </a:cubicBezTo>
                <a:cubicBezTo>
                  <a:pt x="150" y="180"/>
                  <a:pt x="150" y="180"/>
                  <a:pt x="150" y="180"/>
                </a:cubicBezTo>
                <a:cubicBezTo>
                  <a:pt x="153" y="180"/>
                  <a:pt x="155" y="178"/>
                  <a:pt x="155" y="175"/>
                </a:cubicBezTo>
                <a:close/>
                <a:moveTo>
                  <a:pt x="126" y="151"/>
                </a:moveTo>
                <a:cubicBezTo>
                  <a:pt x="152" y="159"/>
                  <a:pt x="152" y="159"/>
                  <a:pt x="152" y="159"/>
                </a:cubicBezTo>
                <a:cubicBezTo>
                  <a:pt x="143" y="133"/>
                  <a:pt x="143" y="133"/>
                  <a:pt x="143" y="133"/>
                </a:cubicBezTo>
                <a:cubicBezTo>
                  <a:pt x="143" y="133"/>
                  <a:pt x="143" y="133"/>
                  <a:pt x="143" y="133"/>
                </a:cubicBezTo>
                <a:cubicBezTo>
                  <a:pt x="140" y="133"/>
                  <a:pt x="135" y="134"/>
                  <a:pt x="131" y="138"/>
                </a:cubicBezTo>
                <a:cubicBezTo>
                  <a:pt x="126" y="143"/>
                  <a:pt x="125" y="148"/>
                  <a:pt x="126" y="151"/>
                </a:cubicBezTo>
                <a:close/>
                <a:moveTo>
                  <a:pt x="178" y="53"/>
                </a:moveTo>
                <a:cubicBezTo>
                  <a:pt x="178" y="188"/>
                  <a:pt x="178" y="188"/>
                  <a:pt x="178" y="188"/>
                </a:cubicBezTo>
                <a:cubicBezTo>
                  <a:pt x="178" y="194"/>
                  <a:pt x="174" y="199"/>
                  <a:pt x="168" y="199"/>
                </a:cubicBezTo>
                <a:cubicBezTo>
                  <a:pt x="41" y="199"/>
                  <a:pt x="41" y="199"/>
                  <a:pt x="41" y="199"/>
                </a:cubicBezTo>
                <a:cubicBezTo>
                  <a:pt x="35" y="199"/>
                  <a:pt x="31" y="194"/>
                  <a:pt x="31" y="188"/>
                </a:cubicBezTo>
                <a:cubicBezTo>
                  <a:pt x="31" y="72"/>
                  <a:pt x="31" y="72"/>
                  <a:pt x="31" y="72"/>
                </a:cubicBezTo>
                <a:cubicBezTo>
                  <a:pt x="38" y="80"/>
                  <a:pt x="47" y="90"/>
                  <a:pt x="58" y="101"/>
                </a:cubicBezTo>
                <a:cubicBezTo>
                  <a:pt x="89" y="130"/>
                  <a:pt x="113" y="143"/>
                  <a:pt x="116" y="145"/>
                </a:cubicBezTo>
                <a:cubicBezTo>
                  <a:pt x="117" y="141"/>
                  <a:pt x="119" y="135"/>
                  <a:pt x="123" y="131"/>
                </a:cubicBezTo>
                <a:cubicBezTo>
                  <a:pt x="127" y="127"/>
                  <a:pt x="132" y="125"/>
                  <a:pt x="137" y="123"/>
                </a:cubicBezTo>
                <a:cubicBezTo>
                  <a:pt x="135" y="120"/>
                  <a:pt x="120" y="97"/>
                  <a:pt x="89" y="68"/>
                </a:cubicBezTo>
                <a:cubicBezTo>
                  <a:pt x="65" y="45"/>
                  <a:pt x="46" y="32"/>
                  <a:pt x="37" y="27"/>
                </a:cubicBezTo>
                <a:cubicBezTo>
                  <a:pt x="41" y="22"/>
                  <a:pt x="41" y="22"/>
                  <a:pt x="41" y="22"/>
                </a:cubicBezTo>
                <a:cubicBezTo>
                  <a:pt x="46" y="24"/>
                  <a:pt x="61" y="30"/>
                  <a:pt x="76" y="44"/>
                </a:cubicBezTo>
                <a:cubicBezTo>
                  <a:pt x="95" y="61"/>
                  <a:pt x="104" y="80"/>
                  <a:pt x="104" y="80"/>
                </a:cubicBezTo>
                <a:cubicBezTo>
                  <a:pt x="105" y="81"/>
                  <a:pt x="106" y="82"/>
                  <a:pt x="108" y="82"/>
                </a:cubicBezTo>
                <a:cubicBezTo>
                  <a:pt x="108" y="82"/>
                  <a:pt x="109" y="82"/>
                  <a:pt x="109" y="82"/>
                </a:cubicBezTo>
                <a:cubicBezTo>
                  <a:pt x="111" y="81"/>
                  <a:pt x="112" y="78"/>
                  <a:pt x="111" y="77"/>
                </a:cubicBezTo>
                <a:cubicBezTo>
                  <a:pt x="111" y="76"/>
                  <a:pt x="101" y="56"/>
                  <a:pt x="81" y="38"/>
                </a:cubicBezTo>
                <a:cubicBezTo>
                  <a:pt x="61" y="20"/>
                  <a:pt x="42" y="14"/>
                  <a:pt x="41" y="14"/>
                </a:cubicBezTo>
                <a:cubicBezTo>
                  <a:pt x="39" y="13"/>
                  <a:pt x="39" y="13"/>
                  <a:pt x="39" y="13"/>
                </a:cubicBezTo>
                <a:cubicBezTo>
                  <a:pt x="31" y="22"/>
                  <a:pt x="31" y="22"/>
                  <a:pt x="31" y="22"/>
                </a:cubicBezTo>
                <a:cubicBezTo>
                  <a:pt x="31" y="11"/>
                  <a:pt x="31" y="11"/>
                  <a:pt x="31" y="11"/>
                </a:cubicBezTo>
                <a:cubicBezTo>
                  <a:pt x="31" y="5"/>
                  <a:pt x="35" y="0"/>
                  <a:pt x="41" y="0"/>
                </a:cubicBezTo>
                <a:cubicBezTo>
                  <a:pt x="126" y="0"/>
                  <a:pt x="126" y="0"/>
                  <a:pt x="126" y="0"/>
                </a:cubicBezTo>
                <a:cubicBezTo>
                  <a:pt x="136" y="11"/>
                  <a:pt x="136" y="11"/>
                  <a:pt x="136" y="11"/>
                </a:cubicBezTo>
                <a:cubicBezTo>
                  <a:pt x="168" y="42"/>
                  <a:pt x="168" y="42"/>
                  <a:pt x="168" y="42"/>
                </a:cubicBezTo>
                <a:lnTo>
                  <a:pt x="178" y="53"/>
                </a:lnTo>
                <a:close/>
                <a:moveTo>
                  <a:pt x="114" y="130"/>
                </a:moveTo>
                <a:cubicBezTo>
                  <a:pt x="116" y="129"/>
                  <a:pt x="115" y="126"/>
                  <a:pt x="114" y="125"/>
                </a:cubicBezTo>
                <a:cubicBezTo>
                  <a:pt x="113" y="125"/>
                  <a:pt x="94" y="112"/>
                  <a:pt x="66" y="85"/>
                </a:cubicBezTo>
                <a:cubicBezTo>
                  <a:pt x="37" y="58"/>
                  <a:pt x="23" y="40"/>
                  <a:pt x="23" y="39"/>
                </a:cubicBezTo>
                <a:cubicBezTo>
                  <a:pt x="21" y="37"/>
                  <a:pt x="19" y="37"/>
                  <a:pt x="17" y="39"/>
                </a:cubicBezTo>
                <a:cubicBezTo>
                  <a:pt x="16" y="40"/>
                  <a:pt x="15" y="42"/>
                  <a:pt x="16" y="44"/>
                </a:cubicBezTo>
                <a:cubicBezTo>
                  <a:pt x="17" y="45"/>
                  <a:pt x="31" y="63"/>
                  <a:pt x="60" y="90"/>
                </a:cubicBezTo>
                <a:cubicBezTo>
                  <a:pt x="89" y="118"/>
                  <a:pt x="108" y="131"/>
                  <a:pt x="109" y="132"/>
                </a:cubicBezTo>
                <a:cubicBezTo>
                  <a:pt x="110" y="132"/>
                  <a:pt x="111" y="132"/>
                  <a:pt x="111" y="132"/>
                </a:cubicBezTo>
                <a:cubicBezTo>
                  <a:pt x="112" y="132"/>
                  <a:pt x="114" y="132"/>
                  <a:pt x="114" y="130"/>
                </a:cubicBezTo>
                <a:close/>
                <a:moveTo>
                  <a:pt x="5" y="20"/>
                </a:moveTo>
                <a:cubicBezTo>
                  <a:pt x="11" y="15"/>
                  <a:pt x="19" y="14"/>
                  <a:pt x="24" y="19"/>
                </a:cubicBezTo>
                <a:cubicBezTo>
                  <a:pt x="6" y="39"/>
                  <a:pt x="6" y="39"/>
                  <a:pt x="6" y="39"/>
                </a:cubicBezTo>
                <a:cubicBezTo>
                  <a:pt x="1" y="34"/>
                  <a:pt x="0" y="25"/>
                  <a:pt x="5" y="2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4" name="Freeform 19">
            <a:extLst>
              <a:ext uri="{FF2B5EF4-FFF2-40B4-BE49-F238E27FC236}">
                <a16:creationId xmlns:a16="http://schemas.microsoft.com/office/drawing/2014/main" id="{34AB0D1F-DCA5-4B6F-B00B-8302EE8222E4}"/>
              </a:ext>
            </a:extLst>
          </p:cNvPr>
          <p:cNvSpPr>
            <a:spLocks noEditPoints="1"/>
          </p:cNvSpPr>
          <p:nvPr/>
        </p:nvSpPr>
        <p:spPr bwMode="auto">
          <a:xfrm>
            <a:off x="6786908" y="3119719"/>
            <a:ext cx="564220" cy="539800"/>
          </a:xfrm>
          <a:custGeom>
            <a:avLst/>
            <a:gdLst/>
            <a:ahLst/>
            <a:cxnLst>
              <a:cxn ang="0">
                <a:pos x="43" y="35"/>
              </a:cxn>
              <a:cxn ang="0">
                <a:pos x="42" y="35"/>
              </a:cxn>
              <a:cxn ang="0">
                <a:pos x="41" y="35"/>
              </a:cxn>
              <a:cxn ang="0">
                <a:pos x="41" y="34"/>
              </a:cxn>
              <a:cxn ang="0">
                <a:pos x="41" y="33"/>
              </a:cxn>
              <a:cxn ang="0">
                <a:pos x="43" y="33"/>
              </a:cxn>
              <a:cxn ang="0">
                <a:pos x="43" y="34"/>
              </a:cxn>
              <a:cxn ang="0">
                <a:pos x="43" y="35"/>
              </a:cxn>
              <a:cxn ang="0">
                <a:pos x="17" y="33"/>
              </a:cxn>
              <a:cxn ang="0">
                <a:pos x="19" y="30"/>
              </a:cxn>
              <a:cxn ang="0">
                <a:pos x="27" y="30"/>
              </a:cxn>
              <a:cxn ang="0">
                <a:pos x="29" y="33"/>
              </a:cxn>
              <a:cxn ang="0">
                <a:pos x="17" y="33"/>
              </a:cxn>
              <a:cxn ang="0">
                <a:pos x="46" y="33"/>
              </a:cxn>
              <a:cxn ang="0">
                <a:pos x="46" y="33"/>
              </a:cxn>
              <a:cxn ang="0">
                <a:pos x="46" y="32"/>
              </a:cxn>
              <a:cxn ang="0">
                <a:pos x="46" y="32"/>
              </a:cxn>
              <a:cxn ang="0">
                <a:pos x="40" y="26"/>
              </a:cxn>
              <a:cxn ang="0">
                <a:pos x="39" y="25"/>
              </a:cxn>
              <a:cxn ang="0">
                <a:pos x="6" y="25"/>
              </a:cxn>
              <a:cxn ang="0">
                <a:pos x="5" y="26"/>
              </a:cxn>
              <a:cxn ang="0">
                <a:pos x="0" y="32"/>
              </a:cxn>
              <a:cxn ang="0">
                <a:pos x="0" y="32"/>
              </a:cxn>
              <a:cxn ang="0">
                <a:pos x="0" y="33"/>
              </a:cxn>
              <a:cxn ang="0">
                <a:pos x="0" y="33"/>
              </a:cxn>
              <a:cxn ang="0">
                <a:pos x="0" y="33"/>
              </a:cxn>
              <a:cxn ang="0">
                <a:pos x="0" y="35"/>
              </a:cxn>
              <a:cxn ang="0">
                <a:pos x="1" y="36"/>
              </a:cxn>
              <a:cxn ang="0">
                <a:pos x="45" y="36"/>
              </a:cxn>
              <a:cxn ang="0">
                <a:pos x="46" y="35"/>
              </a:cxn>
              <a:cxn ang="0">
                <a:pos x="46" y="33"/>
              </a:cxn>
              <a:cxn ang="0">
                <a:pos x="46" y="33"/>
              </a:cxn>
              <a:cxn ang="0">
                <a:pos x="8" y="3"/>
              </a:cxn>
              <a:cxn ang="0">
                <a:pos x="37" y="3"/>
              </a:cxn>
              <a:cxn ang="0">
                <a:pos x="37" y="21"/>
              </a:cxn>
              <a:cxn ang="0">
                <a:pos x="8" y="21"/>
              </a:cxn>
              <a:cxn ang="0">
                <a:pos x="8" y="3"/>
              </a:cxn>
              <a:cxn ang="0">
                <a:pos x="7" y="24"/>
              </a:cxn>
              <a:cxn ang="0">
                <a:pos x="39" y="24"/>
              </a:cxn>
              <a:cxn ang="0">
                <a:pos x="41" y="22"/>
              </a:cxn>
              <a:cxn ang="0">
                <a:pos x="41" y="2"/>
              </a:cxn>
              <a:cxn ang="0">
                <a:pos x="39" y="0"/>
              </a:cxn>
              <a:cxn ang="0">
                <a:pos x="7" y="0"/>
              </a:cxn>
              <a:cxn ang="0">
                <a:pos x="5" y="2"/>
              </a:cxn>
              <a:cxn ang="0">
                <a:pos x="5" y="22"/>
              </a:cxn>
              <a:cxn ang="0">
                <a:pos x="7" y="24"/>
              </a:cxn>
            </a:cxnLst>
            <a:rect l="0" t="0" r="r" b="b"/>
            <a:pathLst>
              <a:path w="46" h="36">
                <a:moveTo>
                  <a:pt x="43" y="35"/>
                </a:moveTo>
                <a:cubicBezTo>
                  <a:pt x="43" y="35"/>
                  <a:pt x="42" y="35"/>
                  <a:pt x="42" y="35"/>
                </a:cubicBezTo>
                <a:cubicBezTo>
                  <a:pt x="42" y="35"/>
                  <a:pt x="42" y="35"/>
                  <a:pt x="41" y="35"/>
                </a:cubicBezTo>
                <a:cubicBezTo>
                  <a:pt x="41" y="34"/>
                  <a:pt x="41" y="34"/>
                  <a:pt x="41" y="34"/>
                </a:cubicBezTo>
                <a:cubicBezTo>
                  <a:pt x="41" y="34"/>
                  <a:pt x="41" y="33"/>
                  <a:pt x="41" y="33"/>
                </a:cubicBezTo>
                <a:cubicBezTo>
                  <a:pt x="42" y="33"/>
                  <a:pt x="43" y="33"/>
                  <a:pt x="43" y="33"/>
                </a:cubicBezTo>
                <a:cubicBezTo>
                  <a:pt x="43" y="33"/>
                  <a:pt x="43" y="34"/>
                  <a:pt x="43" y="34"/>
                </a:cubicBezTo>
                <a:cubicBezTo>
                  <a:pt x="43" y="34"/>
                  <a:pt x="43" y="34"/>
                  <a:pt x="43" y="35"/>
                </a:cubicBezTo>
                <a:close/>
                <a:moveTo>
                  <a:pt x="17" y="33"/>
                </a:moveTo>
                <a:cubicBezTo>
                  <a:pt x="19" y="30"/>
                  <a:pt x="19" y="30"/>
                  <a:pt x="19" y="30"/>
                </a:cubicBezTo>
                <a:cubicBezTo>
                  <a:pt x="27" y="30"/>
                  <a:pt x="27" y="30"/>
                  <a:pt x="27" y="30"/>
                </a:cubicBezTo>
                <a:cubicBezTo>
                  <a:pt x="29" y="33"/>
                  <a:pt x="29" y="33"/>
                  <a:pt x="29" y="33"/>
                </a:cubicBezTo>
                <a:lnTo>
                  <a:pt x="17" y="33"/>
                </a:lnTo>
                <a:close/>
                <a:moveTo>
                  <a:pt x="46" y="33"/>
                </a:moveTo>
                <a:cubicBezTo>
                  <a:pt x="46" y="33"/>
                  <a:pt x="46" y="33"/>
                  <a:pt x="46" y="33"/>
                </a:cubicBezTo>
                <a:cubicBezTo>
                  <a:pt x="46" y="33"/>
                  <a:pt x="46" y="33"/>
                  <a:pt x="46" y="32"/>
                </a:cubicBezTo>
                <a:cubicBezTo>
                  <a:pt x="46" y="32"/>
                  <a:pt x="46" y="32"/>
                  <a:pt x="46" y="32"/>
                </a:cubicBezTo>
                <a:cubicBezTo>
                  <a:pt x="40" y="26"/>
                  <a:pt x="40" y="26"/>
                  <a:pt x="40" y="26"/>
                </a:cubicBezTo>
                <a:cubicBezTo>
                  <a:pt x="40" y="26"/>
                  <a:pt x="40" y="25"/>
                  <a:pt x="39" y="25"/>
                </a:cubicBezTo>
                <a:cubicBezTo>
                  <a:pt x="6" y="25"/>
                  <a:pt x="6" y="25"/>
                  <a:pt x="6" y="25"/>
                </a:cubicBezTo>
                <a:cubicBezTo>
                  <a:pt x="6" y="25"/>
                  <a:pt x="5" y="26"/>
                  <a:pt x="5" y="26"/>
                </a:cubicBezTo>
                <a:cubicBezTo>
                  <a:pt x="0" y="32"/>
                  <a:pt x="0" y="32"/>
                  <a:pt x="0" y="32"/>
                </a:cubicBezTo>
                <a:cubicBezTo>
                  <a:pt x="0" y="32"/>
                  <a:pt x="0" y="32"/>
                  <a:pt x="0" y="32"/>
                </a:cubicBezTo>
                <a:cubicBezTo>
                  <a:pt x="0" y="33"/>
                  <a:pt x="0" y="33"/>
                  <a:pt x="0" y="33"/>
                </a:cubicBezTo>
                <a:cubicBezTo>
                  <a:pt x="0" y="33"/>
                  <a:pt x="0" y="33"/>
                  <a:pt x="0" y="33"/>
                </a:cubicBezTo>
                <a:cubicBezTo>
                  <a:pt x="0" y="33"/>
                  <a:pt x="0" y="33"/>
                  <a:pt x="0" y="33"/>
                </a:cubicBezTo>
                <a:cubicBezTo>
                  <a:pt x="0" y="35"/>
                  <a:pt x="0" y="35"/>
                  <a:pt x="0" y="35"/>
                </a:cubicBezTo>
                <a:cubicBezTo>
                  <a:pt x="0" y="35"/>
                  <a:pt x="0" y="36"/>
                  <a:pt x="1" y="36"/>
                </a:cubicBezTo>
                <a:cubicBezTo>
                  <a:pt x="45" y="36"/>
                  <a:pt x="45" y="36"/>
                  <a:pt x="45" y="36"/>
                </a:cubicBezTo>
                <a:cubicBezTo>
                  <a:pt x="45" y="36"/>
                  <a:pt x="46" y="35"/>
                  <a:pt x="46" y="35"/>
                </a:cubicBezTo>
                <a:cubicBezTo>
                  <a:pt x="46" y="33"/>
                  <a:pt x="46" y="33"/>
                  <a:pt x="46" y="33"/>
                </a:cubicBezTo>
                <a:cubicBezTo>
                  <a:pt x="46" y="33"/>
                  <a:pt x="46" y="33"/>
                  <a:pt x="46" y="33"/>
                </a:cubicBezTo>
                <a:close/>
                <a:moveTo>
                  <a:pt x="8" y="3"/>
                </a:moveTo>
                <a:cubicBezTo>
                  <a:pt x="37" y="3"/>
                  <a:pt x="37" y="3"/>
                  <a:pt x="37" y="3"/>
                </a:cubicBezTo>
                <a:cubicBezTo>
                  <a:pt x="37" y="21"/>
                  <a:pt x="37" y="21"/>
                  <a:pt x="37" y="21"/>
                </a:cubicBezTo>
                <a:cubicBezTo>
                  <a:pt x="8" y="21"/>
                  <a:pt x="8" y="21"/>
                  <a:pt x="8" y="21"/>
                </a:cubicBezTo>
                <a:lnTo>
                  <a:pt x="8" y="3"/>
                </a:lnTo>
                <a:close/>
                <a:moveTo>
                  <a:pt x="7" y="24"/>
                </a:moveTo>
                <a:cubicBezTo>
                  <a:pt x="39" y="24"/>
                  <a:pt x="39" y="24"/>
                  <a:pt x="39" y="24"/>
                </a:cubicBezTo>
                <a:cubicBezTo>
                  <a:pt x="40" y="24"/>
                  <a:pt x="41" y="23"/>
                  <a:pt x="41" y="22"/>
                </a:cubicBezTo>
                <a:cubicBezTo>
                  <a:pt x="41" y="2"/>
                  <a:pt x="41" y="2"/>
                  <a:pt x="41" y="2"/>
                </a:cubicBezTo>
                <a:cubicBezTo>
                  <a:pt x="41" y="1"/>
                  <a:pt x="40" y="0"/>
                  <a:pt x="39" y="0"/>
                </a:cubicBezTo>
                <a:cubicBezTo>
                  <a:pt x="7" y="0"/>
                  <a:pt x="7" y="0"/>
                  <a:pt x="7" y="0"/>
                </a:cubicBezTo>
                <a:cubicBezTo>
                  <a:pt x="6" y="0"/>
                  <a:pt x="5" y="1"/>
                  <a:pt x="5" y="2"/>
                </a:cubicBezTo>
                <a:cubicBezTo>
                  <a:pt x="5" y="22"/>
                  <a:pt x="5" y="22"/>
                  <a:pt x="5" y="22"/>
                </a:cubicBezTo>
                <a:cubicBezTo>
                  <a:pt x="5" y="23"/>
                  <a:pt x="6" y="24"/>
                  <a:pt x="7" y="24"/>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5" name="TextBox 24">
            <a:extLst>
              <a:ext uri="{FF2B5EF4-FFF2-40B4-BE49-F238E27FC236}">
                <a16:creationId xmlns:a16="http://schemas.microsoft.com/office/drawing/2014/main" id="{9EAA93B3-8EBA-4250-A17F-C8DB9EFA0B55}"/>
              </a:ext>
            </a:extLst>
          </p:cNvPr>
          <p:cNvSpPr txBox="1"/>
          <p:nvPr/>
        </p:nvSpPr>
        <p:spPr>
          <a:xfrm>
            <a:off x="205302" y="6325936"/>
            <a:ext cx="7736463" cy="365125"/>
          </a:xfrm>
          <a:prstGeom prst="rect">
            <a:avLst/>
          </a:prstGeom>
        </p:spPr>
        <p:txBody>
          <a:bodyPr vert="horz" wrap="square" lIns="91440" tIns="45720" rIns="91440" bIns="45720" rtlCol="0" anchor="ctr">
            <a:normAutofit/>
          </a:bodyPr>
          <a:lstStyle/>
          <a:p>
            <a:r>
              <a:rPr lang="en-CA" sz="900" dirty="0"/>
              <a:t>Q20. Who completed this survey?</a:t>
            </a:r>
          </a:p>
        </p:txBody>
      </p:sp>
      <p:sp>
        <p:nvSpPr>
          <p:cNvPr id="26" name="TextBox 25">
            <a:extLst>
              <a:ext uri="{FF2B5EF4-FFF2-40B4-BE49-F238E27FC236}">
                <a16:creationId xmlns:a16="http://schemas.microsoft.com/office/drawing/2014/main" id="{599872E0-7ADB-4C73-810C-E0F35B80620C}"/>
              </a:ext>
            </a:extLst>
          </p:cNvPr>
          <p:cNvSpPr txBox="1"/>
          <p:nvPr/>
        </p:nvSpPr>
        <p:spPr>
          <a:xfrm>
            <a:off x="205302" y="6561655"/>
            <a:ext cx="3478028" cy="231033"/>
          </a:xfrm>
          <a:prstGeom prst="rect">
            <a:avLst/>
          </a:prstGeom>
        </p:spPr>
        <p:txBody>
          <a:bodyPr vert="horz" wrap="square" lIns="91440" tIns="45720" rIns="91440" bIns="45720" rtlCol="0" anchor="ctr">
            <a:normAutofit/>
          </a:bodyPr>
          <a:lstStyle/>
          <a:p>
            <a:r>
              <a:rPr lang="en-CA" sz="900" dirty="0"/>
              <a:t>Base 2021: Total, n=581.</a:t>
            </a:r>
          </a:p>
        </p:txBody>
      </p:sp>
      <p:graphicFrame>
        <p:nvGraphicFramePr>
          <p:cNvPr id="27" name="Chart 26">
            <a:extLst>
              <a:ext uri="{FF2B5EF4-FFF2-40B4-BE49-F238E27FC236}">
                <a16:creationId xmlns:a16="http://schemas.microsoft.com/office/drawing/2014/main" id="{96F3D753-6AD3-4F05-A769-6EBC577B407E}"/>
              </a:ext>
            </a:extLst>
          </p:cNvPr>
          <p:cNvGraphicFramePr/>
          <p:nvPr>
            <p:extLst>
              <p:ext uri="{D42A27DB-BD31-4B8C-83A1-F6EECF244321}">
                <p14:modId xmlns:p14="http://schemas.microsoft.com/office/powerpoint/2010/main" val="1410827267"/>
              </p:ext>
            </p:extLst>
          </p:nvPr>
        </p:nvGraphicFramePr>
        <p:xfrm>
          <a:off x="1827737" y="3973819"/>
          <a:ext cx="4596811" cy="2587836"/>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7">
            <a:extLst>
              <a:ext uri="{FF2B5EF4-FFF2-40B4-BE49-F238E27FC236}">
                <a16:creationId xmlns:a16="http://schemas.microsoft.com/office/drawing/2014/main" id="{CD764AA5-F760-4EDF-92F4-31E55742A591}"/>
              </a:ext>
            </a:extLst>
          </p:cNvPr>
          <p:cNvSpPr/>
          <p:nvPr/>
        </p:nvSpPr>
        <p:spPr>
          <a:xfrm>
            <a:off x="2875522" y="4103139"/>
            <a:ext cx="3548957" cy="2458516"/>
          </a:xfrm>
          <a:prstGeom prst="rect">
            <a:avLst/>
          </a:prstGeom>
          <a:noFill/>
          <a:ln>
            <a:solidFill>
              <a:schemeClr val="bg1">
                <a:lumMod val="5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TextBox 28">
            <a:extLst>
              <a:ext uri="{FF2B5EF4-FFF2-40B4-BE49-F238E27FC236}">
                <a16:creationId xmlns:a16="http://schemas.microsoft.com/office/drawing/2014/main" id="{C50FDA30-E271-4635-9028-ED9E50363EA3}"/>
              </a:ext>
            </a:extLst>
          </p:cNvPr>
          <p:cNvSpPr txBox="1"/>
          <p:nvPr/>
        </p:nvSpPr>
        <p:spPr>
          <a:xfrm>
            <a:off x="2875452" y="4106710"/>
            <a:ext cx="18681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City</a:t>
            </a:r>
          </a:p>
        </p:txBody>
      </p:sp>
    </p:spTree>
    <p:extLst>
      <p:ext uri="{BB962C8B-B14F-4D97-AF65-F5344CB8AC3E}">
        <p14:creationId xmlns:p14="http://schemas.microsoft.com/office/powerpoint/2010/main" val="37922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72EF15F-0F7A-4F9B-A126-8336F6AF71A4}"/>
              </a:ext>
            </a:extLst>
          </p:cNvPr>
          <p:cNvPicPr>
            <a:picLocks noGrp="1" noChangeAspect="1"/>
          </p:cNvPicPr>
          <p:nvPr>
            <p:ph type="pic" sz="quarter" idx="13"/>
          </p:nvPr>
        </p:nvPicPr>
        <p:blipFill>
          <a:blip r:embed="rId2"/>
          <a:srcRect l="4822" r="4822"/>
          <a:stretch>
            <a:fillRect/>
          </a:stretch>
        </p:blipFill>
        <p:spPr/>
      </p:pic>
      <p:sp>
        <p:nvSpPr>
          <p:cNvPr id="7" name="Title 6"/>
          <p:cNvSpPr>
            <a:spLocks noGrp="1"/>
          </p:cNvSpPr>
          <p:nvPr>
            <p:ph type="title"/>
          </p:nvPr>
        </p:nvSpPr>
        <p:spPr/>
        <p:txBody>
          <a:bodyPr/>
          <a:lstStyle/>
          <a:p>
            <a:r>
              <a:rPr lang="fr-CA" dirty="0"/>
              <a:t>Appendix</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1429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79D0-BF5D-42E9-92CF-28A7FCFE15D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96657357-3D2C-49FA-B615-53A95D7D7280}"/>
              </a:ext>
            </a:extLst>
          </p:cNvPr>
          <p:cNvSpPr>
            <a:spLocks noGrp="1"/>
          </p:cNvSpPr>
          <p:nvPr>
            <p:ph type="sldNum" sz="quarter" idx="12"/>
          </p:nvPr>
        </p:nvSpPr>
        <p:spPr/>
        <p:txBody>
          <a:bodyPr/>
          <a:lstStyle/>
          <a:p>
            <a:fld id="{36679B2B-0B95-3D41-A6BF-74EBACF9BD9F}" type="slidenum">
              <a:rPr lang="en-US" smtClean="0"/>
              <a:pPr/>
              <a:t>42</a:t>
            </a:fld>
            <a:endParaRPr lang="en-US" dirty="0"/>
          </a:p>
        </p:txBody>
      </p:sp>
      <p:pic>
        <p:nvPicPr>
          <p:cNvPr id="5" name="Picture 4">
            <a:extLst>
              <a:ext uri="{FF2B5EF4-FFF2-40B4-BE49-F238E27FC236}">
                <a16:creationId xmlns:a16="http://schemas.microsoft.com/office/drawing/2014/main" id="{262C7A5F-3F81-4E58-8DCF-79A58BA1F500}"/>
              </a:ext>
            </a:extLst>
          </p:cNvPr>
          <p:cNvPicPr>
            <a:picLocks noChangeAspect="1"/>
          </p:cNvPicPr>
          <p:nvPr/>
        </p:nvPicPr>
        <p:blipFill>
          <a:blip r:embed="rId2"/>
          <a:stretch>
            <a:fillRect/>
          </a:stretch>
        </p:blipFill>
        <p:spPr>
          <a:xfrm>
            <a:off x="172277" y="1166191"/>
            <a:ext cx="8322365" cy="5312689"/>
          </a:xfrm>
          <a:prstGeom prst="rect">
            <a:avLst/>
          </a:prstGeom>
          <a:ln>
            <a:solidFill>
              <a:schemeClr val="accent5"/>
            </a:solidFill>
          </a:ln>
        </p:spPr>
      </p:pic>
    </p:spTree>
    <p:extLst>
      <p:ext uri="{BB962C8B-B14F-4D97-AF65-F5344CB8AC3E}">
        <p14:creationId xmlns:p14="http://schemas.microsoft.com/office/powerpoint/2010/main" val="5528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6D05-9A7C-4479-9F2C-5F8D8C25C4C5}"/>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2AC7EEA5-9326-4739-8AA8-40E915E4CC32}"/>
              </a:ext>
            </a:extLst>
          </p:cNvPr>
          <p:cNvSpPr>
            <a:spLocks noGrp="1"/>
          </p:cNvSpPr>
          <p:nvPr>
            <p:ph type="sldNum" sz="quarter" idx="12"/>
          </p:nvPr>
        </p:nvSpPr>
        <p:spPr/>
        <p:txBody>
          <a:bodyPr/>
          <a:lstStyle/>
          <a:p>
            <a:fld id="{36679B2B-0B95-3D41-A6BF-74EBACF9BD9F}" type="slidenum">
              <a:rPr lang="en-US" smtClean="0"/>
              <a:pPr/>
              <a:t>43</a:t>
            </a:fld>
            <a:endParaRPr lang="en-US" dirty="0"/>
          </a:p>
        </p:txBody>
      </p:sp>
      <p:pic>
        <p:nvPicPr>
          <p:cNvPr id="5" name="Picture 4">
            <a:extLst>
              <a:ext uri="{FF2B5EF4-FFF2-40B4-BE49-F238E27FC236}">
                <a16:creationId xmlns:a16="http://schemas.microsoft.com/office/drawing/2014/main" id="{5A94F5DE-E88A-4E4C-ABAF-10BAEDDD94A2}"/>
              </a:ext>
            </a:extLst>
          </p:cNvPr>
          <p:cNvPicPr>
            <a:picLocks noChangeAspect="1"/>
          </p:cNvPicPr>
          <p:nvPr/>
        </p:nvPicPr>
        <p:blipFill>
          <a:blip r:embed="rId2"/>
          <a:stretch>
            <a:fillRect/>
          </a:stretch>
        </p:blipFill>
        <p:spPr>
          <a:xfrm>
            <a:off x="212035" y="1112106"/>
            <a:ext cx="8362122" cy="5333322"/>
          </a:xfrm>
          <a:prstGeom prst="rect">
            <a:avLst/>
          </a:prstGeom>
          <a:ln>
            <a:solidFill>
              <a:schemeClr val="accent5"/>
            </a:solidFill>
          </a:ln>
        </p:spPr>
      </p:pic>
    </p:spTree>
    <p:extLst>
      <p:ext uri="{BB962C8B-B14F-4D97-AF65-F5344CB8AC3E}">
        <p14:creationId xmlns:p14="http://schemas.microsoft.com/office/powerpoint/2010/main" val="39389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9E90-33B0-469D-B6FD-0D788BC7CA9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A6486478-C8DD-4E4D-A2E1-1407D06E5E26}"/>
              </a:ext>
            </a:extLst>
          </p:cNvPr>
          <p:cNvSpPr>
            <a:spLocks noGrp="1"/>
          </p:cNvSpPr>
          <p:nvPr>
            <p:ph type="sldNum" sz="quarter" idx="12"/>
          </p:nvPr>
        </p:nvSpPr>
        <p:spPr/>
        <p:txBody>
          <a:bodyPr/>
          <a:lstStyle/>
          <a:p>
            <a:fld id="{36679B2B-0B95-3D41-A6BF-74EBACF9BD9F}" type="slidenum">
              <a:rPr lang="en-US" smtClean="0"/>
              <a:pPr/>
              <a:t>44</a:t>
            </a:fld>
            <a:endParaRPr lang="en-US" dirty="0"/>
          </a:p>
        </p:txBody>
      </p:sp>
      <p:pic>
        <p:nvPicPr>
          <p:cNvPr id="5" name="Picture 4">
            <a:extLst>
              <a:ext uri="{FF2B5EF4-FFF2-40B4-BE49-F238E27FC236}">
                <a16:creationId xmlns:a16="http://schemas.microsoft.com/office/drawing/2014/main" id="{AAEC8408-7A47-441C-8BAF-D21FCD425B7E}"/>
              </a:ext>
            </a:extLst>
          </p:cNvPr>
          <p:cNvPicPr>
            <a:picLocks noChangeAspect="1"/>
          </p:cNvPicPr>
          <p:nvPr/>
        </p:nvPicPr>
        <p:blipFill>
          <a:blip r:embed="rId2"/>
          <a:stretch>
            <a:fillRect/>
          </a:stretch>
        </p:blipFill>
        <p:spPr>
          <a:xfrm>
            <a:off x="171341" y="1109677"/>
            <a:ext cx="8363614" cy="5357384"/>
          </a:xfrm>
          <a:prstGeom prst="rect">
            <a:avLst/>
          </a:prstGeom>
          <a:ln>
            <a:solidFill>
              <a:schemeClr val="accent5"/>
            </a:solidFill>
          </a:ln>
        </p:spPr>
      </p:pic>
    </p:spTree>
    <p:extLst>
      <p:ext uri="{BB962C8B-B14F-4D97-AF65-F5344CB8AC3E}">
        <p14:creationId xmlns:p14="http://schemas.microsoft.com/office/powerpoint/2010/main" val="157134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F988-80DE-44E9-92CD-3BECC7B5750D}"/>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7E864CDE-7865-4B67-BE59-06BD9E4D1DD8}"/>
              </a:ext>
            </a:extLst>
          </p:cNvPr>
          <p:cNvSpPr>
            <a:spLocks noGrp="1"/>
          </p:cNvSpPr>
          <p:nvPr>
            <p:ph type="sldNum" sz="quarter" idx="12"/>
          </p:nvPr>
        </p:nvSpPr>
        <p:spPr/>
        <p:txBody>
          <a:bodyPr/>
          <a:lstStyle/>
          <a:p>
            <a:fld id="{36679B2B-0B95-3D41-A6BF-74EBACF9BD9F}" type="slidenum">
              <a:rPr lang="en-US" smtClean="0"/>
              <a:pPr/>
              <a:t>45</a:t>
            </a:fld>
            <a:endParaRPr lang="en-US" dirty="0"/>
          </a:p>
        </p:txBody>
      </p:sp>
      <p:pic>
        <p:nvPicPr>
          <p:cNvPr id="5" name="Picture 4">
            <a:extLst>
              <a:ext uri="{FF2B5EF4-FFF2-40B4-BE49-F238E27FC236}">
                <a16:creationId xmlns:a16="http://schemas.microsoft.com/office/drawing/2014/main" id="{B18B2A88-91D3-4489-9D88-8247EB4A3B18}"/>
              </a:ext>
            </a:extLst>
          </p:cNvPr>
          <p:cNvPicPr>
            <a:picLocks noChangeAspect="1"/>
          </p:cNvPicPr>
          <p:nvPr/>
        </p:nvPicPr>
        <p:blipFill>
          <a:blip r:embed="rId2"/>
          <a:stretch>
            <a:fillRect/>
          </a:stretch>
        </p:blipFill>
        <p:spPr>
          <a:xfrm>
            <a:off x="342901" y="1166857"/>
            <a:ext cx="8264950" cy="5286952"/>
          </a:xfrm>
          <a:prstGeom prst="rect">
            <a:avLst/>
          </a:prstGeom>
          <a:ln>
            <a:solidFill>
              <a:schemeClr val="accent5"/>
            </a:solidFill>
          </a:ln>
        </p:spPr>
      </p:pic>
    </p:spTree>
    <p:extLst>
      <p:ext uri="{BB962C8B-B14F-4D97-AF65-F5344CB8AC3E}">
        <p14:creationId xmlns:p14="http://schemas.microsoft.com/office/powerpoint/2010/main" val="2753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679B2B-0B95-3D41-A6BF-74EBACF9BD9F}" type="slidenum">
              <a:rPr lang="en-US" smtClean="0"/>
              <a:pPr/>
              <a:t>46</a:t>
            </a:fld>
            <a:endParaRPr lang="en-US" dirty="0"/>
          </a:p>
        </p:txBody>
      </p:sp>
    </p:spTree>
    <p:extLst>
      <p:ext uri="{BB962C8B-B14F-4D97-AF65-F5344CB8AC3E}">
        <p14:creationId xmlns:p14="http://schemas.microsoft.com/office/powerpoint/2010/main" val="131533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6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ED887-2B37-49D0-8A1F-D62B368766C7}"/>
              </a:ext>
            </a:extLst>
          </p:cNvPr>
          <p:cNvSpPr>
            <a:spLocks noGrp="1"/>
          </p:cNvSpPr>
          <p:nvPr>
            <p:ph type="title"/>
          </p:nvPr>
        </p:nvSpPr>
        <p:spPr/>
        <p:txBody>
          <a:bodyPr/>
          <a:lstStyle/>
          <a:p>
            <a:r>
              <a:rPr lang="en-CA" dirty="0"/>
              <a:t>Background and Methodology</a:t>
            </a:r>
          </a:p>
        </p:txBody>
      </p:sp>
      <p:sp>
        <p:nvSpPr>
          <p:cNvPr id="6" name="Subtitle 2">
            <a:extLst>
              <a:ext uri="{FF2B5EF4-FFF2-40B4-BE49-F238E27FC236}">
                <a16:creationId xmlns:a16="http://schemas.microsoft.com/office/drawing/2014/main" id="{9998AB9B-13AA-4B34-A0AB-A7D00F90E6E4}"/>
              </a:ext>
            </a:extLst>
          </p:cNvPr>
          <p:cNvSpPr txBox="1">
            <a:spLocks/>
          </p:cNvSpPr>
          <p:nvPr>
            <p:custDataLst>
              <p:tags r:id="rId1"/>
            </p:custDataLst>
          </p:nvPr>
        </p:nvSpPr>
        <p:spPr>
          <a:xfrm>
            <a:off x="520996" y="1638842"/>
            <a:ext cx="7983900" cy="3262767"/>
          </a:xfrm>
          <a:prstGeom prst="rect">
            <a:avLst/>
          </a:prstGeom>
          <a:ln>
            <a:solidFill>
              <a:schemeClr val="accent2"/>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en-CA" sz="1100" b="1" dirty="0">
                <a:solidFill>
                  <a:prstClr val="black"/>
                </a:solidFill>
                <a:cs typeface="Calibri" panose="020F0502020204030204" pitchFamily="34" charset="0"/>
              </a:rPr>
              <a:t> </a:t>
            </a:r>
          </a:p>
          <a:p>
            <a:pPr marL="0" indent="0">
              <a:spcBef>
                <a:spcPct val="50000"/>
              </a:spcBef>
              <a:buFont typeface="Arial"/>
              <a:buNone/>
            </a:pPr>
            <a:endParaRPr lang="en-CA" sz="700" b="1" dirty="0">
              <a:solidFill>
                <a:prstClr val="black"/>
              </a:solidFill>
              <a:cs typeface="Calibri" panose="020F0502020204030204" pitchFamily="34" charset="0"/>
            </a:endParaRPr>
          </a:p>
          <a:p>
            <a:pPr marL="0" indent="0">
              <a:spcBef>
                <a:spcPct val="50000"/>
              </a:spcBef>
              <a:buFont typeface="Arial"/>
              <a:buNone/>
            </a:pPr>
            <a:endParaRPr lang="en-CA" sz="600" dirty="0"/>
          </a:p>
          <a:p>
            <a:pPr marL="0" indent="0" algn="just">
              <a:spcBef>
                <a:spcPct val="0"/>
              </a:spcBef>
              <a:spcAft>
                <a:spcPts val="300"/>
              </a:spcAft>
              <a:buClr>
                <a:schemeClr val="bg1">
                  <a:lumMod val="50000"/>
                </a:schemeClr>
              </a:buClr>
              <a:buFont typeface="Arial"/>
              <a:buNone/>
            </a:pPr>
            <a:r>
              <a:rPr lang="en-CA" sz="1200" dirty="0"/>
              <a:t>	</a:t>
            </a:r>
          </a:p>
        </p:txBody>
      </p:sp>
      <p:sp>
        <p:nvSpPr>
          <p:cNvPr id="8" name="Subtitle 2">
            <a:extLst>
              <a:ext uri="{FF2B5EF4-FFF2-40B4-BE49-F238E27FC236}">
                <a16:creationId xmlns:a16="http://schemas.microsoft.com/office/drawing/2014/main" id="{767C0002-5933-4C0D-94EB-2092BC6D46AC}"/>
              </a:ext>
            </a:extLst>
          </p:cNvPr>
          <p:cNvSpPr txBox="1">
            <a:spLocks/>
          </p:cNvSpPr>
          <p:nvPr>
            <p:custDataLst>
              <p:tags r:id="rId2"/>
            </p:custDataLst>
          </p:nvPr>
        </p:nvSpPr>
        <p:spPr>
          <a:xfrm>
            <a:off x="722601" y="1822129"/>
            <a:ext cx="7816250" cy="370356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fr-CA" sz="1100" b="1" dirty="0">
                <a:solidFill>
                  <a:prstClr val="black"/>
                </a:solidFill>
                <a:cs typeface="Calibri" panose="020F0502020204030204" pitchFamily="34" charset="0"/>
              </a:rPr>
              <a:t> </a:t>
            </a:r>
          </a:p>
          <a:p>
            <a:pPr marL="0" indent="0">
              <a:spcBef>
                <a:spcPct val="50000"/>
              </a:spcBef>
              <a:buFont typeface="Arial"/>
              <a:buNone/>
            </a:pPr>
            <a:endParaRPr lang="fr-CA" sz="1100" b="1" dirty="0">
              <a:solidFill>
                <a:prstClr val="black"/>
              </a:solidFill>
              <a:cs typeface="Calibri" panose="020F0502020204030204" pitchFamily="34" charset="0"/>
            </a:endParaRPr>
          </a:p>
          <a:p>
            <a:pPr marL="447675" indent="-447675">
              <a:spcBef>
                <a:spcPct val="0"/>
              </a:spcBef>
              <a:spcAft>
                <a:spcPts val="300"/>
              </a:spcAft>
              <a:buClr>
                <a:schemeClr val="bg1">
                  <a:lumMod val="50000"/>
                </a:schemeClr>
              </a:buClr>
              <a:buNone/>
            </a:pPr>
            <a:r>
              <a:rPr lang="fr-CA" sz="700" b="1" dirty="0">
                <a:solidFill>
                  <a:prstClr val="black"/>
                </a:solidFill>
                <a:cs typeface="Calibri" panose="020F0502020204030204" pitchFamily="34" charset="0"/>
              </a:rPr>
              <a:t>	</a:t>
            </a:r>
            <a:r>
              <a:rPr lang="en-CA" sz="1400" dirty="0">
                <a:solidFill>
                  <a:prstClr val="black"/>
                </a:solidFill>
                <a:cs typeface="Calibri" panose="020F0502020204030204" pitchFamily="34" charset="0"/>
              </a:rPr>
              <a:t>Mixed data collection methodology </a:t>
            </a:r>
            <a:r>
              <a:rPr lang="en-CA" sz="1400" b="1" dirty="0">
                <a:solidFill>
                  <a:prstClr val="black"/>
                </a:solidFill>
                <a:cs typeface="Calibri" panose="020F0502020204030204" pitchFamily="34" charset="0"/>
              </a:rPr>
              <a:t>– </a:t>
            </a:r>
            <a:r>
              <a:rPr lang="en-CA" sz="1400" dirty="0">
                <a:solidFill>
                  <a:prstClr val="black"/>
                </a:solidFill>
                <a:cs typeface="Calibri" panose="020F0502020204030204" pitchFamily="34" charset="0"/>
              </a:rPr>
              <a:t>paper-based questionnaires with the option to complete online </a:t>
            </a:r>
            <a:r>
              <a:rPr lang="en-CA" sz="1400" dirty="0"/>
              <a:t>using computer-assisted web interviewing (CAWI) technology. Additionally, one survey was completed by phone. </a:t>
            </a:r>
          </a:p>
          <a:p>
            <a:pPr marL="447675" indent="-447675">
              <a:spcBef>
                <a:spcPct val="0"/>
              </a:spcBef>
              <a:spcAft>
                <a:spcPts val="300"/>
              </a:spcAft>
              <a:buClr>
                <a:schemeClr val="bg1">
                  <a:lumMod val="50000"/>
                </a:schemeClr>
              </a:buClr>
              <a:buFont typeface="Arial"/>
              <a:buNone/>
            </a:pPr>
            <a:r>
              <a:rPr lang="en-CA" sz="1100" dirty="0"/>
              <a:t>	</a:t>
            </a:r>
          </a:p>
          <a:p>
            <a:pPr marL="447675" indent="-447675">
              <a:spcBef>
                <a:spcPct val="0"/>
              </a:spcBef>
              <a:spcAft>
                <a:spcPts val="300"/>
              </a:spcAft>
              <a:buClr>
                <a:schemeClr val="bg1">
                  <a:lumMod val="50000"/>
                </a:schemeClr>
              </a:buClr>
              <a:buNone/>
            </a:pPr>
            <a:r>
              <a:rPr lang="en-CA" sz="1400" dirty="0"/>
              <a:t>	Fieldwork was conducted from March 1st to March 16th, 2021.</a:t>
            </a:r>
          </a:p>
          <a:p>
            <a:pPr marL="447675" indent="-447675">
              <a:spcBef>
                <a:spcPct val="0"/>
              </a:spcBef>
              <a:spcAft>
                <a:spcPts val="300"/>
              </a:spcAft>
              <a:buClr>
                <a:schemeClr val="bg1">
                  <a:lumMod val="50000"/>
                </a:schemeClr>
              </a:buClr>
              <a:buFont typeface="Arial"/>
              <a:buNone/>
            </a:pPr>
            <a:r>
              <a:rPr lang="en-CA" sz="1100" dirty="0"/>
              <a:t>	</a:t>
            </a:r>
          </a:p>
          <a:p>
            <a:pPr marL="447675" indent="-447675">
              <a:spcBef>
                <a:spcPct val="0"/>
              </a:spcBef>
              <a:spcAft>
                <a:spcPts val="300"/>
              </a:spcAft>
              <a:buClr>
                <a:schemeClr val="bg1">
                  <a:lumMod val="50000"/>
                </a:schemeClr>
              </a:buClr>
              <a:buNone/>
            </a:pPr>
            <a:r>
              <a:rPr lang="en-CA" sz="1200" dirty="0"/>
              <a:t>	</a:t>
            </a:r>
            <a:r>
              <a:rPr lang="en-CA" sz="1400" dirty="0"/>
              <a:t>In total, 581 handyDART customers completed the survey (535 via paper survey, 45 via online link and one by phone). Most customers confirmed that they had recently used the handyDART service. </a:t>
            </a:r>
          </a:p>
          <a:p>
            <a:pPr marL="447675" indent="-447675">
              <a:spcBef>
                <a:spcPct val="0"/>
              </a:spcBef>
              <a:spcAft>
                <a:spcPts val="300"/>
              </a:spcAft>
              <a:buClr>
                <a:schemeClr val="bg1">
                  <a:lumMod val="50000"/>
                </a:schemeClr>
              </a:buClr>
              <a:buNone/>
            </a:pPr>
            <a:r>
              <a:rPr lang="en-CA" sz="1400" dirty="0"/>
              <a:t>		</a:t>
            </a:r>
          </a:p>
          <a:p>
            <a:pPr marL="447675" indent="-447675">
              <a:spcBef>
                <a:spcPct val="0"/>
              </a:spcBef>
              <a:spcAft>
                <a:spcPts val="300"/>
              </a:spcAft>
              <a:buClr>
                <a:schemeClr val="bg1">
                  <a:lumMod val="50000"/>
                </a:schemeClr>
              </a:buClr>
              <a:buNone/>
            </a:pPr>
            <a:r>
              <a:rPr lang="en-CA" sz="1400" dirty="0"/>
              <a:t>	A probability sample of 581 respondents has a margin of error of ±4.1%, 19 times out of 20.</a:t>
            </a:r>
          </a:p>
        </p:txBody>
      </p:sp>
      <p:sp>
        <p:nvSpPr>
          <p:cNvPr id="7" name="Text Placeholder 6">
            <a:extLst>
              <a:ext uri="{FF2B5EF4-FFF2-40B4-BE49-F238E27FC236}">
                <a16:creationId xmlns:a16="http://schemas.microsoft.com/office/drawing/2014/main" id="{6ED8908E-67C4-41EB-82C7-90F235DC0198}"/>
              </a:ext>
            </a:extLst>
          </p:cNvPr>
          <p:cNvSpPr txBox="1">
            <a:spLocks/>
          </p:cNvSpPr>
          <p:nvPr>
            <p:custDataLst>
              <p:tags r:id="rId3"/>
            </p:custDataLst>
          </p:nvPr>
        </p:nvSpPr>
        <p:spPr>
          <a:xfrm>
            <a:off x="863255" y="1361034"/>
            <a:ext cx="2556062" cy="480144"/>
          </a:xfrm>
          <a:prstGeom prst="rect">
            <a:avLst/>
          </a:prstGeom>
          <a:solidFill>
            <a:schemeClr val="accent2"/>
          </a:solidFill>
        </p:spPr>
        <p:txBody>
          <a:bodyPr anchor="ctr">
            <a:noAutofit/>
          </a:bodyPr>
          <a:lstStyle>
            <a:lvl1pPr marL="0" indent="0" algn="ctr" defTabSz="457200" rtl="0" eaLnBrk="1" latinLnBrk="0" hangingPunct="1">
              <a:spcBef>
                <a:spcPct val="20000"/>
              </a:spcBef>
              <a:buFontTx/>
              <a:buNone/>
              <a:defRPr sz="2400" b="0" i="0" kern="1200">
                <a:solidFill>
                  <a:srgbClr val="FFFFFF"/>
                </a:solidFill>
                <a:latin typeface="Oswald Medium"/>
                <a:ea typeface="+mn-ea"/>
                <a:cs typeface="Oswald 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b="1" cap="all" dirty="0">
                <a:latin typeface="Calibri"/>
                <a:cs typeface="Calibri"/>
              </a:rPr>
              <a:t>Methodology</a:t>
            </a:r>
          </a:p>
        </p:txBody>
      </p:sp>
      <p:sp>
        <p:nvSpPr>
          <p:cNvPr id="15" name="Freeform 24">
            <a:extLst>
              <a:ext uri="{FF2B5EF4-FFF2-40B4-BE49-F238E27FC236}">
                <a16:creationId xmlns:a16="http://schemas.microsoft.com/office/drawing/2014/main" id="{585EA528-22FA-46C6-BACC-181D0DF87EAD}"/>
              </a:ext>
            </a:extLst>
          </p:cNvPr>
          <p:cNvSpPr>
            <a:spLocks noEditPoints="1"/>
          </p:cNvSpPr>
          <p:nvPr/>
        </p:nvSpPr>
        <p:spPr bwMode="auto">
          <a:xfrm>
            <a:off x="603480" y="2364438"/>
            <a:ext cx="249094" cy="254451"/>
          </a:xfrm>
          <a:custGeom>
            <a:avLst/>
            <a:gdLst/>
            <a:ahLst/>
            <a:cxnLst>
              <a:cxn ang="0">
                <a:pos x="170" y="54"/>
              </a:cxn>
              <a:cxn ang="0">
                <a:pos x="158" y="42"/>
              </a:cxn>
              <a:cxn ang="0">
                <a:pos x="143" y="42"/>
              </a:cxn>
              <a:cxn ang="0">
                <a:pos x="143" y="27"/>
              </a:cxn>
              <a:cxn ang="0">
                <a:pos x="131" y="16"/>
              </a:cxn>
              <a:cxn ang="0">
                <a:pos x="131" y="54"/>
              </a:cxn>
              <a:cxn ang="0">
                <a:pos x="170" y="54"/>
              </a:cxn>
              <a:cxn ang="0">
                <a:pos x="155" y="175"/>
              </a:cxn>
              <a:cxn ang="0">
                <a:pos x="150" y="170"/>
              </a:cxn>
              <a:cxn ang="0">
                <a:pos x="58" y="170"/>
              </a:cxn>
              <a:cxn ang="0">
                <a:pos x="53" y="175"/>
              </a:cxn>
              <a:cxn ang="0">
                <a:pos x="58" y="180"/>
              </a:cxn>
              <a:cxn ang="0">
                <a:pos x="150" y="180"/>
              </a:cxn>
              <a:cxn ang="0">
                <a:pos x="155" y="175"/>
              </a:cxn>
              <a:cxn ang="0">
                <a:pos x="126" y="151"/>
              </a:cxn>
              <a:cxn ang="0">
                <a:pos x="152" y="159"/>
              </a:cxn>
              <a:cxn ang="0">
                <a:pos x="143" y="133"/>
              </a:cxn>
              <a:cxn ang="0">
                <a:pos x="143" y="133"/>
              </a:cxn>
              <a:cxn ang="0">
                <a:pos x="131" y="138"/>
              </a:cxn>
              <a:cxn ang="0">
                <a:pos x="126" y="151"/>
              </a:cxn>
              <a:cxn ang="0">
                <a:pos x="178" y="53"/>
              </a:cxn>
              <a:cxn ang="0">
                <a:pos x="178" y="188"/>
              </a:cxn>
              <a:cxn ang="0">
                <a:pos x="168" y="199"/>
              </a:cxn>
              <a:cxn ang="0">
                <a:pos x="41" y="199"/>
              </a:cxn>
              <a:cxn ang="0">
                <a:pos x="31" y="188"/>
              </a:cxn>
              <a:cxn ang="0">
                <a:pos x="31" y="72"/>
              </a:cxn>
              <a:cxn ang="0">
                <a:pos x="58" y="101"/>
              </a:cxn>
              <a:cxn ang="0">
                <a:pos x="116" y="145"/>
              </a:cxn>
              <a:cxn ang="0">
                <a:pos x="123" y="131"/>
              </a:cxn>
              <a:cxn ang="0">
                <a:pos x="137" y="123"/>
              </a:cxn>
              <a:cxn ang="0">
                <a:pos x="89" y="68"/>
              </a:cxn>
              <a:cxn ang="0">
                <a:pos x="37" y="27"/>
              </a:cxn>
              <a:cxn ang="0">
                <a:pos x="41" y="22"/>
              </a:cxn>
              <a:cxn ang="0">
                <a:pos x="76" y="44"/>
              </a:cxn>
              <a:cxn ang="0">
                <a:pos x="104" y="80"/>
              </a:cxn>
              <a:cxn ang="0">
                <a:pos x="108" y="82"/>
              </a:cxn>
              <a:cxn ang="0">
                <a:pos x="109" y="82"/>
              </a:cxn>
              <a:cxn ang="0">
                <a:pos x="111" y="77"/>
              </a:cxn>
              <a:cxn ang="0">
                <a:pos x="81" y="38"/>
              </a:cxn>
              <a:cxn ang="0">
                <a:pos x="41" y="14"/>
              </a:cxn>
              <a:cxn ang="0">
                <a:pos x="39" y="13"/>
              </a:cxn>
              <a:cxn ang="0">
                <a:pos x="31" y="22"/>
              </a:cxn>
              <a:cxn ang="0">
                <a:pos x="31" y="11"/>
              </a:cxn>
              <a:cxn ang="0">
                <a:pos x="41" y="0"/>
              </a:cxn>
              <a:cxn ang="0">
                <a:pos x="126" y="0"/>
              </a:cxn>
              <a:cxn ang="0">
                <a:pos x="136" y="11"/>
              </a:cxn>
              <a:cxn ang="0">
                <a:pos x="168" y="42"/>
              </a:cxn>
              <a:cxn ang="0">
                <a:pos x="178" y="53"/>
              </a:cxn>
              <a:cxn ang="0">
                <a:pos x="114" y="130"/>
              </a:cxn>
              <a:cxn ang="0">
                <a:pos x="114" y="125"/>
              </a:cxn>
              <a:cxn ang="0">
                <a:pos x="66" y="85"/>
              </a:cxn>
              <a:cxn ang="0">
                <a:pos x="23" y="39"/>
              </a:cxn>
              <a:cxn ang="0">
                <a:pos x="17" y="39"/>
              </a:cxn>
              <a:cxn ang="0">
                <a:pos x="16" y="44"/>
              </a:cxn>
              <a:cxn ang="0">
                <a:pos x="60" y="90"/>
              </a:cxn>
              <a:cxn ang="0">
                <a:pos x="109" y="132"/>
              </a:cxn>
              <a:cxn ang="0">
                <a:pos x="111" y="132"/>
              </a:cxn>
              <a:cxn ang="0">
                <a:pos x="114" y="130"/>
              </a:cxn>
              <a:cxn ang="0">
                <a:pos x="5" y="20"/>
              </a:cxn>
              <a:cxn ang="0">
                <a:pos x="24" y="19"/>
              </a:cxn>
              <a:cxn ang="0">
                <a:pos x="6" y="39"/>
              </a:cxn>
              <a:cxn ang="0">
                <a:pos x="5" y="20"/>
              </a:cxn>
            </a:cxnLst>
            <a:rect l="0" t="0" r="r" b="b"/>
            <a:pathLst>
              <a:path w="178" h="199">
                <a:moveTo>
                  <a:pt x="170" y="54"/>
                </a:moveTo>
                <a:cubicBezTo>
                  <a:pt x="158" y="42"/>
                  <a:pt x="158" y="42"/>
                  <a:pt x="158" y="42"/>
                </a:cubicBezTo>
                <a:cubicBezTo>
                  <a:pt x="143" y="42"/>
                  <a:pt x="143" y="42"/>
                  <a:pt x="143" y="42"/>
                </a:cubicBezTo>
                <a:cubicBezTo>
                  <a:pt x="143" y="27"/>
                  <a:pt x="143" y="27"/>
                  <a:pt x="143" y="27"/>
                </a:cubicBezTo>
                <a:cubicBezTo>
                  <a:pt x="131" y="16"/>
                  <a:pt x="131" y="16"/>
                  <a:pt x="131" y="16"/>
                </a:cubicBezTo>
                <a:cubicBezTo>
                  <a:pt x="131" y="54"/>
                  <a:pt x="131" y="54"/>
                  <a:pt x="131" y="54"/>
                </a:cubicBezTo>
                <a:lnTo>
                  <a:pt x="170" y="54"/>
                </a:lnTo>
                <a:close/>
                <a:moveTo>
                  <a:pt x="155" y="175"/>
                </a:moveTo>
                <a:cubicBezTo>
                  <a:pt x="155" y="172"/>
                  <a:pt x="153" y="170"/>
                  <a:pt x="150" y="170"/>
                </a:cubicBezTo>
                <a:cubicBezTo>
                  <a:pt x="58" y="170"/>
                  <a:pt x="58" y="170"/>
                  <a:pt x="58" y="170"/>
                </a:cubicBezTo>
                <a:cubicBezTo>
                  <a:pt x="56" y="170"/>
                  <a:pt x="53" y="172"/>
                  <a:pt x="53" y="175"/>
                </a:cubicBezTo>
                <a:cubicBezTo>
                  <a:pt x="53" y="178"/>
                  <a:pt x="56" y="180"/>
                  <a:pt x="58" y="180"/>
                </a:cubicBezTo>
                <a:cubicBezTo>
                  <a:pt x="150" y="180"/>
                  <a:pt x="150" y="180"/>
                  <a:pt x="150" y="180"/>
                </a:cubicBezTo>
                <a:cubicBezTo>
                  <a:pt x="153" y="180"/>
                  <a:pt x="155" y="178"/>
                  <a:pt x="155" y="175"/>
                </a:cubicBezTo>
                <a:close/>
                <a:moveTo>
                  <a:pt x="126" y="151"/>
                </a:moveTo>
                <a:cubicBezTo>
                  <a:pt x="152" y="159"/>
                  <a:pt x="152" y="159"/>
                  <a:pt x="152" y="159"/>
                </a:cubicBezTo>
                <a:cubicBezTo>
                  <a:pt x="143" y="133"/>
                  <a:pt x="143" y="133"/>
                  <a:pt x="143" y="133"/>
                </a:cubicBezTo>
                <a:cubicBezTo>
                  <a:pt x="143" y="133"/>
                  <a:pt x="143" y="133"/>
                  <a:pt x="143" y="133"/>
                </a:cubicBezTo>
                <a:cubicBezTo>
                  <a:pt x="140" y="133"/>
                  <a:pt x="135" y="134"/>
                  <a:pt x="131" y="138"/>
                </a:cubicBezTo>
                <a:cubicBezTo>
                  <a:pt x="126" y="143"/>
                  <a:pt x="125" y="148"/>
                  <a:pt x="126" y="151"/>
                </a:cubicBezTo>
                <a:close/>
                <a:moveTo>
                  <a:pt x="178" y="53"/>
                </a:moveTo>
                <a:cubicBezTo>
                  <a:pt x="178" y="188"/>
                  <a:pt x="178" y="188"/>
                  <a:pt x="178" y="188"/>
                </a:cubicBezTo>
                <a:cubicBezTo>
                  <a:pt x="178" y="194"/>
                  <a:pt x="174" y="199"/>
                  <a:pt x="168" y="199"/>
                </a:cubicBezTo>
                <a:cubicBezTo>
                  <a:pt x="41" y="199"/>
                  <a:pt x="41" y="199"/>
                  <a:pt x="41" y="199"/>
                </a:cubicBezTo>
                <a:cubicBezTo>
                  <a:pt x="35" y="199"/>
                  <a:pt x="31" y="194"/>
                  <a:pt x="31" y="188"/>
                </a:cubicBezTo>
                <a:cubicBezTo>
                  <a:pt x="31" y="72"/>
                  <a:pt x="31" y="72"/>
                  <a:pt x="31" y="72"/>
                </a:cubicBezTo>
                <a:cubicBezTo>
                  <a:pt x="38" y="80"/>
                  <a:pt x="47" y="90"/>
                  <a:pt x="58" y="101"/>
                </a:cubicBezTo>
                <a:cubicBezTo>
                  <a:pt x="89" y="130"/>
                  <a:pt x="113" y="143"/>
                  <a:pt x="116" y="145"/>
                </a:cubicBezTo>
                <a:cubicBezTo>
                  <a:pt x="117" y="141"/>
                  <a:pt x="119" y="135"/>
                  <a:pt x="123" y="131"/>
                </a:cubicBezTo>
                <a:cubicBezTo>
                  <a:pt x="127" y="127"/>
                  <a:pt x="132" y="125"/>
                  <a:pt x="137" y="123"/>
                </a:cubicBezTo>
                <a:cubicBezTo>
                  <a:pt x="135" y="120"/>
                  <a:pt x="120" y="97"/>
                  <a:pt x="89" y="68"/>
                </a:cubicBezTo>
                <a:cubicBezTo>
                  <a:pt x="65" y="45"/>
                  <a:pt x="46" y="32"/>
                  <a:pt x="37" y="27"/>
                </a:cubicBezTo>
                <a:cubicBezTo>
                  <a:pt x="41" y="22"/>
                  <a:pt x="41" y="22"/>
                  <a:pt x="41" y="22"/>
                </a:cubicBezTo>
                <a:cubicBezTo>
                  <a:pt x="46" y="24"/>
                  <a:pt x="61" y="30"/>
                  <a:pt x="76" y="44"/>
                </a:cubicBezTo>
                <a:cubicBezTo>
                  <a:pt x="95" y="61"/>
                  <a:pt x="104" y="80"/>
                  <a:pt x="104" y="80"/>
                </a:cubicBezTo>
                <a:cubicBezTo>
                  <a:pt x="105" y="81"/>
                  <a:pt x="106" y="82"/>
                  <a:pt x="108" y="82"/>
                </a:cubicBezTo>
                <a:cubicBezTo>
                  <a:pt x="108" y="82"/>
                  <a:pt x="109" y="82"/>
                  <a:pt x="109" y="82"/>
                </a:cubicBezTo>
                <a:cubicBezTo>
                  <a:pt x="111" y="81"/>
                  <a:pt x="112" y="78"/>
                  <a:pt x="111" y="77"/>
                </a:cubicBezTo>
                <a:cubicBezTo>
                  <a:pt x="111" y="76"/>
                  <a:pt x="101" y="56"/>
                  <a:pt x="81" y="38"/>
                </a:cubicBezTo>
                <a:cubicBezTo>
                  <a:pt x="61" y="20"/>
                  <a:pt x="42" y="14"/>
                  <a:pt x="41" y="14"/>
                </a:cubicBezTo>
                <a:cubicBezTo>
                  <a:pt x="39" y="13"/>
                  <a:pt x="39" y="13"/>
                  <a:pt x="39" y="13"/>
                </a:cubicBezTo>
                <a:cubicBezTo>
                  <a:pt x="31" y="22"/>
                  <a:pt x="31" y="22"/>
                  <a:pt x="31" y="22"/>
                </a:cubicBezTo>
                <a:cubicBezTo>
                  <a:pt x="31" y="11"/>
                  <a:pt x="31" y="11"/>
                  <a:pt x="31" y="11"/>
                </a:cubicBezTo>
                <a:cubicBezTo>
                  <a:pt x="31" y="5"/>
                  <a:pt x="35" y="0"/>
                  <a:pt x="41" y="0"/>
                </a:cubicBezTo>
                <a:cubicBezTo>
                  <a:pt x="126" y="0"/>
                  <a:pt x="126" y="0"/>
                  <a:pt x="126" y="0"/>
                </a:cubicBezTo>
                <a:cubicBezTo>
                  <a:pt x="136" y="11"/>
                  <a:pt x="136" y="11"/>
                  <a:pt x="136" y="11"/>
                </a:cubicBezTo>
                <a:cubicBezTo>
                  <a:pt x="168" y="42"/>
                  <a:pt x="168" y="42"/>
                  <a:pt x="168" y="42"/>
                </a:cubicBezTo>
                <a:lnTo>
                  <a:pt x="178" y="53"/>
                </a:lnTo>
                <a:close/>
                <a:moveTo>
                  <a:pt x="114" y="130"/>
                </a:moveTo>
                <a:cubicBezTo>
                  <a:pt x="116" y="129"/>
                  <a:pt x="115" y="126"/>
                  <a:pt x="114" y="125"/>
                </a:cubicBezTo>
                <a:cubicBezTo>
                  <a:pt x="113" y="125"/>
                  <a:pt x="94" y="112"/>
                  <a:pt x="66" y="85"/>
                </a:cubicBezTo>
                <a:cubicBezTo>
                  <a:pt x="37" y="58"/>
                  <a:pt x="23" y="40"/>
                  <a:pt x="23" y="39"/>
                </a:cubicBezTo>
                <a:cubicBezTo>
                  <a:pt x="21" y="37"/>
                  <a:pt x="19" y="37"/>
                  <a:pt x="17" y="39"/>
                </a:cubicBezTo>
                <a:cubicBezTo>
                  <a:pt x="16" y="40"/>
                  <a:pt x="15" y="42"/>
                  <a:pt x="16" y="44"/>
                </a:cubicBezTo>
                <a:cubicBezTo>
                  <a:pt x="17" y="45"/>
                  <a:pt x="31" y="63"/>
                  <a:pt x="60" y="90"/>
                </a:cubicBezTo>
                <a:cubicBezTo>
                  <a:pt x="89" y="118"/>
                  <a:pt x="108" y="131"/>
                  <a:pt x="109" y="132"/>
                </a:cubicBezTo>
                <a:cubicBezTo>
                  <a:pt x="110" y="132"/>
                  <a:pt x="111" y="132"/>
                  <a:pt x="111" y="132"/>
                </a:cubicBezTo>
                <a:cubicBezTo>
                  <a:pt x="112" y="132"/>
                  <a:pt x="114" y="132"/>
                  <a:pt x="114" y="130"/>
                </a:cubicBezTo>
                <a:close/>
                <a:moveTo>
                  <a:pt x="5" y="20"/>
                </a:moveTo>
                <a:cubicBezTo>
                  <a:pt x="11" y="15"/>
                  <a:pt x="19" y="14"/>
                  <a:pt x="24" y="19"/>
                </a:cubicBezTo>
                <a:cubicBezTo>
                  <a:pt x="6" y="39"/>
                  <a:pt x="6" y="39"/>
                  <a:pt x="6" y="39"/>
                </a:cubicBezTo>
                <a:cubicBezTo>
                  <a:pt x="1" y="34"/>
                  <a:pt x="0" y="25"/>
                  <a:pt x="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6" name="Freeform 19">
            <a:extLst>
              <a:ext uri="{FF2B5EF4-FFF2-40B4-BE49-F238E27FC236}">
                <a16:creationId xmlns:a16="http://schemas.microsoft.com/office/drawing/2014/main" id="{364A5480-1483-4DEC-B39D-9DEA1A224900}"/>
              </a:ext>
            </a:extLst>
          </p:cNvPr>
          <p:cNvSpPr>
            <a:spLocks noEditPoints="1"/>
          </p:cNvSpPr>
          <p:nvPr/>
        </p:nvSpPr>
        <p:spPr bwMode="auto">
          <a:xfrm>
            <a:off x="862085" y="2368022"/>
            <a:ext cx="263402" cy="238458"/>
          </a:xfrm>
          <a:custGeom>
            <a:avLst/>
            <a:gdLst/>
            <a:ahLst/>
            <a:cxnLst>
              <a:cxn ang="0">
                <a:pos x="43" y="35"/>
              </a:cxn>
              <a:cxn ang="0">
                <a:pos x="42" y="35"/>
              </a:cxn>
              <a:cxn ang="0">
                <a:pos x="41" y="35"/>
              </a:cxn>
              <a:cxn ang="0">
                <a:pos x="41" y="34"/>
              </a:cxn>
              <a:cxn ang="0">
                <a:pos x="41" y="33"/>
              </a:cxn>
              <a:cxn ang="0">
                <a:pos x="43" y="33"/>
              </a:cxn>
              <a:cxn ang="0">
                <a:pos x="43" y="34"/>
              </a:cxn>
              <a:cxn ang="0">
                <a:pos x="43" y="35"/>
              </a:cxn>
              <a:cxn ang="0">
                <a:pos x="17" y="33"/>
              </a:cxn>
              <a:cxn ang="0">
                <a:pos x="19" y="30"/>
              </a:cxn>
              <a:cxn ang="0">
                <a:pos x="27" y="30"/>
              </a:cxn>
              <a:cxn ang="0">
                <a:pos x="29" y="33"/>
              </a:cxn>
              <a:cxn ang="0">
                <a:pos x="17" y="33"/>
              </a:cxn>
              <a:cxn ang="0">
                <a:pos x="46" y="33"/>
              </a:cxn>
              <a:cxn ang="0">
                <a:pos x="46" y="33"/>
              </a:cxn>
              <a:cxn ang="0">
                <a:pos x="46" y="32"/>
              </a:cxn>
              <a:cxn ang="0">
                <a:pos x="46" y="32"/>
              </a:cxn>
              <a:cxn ang="0">
                <a:pos x="40" y="26"/>
              </a:cxn>
              <a:cxn ang="0">
                <a:pos x="39" y="25"/>
              </a:cxn>
              <a:cxn ang="0">
                <a:pos x="6" y="25"/>
              </a:cxn>
              <a:cxn ang="0">
                <a:pos x="5" y="26"/>
              </a:cxn>
              <a:cxn ang="0">
                <a:pos x="0" y="32"/>
              </a:cxn>
              <a:cxn ang="0">
                <a:pos x="0" y="32"/>
              </a:cxn>
              <a:cxn ang="0">
                <a:pos x="0" y="33"/>
              </a:cxn>
              <a:cxn ang="0">
                <a:pos x="0" y="33"/>
              </a:cxn>
              <a:cxn ang="0">
                <a:pos x="0" y="33"/>
              </a:cxn>
              <a:cxn ang="0">
                <a:pos x="0" y="35"/>
              </a:cxn>
              <a:cxn ang="0">
                <a:pos x="1" y="36"/>
              </a:cxn>
              <a:cxn ang="0">
                <a:pos x="45" y="36"/>
              </a:cxn>
              <a:cxn ang="0">
                <a:pos x="46" y="35"/>
              </a:cxn>
              <a:cxn ang="0">
                <a:pos x="46" y="33"/>
              </a:cxn>
              <a:cxn ang="0">
                <a:pos x="46" y="33"/>
              </a:cxn>
              <a:cxn ang="0">
                <a:pos x="8" y="3"/>
              </a:cxn>
              <a:cxn ang="0">
                <a:pos x="37" y="3"/>
              </a:cxn>
              <a:cxn ang="0">
                <a:pos x="37" y="21"/>
              </a:cxn>
              <a:cxn ang="0">
                <a:pos x="8" y="21"/>
              </a:cxn>
              <a:cxn ang="0">
                <a:pos x="8" y="3"/>
              </a:cxn>
              <a:cxn ang="0">
                <a:pos x="7" y="24"/>
              </a:cxn>
              <a:cxn ang="0">
                <a:pos x="39" y="24"/>
              </a:cxn>
              <a:cxn ang="0">
                <a:pos x="41" y="22"/>
              </a:cxn>
              <a:cxn ang="0">
                <a:pos x="41" y="2"/>
              </a:cxn>
              <a:cxn ang="0">
                <a:pos x="39" y="0"/>
              </a:cxn>
              <a:cxn ang="0">
                <a:pos x="7" y="0"/>
              </a:cxn>
              <a:cxn ang="0">
                <a:pos x="5" y="2"/>
              </a:cxn>
              <a:cxn ang="0">
                <a:pos x="5" y="22"/>
              </a:cxn>
              <a:cxn ang="0">
                <a:pos x="7" y="24"/>
              </a:cxn>
            </a:cxnLst>
            <a:rect l="0" t="0" r="r" b="b"/>
            <a:pathLst>
              <a:path w="46" h="36">
                <a:moveTo>
                  <a:pt x="43" y="35"/>
                </a:moveTo>
                <a:cubicBezTo>
                  <a:pt x="43" y="35"/>
                  <a:pt x="42" y="35"/>
                  <a:pt x="42" y="35"/>
                </a:cubicBezTo>
                <a:cubicBezTo>
                  <a:pt x="42" y="35"/>
                  <a:pt x="42" y="35"/>
                  <a:pt x="41" y="35"/>
                </a:cubicBezTo>
                <a:cubicBezTo>
                  <a:pt x="41" y="34"/>
                  <a:pt x="41" y="34"/>
                  <a:pt x="41" y="34"/>
                </a:cubicBezTo>
                <a:cubicBezTo>
                  <a:pt x="41" y="34"/>
                  <a:pt x="41" y="33"/>
                  <a:pt x="41" y="33"/>
                </a:cubicBezTo>
                <a:cubicBezTo>
                  <a:pt x="42" y="33"/>
                  <a:pt x="43" y="33"/>
                  <a:pt x="43" y="33"/>
                </a:cubicBezTo>
                <a:cubicBezTo>
                  <a:pt x="43" y="33"/>
                  <a:pt x="43" y="34"/>
                  <a:pt x="43" y="34"/>
                </a:cubicBezTo>
                <a:cubicBezTo>
                  <a:pt x="43" y="34"/>
                  <a:pt x="43" y="34"/>
                  <a:pt x="43" y="35"/>
                </a:cubicBezTo>
                <a:close/>
                <a:moveTo>
                  <a:pt x="17" y="33"/>
                </a:moveTo>
                <a:cubicBezTo>
                  <a:pt x="19" y="30"/>
                  <a:pt x="19" y="30"/>
                  <a:pt x="19" y="30"/>
                </a:cubicBezTo>
                <a:cubicBezTo>
                  <a:pt x="27" y="30"/>
                  <a:pt x="27" y="30"/>
                  <a:pt x="27" y="30"/>
                </a:cubicBezTo>
                <a:cubicBezTo>
                  <a:pt x="29" y="33"/>
                  <a:pt x="29" y="33"/>
                  <a:pt x="29" y="33"/>
                </a:cubicBezTo>
                <a:lnTo>
                  <a:pt x="17" y="33"/>
                </a:lnTo>
                <a:close/>
                <a:moveTo>
                  <a:pt x="46" y="33"/>
                </a:moveTo>
                <a:cubicBezTo>
                  <a:pt x="46" y="33"/>
                  <a:pt x="46" y="33"/>
                  <a:pt x="46" y="33"/>
                </a:cubicBezTo>
                <a:cubicBezTo>
                  <a:pt x="46" y="33"/>
                  <a:pt x="46" y="33"/>
                  <a:pt x="46" y="32"/>
                </a:cubicBezTo>
                <a:cubicBezTo>
                  <a:pt x="46" y="32"/>
                  <a:pt x="46" y="32"/>
                  <a:pt x="46" y="32"/>
                </a:cubicBezTo>
                <a:cubicBezTo>
                  <a:pt x="40" y="26"/>
                  <a:pt x="40" y="26"/>
                  <a:pt x="40" y="26"/>
                </a:cubicBezTo>
                <a:cubicBezTo>
                  <a:pt x="40" y="26"/>
                  <a:pt x="40" y="25"/>
                  <a:pt x="39" y="25"/>
                </a:cubicBezTo>
                <a:cubicBezTo>
                  <a:pt x="6" y="25"/>
                  <a:pt x="6" y="25"/>
                  <a:pt x="6" y="25"/>
                </a:cubicBezTo>
                <a:cubicBezTo>
                  <a:pt x="6" y="25"/>
                  <a:pt x="5" y="26"/>
                  <a:pt x="5" y="26"/>
                </a:cubicBezTo>
                <a:cubicBezTo>
                  <a:pt x="0" y="32"/>
                  <a:pt x="0" y="32"/>
                  <a:pt x="0" y="32"/>
                </a:cubicBezTo>
                <a:cubicBezTo>
                  <a:pt x="0" y="32"/>
                  <a:pt x="0" y="32"/>
                  <a:pt x="0" y="32"/>
                </a:cubicBezTo>
                <a:cubicBezTo>
                  <a:pt x="0" y="33"/>
                  <a:pt x="0" y="33"/>
                  <a:pt x="0" y="33"/>
                </a:cubicBezTo>
                <a:cubicBezTo>
                  <a:pt x="0" y="33"/>
                  <a:pt x="0" y="33"/>
                  <a:pt x="0" y="33"/>
                </a:cubicBezTo>
                <a:cubicBezTo>
                  <a:pt x="0" y="33"/>
                  <a:pt x="0" y="33"/>
                  <a:pt x="0" y="33"/>
                </a:cubicBezTo>
                <a:cubicBezTo>
                  <a:pt x="0" y="35"/>
                  <a:pt x="0" y="35"/>
                  <a:pt x="0" y="35"/>
                </a:cubicBezTo>
                <a:cubicBezTo>
                  <a:pt x="0" y="35"/>
                  <a:pt x="0" y="36"/>
                  <a:pt x="1" y="36"/>
                </a:cubicBezTo>
                <a:cubicBezTo>
                  <a:pt x="45" y="36"/>
                  <a:pt x="45" y="36"/>
                  <a:pt x="45" y="36"/>
                </a:cubicBezTo>
                <a:cubicBezTo>
                  <a:pt x="45" y="36"/>
                  <a:pt x="46" y="35"/>
                  <a:pt x="46" y="35"/>
                </a:cubicBezTo>
                <a:cubicBezTo>
                  <a:pt x="46" y="33"/>
                  <a:pt x="46" y="33"/>
                  <a:pt x="46" y="33"/>
                </a:cubicBezTo>
                <a:cubicBezTo>
                  <a:pt x="46" y="33"/>
                  <a:pt x="46" y="33"/>
                  <a:pt x="46" y="33"/>
                </a:cubicBezTo>
                <a:close/>
                <a:moveTo>
                  <a:pt x="8" y="3"/>
                </a:moveTo>
                <a:cubicBezTo>
                  <a:pt x="37" y="3"/>
                  <a:pt x="37" y="3"/>
                  <a:pt x="37" y="3"/>
                </a:cubicBezTo>
                <a:cubicBezTo>
                  <a:pt x="37" y="21"/>
                  <a:pt x="37" y="21"/>
                  <a:pt x="37" y="21"/>
                </a:cubicBezTo>
                <a:cubicBezTo>
                  <a:pt x="8" y="21"/>
                  <a:pt x="8" y="21"/>
                  <a:pt x="8" y="21"/>
                </a:cubicBezTo>
                <a:lnTo>
                  <a:pt x="8" y="3"/>
                </a:lnTo>
                <a:close/>
                <a:moveTo>
                  <a:pt x="7" y="24"/>
                </a:moveTo>
                <a:cubicBezTo>
                  <a:pt x="39" y="24"/>
                  <a:pt x="39" y="24"/>
                  <a:pt x="39" y="24"/>
                </a:cubicBezTo>
                <a:cubicBezTo>
                  <a:pt x="40" y="24"/>
                  <a:pt x="41" y="23"/>
                  <a:pt x="41" y="22"/>
                </a:cubicBezTo>
                <a:cubicBezTo>
                  <a:pt x="41" y="2"/>
                  <a:pt x="41" y="2"/>
                  <a:pt x="41" y="2"/>
                </a:cubicBezTo>
                <a:cubicBezTo>
                  <a:pt x="41" y="1"/>
                  <a:pt x="40" y="0"/>
                  <a:pt x="39" y="0"/>
                </a:cubicBezTo>
                <a:cubicBezTo>
                  <a:pt x="7" y="0"/>
                  <a:pt x="7" y="0"/>
                  <a:pt x="7" y="0"/>
                </a:cubicBezTo>
                <a:cubicBezTo>
                  <a:pt x="6" y="0"/>
                  <a:pt x="5" y="1"/>
                  <a:pt x="5" y="2"/>
                </a:cubicBezTo>
                <a:cubicBezTo>
                  <a:pt x="5" y="22"/>
                  <a:pt x="5" y="22"/>
                  <a:pt x="5" y="22"/>
                </a:cubicBezTo>
                <a:cubicBezTo>
                  <a:pt x="5" y="23"/>
                  <a:pt x="6" y="24"/>
                  <a:pt x="7"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Freeform 7">
            <a:extLst>
              <a:ext uri="{FF2B5EF4-FFF2-40B4-BE49-F238E27FC236}">
                <a16:creationId xmlns:a16="http://schemas.microsoft.com/office/drawing/2014/main" id="{BC041BB5-476C-4A6A-9451-24310E96461C}"/>
              </a:ext>
            </a:extLst>
          </p:cNvPr>
          <p:cNvSpPr>
            <a:spLocks noEditPoints="1"/>
          </p:cNvSpPr>
          <p:nvPr/>
        </p:nvSpPr>
        <p:spPr bwMode="auto">
          <a:xfrm>
            <a:off x="725888" y="3171270"/>
            <a:ext cx="315800" cy="254451"/>
          </a:xfrm>
          <a:custGeom>
            <a:avLst/>
            <a:gdLst/>
            <a:ahLst/>
            <a:cxnLst>
              <a:cxn ang="0">
                <a:pos x="171" y="136"/>
              </a:cxn>
              <a:cxn ang="0">
                <a:pos x="157" y="150"/>
              </a:cxn>
              <a:cxn ang="0">
                <a:pos x="113" y="136"/>
              </a:cxn>
              <a:cxn ang="0">
                <a:pos x="127" y="150"/>
              </a:cxn>
              <a:cxn ang="0">
                <a:pos x="113" y="136"/>
              </a:cxn>
              <a:cxn ang="0">
                <a:pos x="31" y="7"/>
              </a:cxn>
              <a:cxn ang="0">
                <a:pos x="43" y="7"/>
              </a:cxn>
              <a:cxn ang="0">
                <a:pos x="37" y="29"/>
              </a:cxn>
              <a:cxn ang="0">
                <a:pos x="154" y="23"/>
              </a:cxn>
              <a:cxn ang="0">
                <a:pos x="161" y="0"/>
              </a:cxn>
              <a:cxn ang="0">
                <a:pos x="167" y="23"/>
              </a:cxn>
              <a:cxn ang="0">
                <a:pos x="154" y="23"/>
              </a:cxn>
              <a:cxn ang="0">
                <a:pos x="93" y="7"/>
              </a:cxn>
              <a:cxn ang="0">
                <a:pos x="105" y="7"/>
              </a:cxn>
              <a:cxn ang="0">
                <a:pos x="99" y="29"/>
              </a:cxn>
              <a:cxn ang="0">
                <a:pos x="179" y="107"/>
              </a:cxn>
              <a:cxn ang="0">
                <a:pos x="154" y="113"/>
              </a:cxn>
              <a:cxn ang="0">
                <a:pos x="148" y="88"/>
              </a:cxn>
              <a:cxn ang="0">
                <a:pos x="173" y="82"/>
              </a:cxn>
              <a:cxn ang="0">
                <a:pos x="179" y="107"/>
              </a:cxn>
              <a:cxn ang="0">
                <a:pos x="173" y="158"/>
              </a:cxn>
              <a:cxn ang="0">
                <a:pos x="148" y="152"/>
              </a:cxn>
              <a:cxn ang="0">
                <a:pos x="154" y="127"/>
              </a:cxn>
              <a:cxn ang="0">
                <a:pos x="179" y="133"/>
              </a:cxn>
              <a:cxn ang="0">
                <a:pos x="136" y="107"/>
              </a:cxn>
              <a:cxn ang="0">
                <a:pos x="111" y="113"/>
              </a:cxn>
              <a:cxn ang="0">
                <a:pos x="105" y="88"/>
              </a:cxn>
              <a:cxn ang="0">
                <a:pos x="130" y="82"/>
              </a:cxn>
              <a:cxn ang="0">
                <a:pos x="136" y="107"/>
              </a:cxn>
              <a:cxn ang="0">
                <a:pos x="130" y="158"/>
              </a:cxn>
              <a:cxn ang="0">
                <a:pos x="105" y="152"/>
              </a:cxn>
              <a:cxn ang="0">
                <a:pos x="111" y="127"/>
              </a:cxn>
              <a:cxn ang="0">
                <a:pos x="136" y="133"/>
              </a:cxn>
              <a:cxn ang="0">
                <a:pos x="93" y="107"/>
              </a:cxn>
              <a:cxn ang="0">
                <a:pos x="68" y="113"/>
              </a:cxn>
              <a:cxn ang="0">
                <a:pos x="62" y="88"/>
              </a:cxn>
              <a:cxn ang="0">
                <a:pos x="87" y="82"/>
              </a:cxn>
              <a:cxn ang="0">
                <a:pos x="93" y="107"/>
              </a:cxn>
              <a:cxn ang="0">
                <a:pos x="87" y="158"/>
              </a:cxn>
              <a:cxn ang="0">
                <a:pos x="62" y="152"/>
              </a:cxn>
              <a:cxn ang="0">
                <a:pos x="68" y="127"/>
              </a:cxn>
              <a:cxn ang="0">
                <a:pos x="93" y="133"/>
              </a:cxn>
              <a:cxn ang="0">
                <a:pos x="50" y="107"/>
              </a:cxn>
              <a:cxn ang="0">
                <a:pos x="24" y="113"/>
              </a:cxn>
              <a:cxn ang="0">
                <a:pos x="17" y="88"/>
              </a:cxn>
              <a:cxn ang="0">
                <a:pos x="44" y="82"/>
              </a:cxn>
              <a:cxn ang="0">
                <a:pos x="50" y="107"/>
              </a:cxn>
              <a:cxn ang="0">
                <a:pos x="44" y="158"/>
              </a:cxn>
              <a:cxn ang="0">
                <a:pos x="17" y="152"/>
              </a:cxn>
              <a:cxn ang="0">
                <a:pos x="24" y="127"/>
              </a:cxn>
              <a:cxn ang="0">
                <a:pos x="50" y="133"/>
              </a:cxn>
              <a:cxn ang="0">
                <a:pos x="179" y="14"/>
              </a:cxn>
              <a:cxn ang="0">
                <a:pos x="176" y="23"/>
              </a:cxn>
              <a:cxn ang="0">
                <a:pos x="145" y="23"/>
              </a:cxn>
              <a:cxn ang="0">
                <a:pos x="114" y="14"/>
              </a:cxn>
              <a:cxn ang="0">
                <a:pos x="99" y="38"/>
              </a:cxn>
              <a:cxn ang="0">
                <a:pos x="84" y="14"/>
              </a:cxn>
              <a:cxn ang="0">
                <a:pos x="52" y="23"/>
              </a:cxn>
              <a:cxn ang="0">
                <a:pos x="21" y="23"/>
              </a:cxn>
              <a:cxn ang="0">
                <a:pos x="17" y="14"/>
              </a:cxn>
              <a:cxn ang="0">
                <a:pos x="0" y="158"/>
              </a:cxn>
              <a:cxn ang="0">
                <a:pos x="179" y="176"/>
              </a:cxn>
              <a:cxn ang="0">
                <a:pos x="197" y="32"/>
              </a:cxn>
            </a:cxnLst>
            <a:rect l="0" t="0" r="r" b="b"/>
            <a:pathLst>
              <a:path w="197" h="176">
                <a:moveTo>
                  <a:pt x="157" y="136"/>
                </a:moveTo>
                <a:cubicBezTo>
                  <a:pt x="171" y="136"/>
                  <a:pt x="171" y="136"/>
                  <a:pt x="171" y="136"/>
                </a:cubicBezTo>
                <a:cubicBezTo>
                  <a:pt x="171" y="150"/>
                  <a:pt x="171" y="150"/>
                  <a:pt x="171" y="150"/>
                </a:cubicBezTo>
                <a:cubicBezTo>
                  <a:pt x="157" y="150"/>
                  <a:pt x="157" y="150"/>
                  <a:pt x="157" y="150"/>
                </a:cubicBezTo>
                <a:lnTo>
                  <a:pt x="157" y="136"/>
                </a:lnTo>
                <a:close/>
                <a:moveTo>
                  <a:pt x="113" y="136"/>
                </a:moveTo>
                <a:cubicBezTo>
                  <a:pt x="127" y="136"/>
                  <a:pt x="127" y="136"/>
                  <a:pt x="127" y="136"/>
                </a:cubicBezTo>
                <a:cubicBezTo>
                  <a:pt x="127" y="150"/>
                  <a:pt x="127" y="150"/>
                  <a:pt x="127" y="150"/>
                </a:cubicBezTo>
                <a:cubicBezTo>
                  <a:pt x="113" y="150"/>
                  <a:pt x="113" y="150"/>
                  <a:pt x="113" y="150"/>
                </a:cubicBezTo>
                <a:lnTo>
                  <a:pt x="113" y="136"/>
                </a:lnTo>
                <a:close/>
                <a:moveTo>
                  <a:pt x="31" y="23"/>
                </a:moveTo>
                <a:cubicBezTo>
                  <a:pt x="31" y="7"/>
                  <a:pt x="31" y="7"/>
                  <a:pt x="31" y="7"/>
                </a:cubicBezTo>
                <a:cubicBezTo>
                  <a:pt x="31" y="3"/>
                  <a:pt x="33" y="0"/>
                  <a:pt x="37" y="0"/>
                </a:cubicBezTo>
                <a:cubicBezTo>
                  <a:pt x="41" y="0"/>
                  <a:pt x="43" y="3"/>
                  <a:pt x="43" y="7"/>
                </a:cubicBezTo>
                <a:cubicBezTo>
                  <a:pt x="43" y="23"/>
                  <a:pt x="43" y="23"/>
                  <a:pt x="43" y="23"/>
                </a:cubicBezTo>
                <a:cubicBezTo>
                  <a:pt x="43" y="26"/>
                  <a:pt x="41" y="29"/>
                  <a:pt x="37" y="29"/>
                </a:cubicBezTo>
                <a:cubicBezTo>
                  <a:pt x="33" y="29"/>
                  <a:pt x="31" y="26"/>
                  <a:pt x="31" y="23"/>
                </a:cubicBezTo>
                <a:close/>
                <a:moveTo>
                  <a:pt x="154" y="23"/>
                </a:moveTo>
                <a:cubicBezTo>
                  <a:pt x="154" y="7"/>
                  <a:pt x="154" y="7"/>
                  <a:pt x="154" y="7"/>
                </a:cubicBezTo>
                <a:cubicBezTo>
                  <a:pt x="154" y="3"/>
                  <a:pt x="157" y="0"/>
                  <a:pt x="161" y="0"/>
                </a:cubicBezTo>
                <a:cubicBezTo>
                  <a:pt x="164" y="0"/>
                  <a:pt x="167" y="3"/>
                  <a:pt x="167" y="7"/>
                </a:cubicBezTo>
                <a:cubicBezTo>
                  <a:pt x="167" y="23"/>
                  <a:pt x="167" y="23"/>
                  <a:pt x="167" y="23"/>
                </a:cubicBezTo>
                <a:cubicBezTo>
                  <a:pt x="167" y="26"/>
                  <a:pt x="164" y="29"/>
                  <a:pt x="161" y="29"/>
                </a:cubicBezTo>
                <a:cubicBezTo>
                  <a:pt x="157" y="29"/>
                  <a:pt x="154" y="26"/>
                  <a:pt x="154" y="23"/>
                </a:cubicBezTo>
                <a:close/>
                <a:moveTo>
                  <a:pt x="93" y="23"/>
                </a:moveTo>
                <a:cubicBezTo>
                  <a:pt x="93" y="7"/>
                  <a:pt x="93" y="7"/>
                  <a:pt x="93" y="7"/>
                </a:cubicBezTo>
                <a:cubicBezTo>
                  <a:pt x="93" y="3"/>
                  <a:pt x="95" y="0"/>
                  <a:pt x="99" y="0"/>
                </a:cubicBezTo>
                <a:cubicBezTo>
                  <a:pt x="102" y="0"/>
                  <a:pt x="105" y="3"/>
                  <a:pt x="105" y="7"/>
                </a:cubicBezTo>
                <a:cubicBezTo>
                  <a:pt x="105" y="23"/>
                  <a:pt x="105" y="23"/>
                  <a:pt x="105" y="23"/>
                </a:cubicBezTo>
                <a:cubicBezTo>
                  <a:pt x="105" y="26"/>
                  <a:pt x="102" y="29"/>
                  <a:pt x="99" y="29"/>
                </a:cubicBezTo>
                <a:cubicBezTo>
                  <a:pt x="95" y="29"/>
                  <a:pt x="93" y="26"/>
                  <a:pt x="93" y="23"/>
                </a:cubicBezTo>
                <a:close/>
                <a:moveTo>
                  <a:pt x="179" y="107"/>
                </a:moveTo>
                <a:cubicBezTo>
                  <a:pt x="179" y="110"/>
                  <a:pt x="177" y="113"/>
                  <a:pt x="173" y="113"/>
                </a:cubicBezTo>
                <a:cubicBezTo>
                  <a:pt x="154" y="113"/>
                  <a:pt x="154" y="113"/>
                  <a:pt x="154" y="113"/>
                </a:cubicBezTo>
                <a:cubicBezTo>
                  <a:pt x="151" y="113"/>
                  <a:pt x="148" y="110"/>
                  <a:pt x="148" y="107"/>
                </a:cubicBezTo>
                <a:cubicBezTo>
                  <a:pt x="148" y="88"/>
                  <a:pt x="148" y="88"/>
                  <a:pt x="148" y="88"/>
                </a:cubicBezTo>
                <a:cubicBezTo>
                  <a:pt x="148" y="85"/>
                  <a:pt x="151" y="82"/>
                  <a:pt x="154" y="82"/>
                </a:cubicBezTo>
                <a:cubicBezTo>
                  <a:pt x="173" y="82"/>
                  <a:pt x="173" y="82"/>
                  <a:pt x="173" y="82"/>
                </a:cubicBezTo>
                <a:cubicBezTo>
                  <a:pt x="177" y="82"/>
                  <a:pt x="179" y="85"/>
                  <a:pt x="179" y="88"/>
                </a:cubicBezTo>
                <a:lnTo>
                  <a:pt x="179" y="107"/>
                </a:lnTo>
                <a:close/>
                <a:moveTo>
                  <a:pt x="179" y="152"/>
                </a:moveTo>
                <a:cubicBezTo>
                  <a:pt x="179" y="155"/>
                  <a:pt x="177" y="158"/>
                  <a:pt x="173" y="158"/>
                </a:cubicBezTo>
                <a:cubicBezTo>
                  <a:pt x="154" y="158"/>
                  <a:pt x="154" y="158"/>
                  <a:pt x="154" y="158"/>
                </a:cubicBezTo>
                <a:cubicBezTo>
                  <a:pt x="151" y="158"/>
                  <a:pt x="148" y="155"/>
                  <a:pt x="148" y="152"/>
                </a:cubicBezTo>
                <a:cubicBezTo>
                  <a:pt x="148" y="133"/>
                  <a:pt x="148" y="133"/>
                  <a:pt x="148" y="133"/>
                </a:cubicBezTo>
                <a:cubicBezTo>
                  <a:pt x="148" y="130"/>
                  <a:pt x="151" y="127"/>
                  <a:pt x="154" y="127"/>
                </a:cubicBezTo>
                <a:cubicBezTo>
                  <a:pt x="173" y="127"/>
                  <a:pt x="173" y="127"/>
                  <a:pt x="173" y="127"/>
                </a:cubicBezTo>
                <a:cubicBezTo>
                  <a:pt x="177" y="127"/>
                  <a:pt x="179" y="130"/>
                  <a:pt x="179" y="133"/>
                </a:cubicBezTo>
                <a:lnTo>
                  <a:pt x="179" y="152"/>
                </a:lnTo>
                <a:close/>
                <a:moveTo>
                  <a:pt x="136" y="107"/>
                </a:moveTo>
                <a:cubicBezTo>
                  <a:pt x="136" y="110"/>
                  <a:pt x="133" y="113"/>
                  <a:pt x="130" y="113"/>
                </a:cubicBezTo>
                <a:cubicBezTo>
                  <a:pt x="111" y="113"/>
                  <a:pt x="111" y="113"/>
                  <a:pt x="111" y="113"/>
                </a:cubicBezTo>
                <a:cubicBezTo>
                  <a:pt x="108" y="113"/>
                  <a:pt x="105" y="110"/>
                  <a:pt x="105" y="107"/>
                </a:cubicBezTo>
                <a:cubicBezTo>
                  <a:pt x="105" y="88"/>
                  <a:pt x="105" y="88"/>
                  <a:pt x="105" y="88"/>
                </a:cubicBezTo>
                <a:cubicBezTo>
                  <a:pt x="105" y="85"/>
                  <a:pt x="108" y="82"/>
                  <a:pt x="111" y="82"/>
                </a:cubicBezTo>
                <a:cubicBezTo>
                  <a:pt x="130" y="82"/>
                  <a:pt x="130" y="82"/>
                  <a:pt x="130" y="82"/>
                </a:cubicBezTo>
                <a:cubicBezTo>
                  <a:pt x="133" y="82"/>
                  <a:pt x="136" y="85"/>
                  <a:pt x="136" y="88"/>
                </a:cubicBezTo>
                <a:lnTo>
                  <a:pt x="136" y="107"/>
                </a:lnTo>
                <a:close/>
                <a:moveTo>
                  <a:pt x="136" y="152"/>
                </a:moveTo>
                <a:cubicBezTo>
                  <a:pt x="136" y="155"/>
                  <a:pt x="133" y="158"/>
                  <a:pt x="130" y="158"/>
                </a:cubicBezTo>
                <a:cubicBezTo>
                  <a:pt x="111" y="158"/>
                  <a:pt x="111" y="158"/>
                  <a:pt x="111" y="158"/>
                </a:cubicBezTo>
                <a:cubicBezTo>
                  <a:pt x="108" y="158"/>
                  <a:pt x="105" y="155"/>
                  <a:pt x="105" y="152"/>
                </a:cubicBezTo>
                <a:cubicBezTo>
                  <a:pt x="105" y="133"/>
                  <a:pt x="105" y="133"/>
                  <a:pt x="105" y="133"/>
                </a:cubicBezTo>
                <a:cubicBezTo>
                  <a:pt x="105" y="130"/>
                  <a:pt x="108" y="127"/>
                  <a:pt x="111" y="127"/>
                </a:cubicBezTo>
                <a:cubicBezTo>
                  <a:pt x="130" y="127"/>
                  <a:pt x="130" y="127"/>
                  <a:pt x="130" y="127"/>
                </a:cubicBezTo>
                <a:cubicBezTo>
                  <a:pt x="133" y="127"/>
                  <a:pt x="136" y="130"/>
                  <a:pt x="136" y="133"/>
                </a:cubicBezTo>
                <a:lnTo>
                  <a:pt x="136" y="152"/>
                </a:lnTo>
                <a:close/>
                <a:moveTo>
                  <a:pt x="93" y="107"/>
                </a:moveTo>
                <a:cubicBezTo>
                  <a:pt x="93" y="110"/>
                  <a:pt x="90" y="113"/>
                  <a:pt x="87" y="113"/>
                </a:cubicBezTo>
                <a:cubicBezTo>
                  <a:pt x="68" y="113"/>
                  <a:pt x="68" y="113"/>
                  <a:pt x="68" y="113"/>
                </a:cubicBezTo>
                <a:cubicBezTo>
                  <a:pt x="64" y="113"/>
                  <a:pt x="62" y="110"/>
                  <a:pt x="62" y="107"/>
                </a:cubicBezTo>
                <a:cubicBezTo>
                  <a:pt x="62" y="88"/>
                  <a:pt x="62" y="88"/>
                  <a:pt x="62" y="88"/>
                </a:cubicBezTo>
                <a:cubicBezTo>
                  <a:pt x="62" y="85"/>
                  <a:pt x="64" y="82"/>
                  <a:pt x="68" y="82"/>
                </a:cubicBezTo>
                <a:cubicBezTo>
                  <a:pt x="87" y="82"/>
                  <a:pt x="87" y="82"/>
                  <a:pt x="87" y="82"/>
                </a:cubicBezTo>
                <a:cubicBezTo>
                  <a:pt x="90" y="82"/>
                  <a:pt x="93" y="85"/>
                  <a:pt x="93" y="88"/>
                </a:cubicBezTo>
                <a:lnTo>
                  <a:pt x="93" y="107"/>
                </a:lnTo>
                <a:close/>
                <a:moveTo>
                  <a:pt x="93" y="152"/>
                </a:moveTo>
                <a:cubicBezTo>
                  <a:pt x="93" y="155"/>
                  <a:pt x="90" y="158"/>
                  <a:pt x="87" y="158"/>
                </a:cubicBezTo>
                <a:cubicBezTo>
                  <a:pt x="68" y="158"/>
                  <a:pt x="68" y="158"/>
                  <a:pt x="68" y="158"/>
                </a:cubicBezTo>
                <a:cubicBezTo>
                  <a:pt x="64" y="158"/>
                  <a:pt x="62" y="155"/>
                  <a:pt x="62" y="152"/>
                </a:cubicBezTo>
                <a:cubicBezTo>
                  <a:pt x="62" y="133"/>
                  <a:pt x="62" y="133"/>
                  <a:pt x="62" y="133"/>
                </a:cubicBezTo>
                <a:cubicBezTo>
                  <a:pt x="62" y="130"/>
                  <a:pt x="64" y="127"/>
                  <a:pt x="68" y="127"/>
                </a:cubicBezTo>
                <a:cubicBezTo>
                  <a:pt x="87" y="127"/>
                  <a:pt x="87" y="127"/>
                  <a:pt x="87" y="127"/>
                </a:cubicBezTo>
                <a:cubicBezTo>
                  <a:pt x="90" y="127"/>
                  <a:pt x="93" y="130"/>
                  <a:pt x="93" y="133"/>
                </a:cubicBezTo>
                <a:lnTo>
                  <a:pt x="93" y="152"/>
                </a:lnTo>
                <a:close/>
                <a:moveTo>
                  <a:pt x="50" y="107"/>
                </a:moveTo>
                <a:cubicBezTo>
                  <a:pt x="50" y="110"/>
                  <a:pt x="47" y="113"/>
                  <a:pt x="44" y="113"/>
                </a:cubicBezTo>
                <a:cubicBezTo>
                  <a:pt x="24" y="113"/>
                  <a:pt x="24" y="113"/>
                  <a:pt x="24" y="113"/>
                </a:cubicBezTo>
                <a:cubicBezTo>
                  <a:pt x="20" y="113"/>
                  <a:pt x="17" y="110"/>
                  <a:pt x="17" y="107"/>
                </a:cubicBezTo>
                <a:cubicBezTo>
                  <a:pt x="17" y="88"/>
                  <a:pt x="17" y="88"/>
                  <a:pt x="17" y="88"/>
                </a:cubicBezTo>
                <a:cubicBezTo>
                  <a:pt x="17" y="85"/>
                  <a:pt x="20" y="82"/>
                  <a:pt x="24" y="82"/>
                </a:cubicBezTo>
                <a:cubicBezTo>
                  <a:pt x="44" y="82"/>
                  <a:pt x="44" y="82"/>
                  <a:pt x="44" y="82"/>
                </a:cubicBezTo>
                <a:cubicBezTo>
                  <a:pt x="47" y="82"/>
                  <a:pt x="50" y="85"/>
                  <a:pt x="50" y="88"/>
                </a:cubicBezTo>
                <a:lnTo>
                  <a:pt x="50" y="107"/>
                </a:lnTo>
                <a:close/>
                <a:moveTo>
                  <a:pt x="50" y="152"/>
                </a:moveTo>
                <a:cubicBezTo>
                  <a:pt x="50" y="155"/>
                  <a:pt x="47" y="158"/>
                  <a:pt x="44" y="158"/>
                </a:cubicBezTo>
                <a:cubicBezTo>
                  <a:pt x="24" y="158"/>
                  <a:pt x="24" y="158"/>
                  <a:pt x="24" y="158"/>
                </a:cubicBezTo>
                <a:cubicBezTo>
                  <a:pt x="20" y="158"/>
                  <a:pt x="17" y="155"/>
                  <a:pt x="17" y="152"/>
                </a:cubicBezTo>
                <a:cubicBezTo>
                  <a:pt x="17" y="133"/>
                  <a:pt x="17" y="133"/>
                  <a:pt x="17" y="133"/>
                </a:cubicBezTo>
                <a:cubicBezTo>
                  <a:pt x="17" y="130"/>
                  <a:pt x="20" y="127"/>
                  <a:pt x="24" y="127"/>
                </a:cubicBezTo>
                <a:cubicBezTo>
                  <a:pt x="44" y="127"/>
                  <a:pt x="44" y="127"/>
                  <a:pt x="44" y="127"/>
                </a:cubicBezTo>
                <a:cubicBezTo>
                  <a:pt x="47" y="127"/>
                  <a:pt x="50" y="130"/>
                  <a:pt x="50" y="133"/>
                </a:cubicBezTo>
                <a:lnTo>
                  <a:pt x="50" y="152"/>
                </a:lnTo>
                <a:close/>
                <a:moveTo>
                  <a:pt x="179" y="14"/>
                </a:moveTo>
                <a:cubicBezTo>
                  <a:pt x="176" y="14"/>
                  <a:pt x="176" y="14"/>
                  <a:pt x="176" y="14"/>
                </a:cubicBezTo>
                <a:cubicBezTo>
                  <a:pt x="176" y="23"/>
                  <a:pt x="176" y="23"/>
                  <a:pt x="176" y="23"/>
                </a:cubicBezTo>
                <a:cubicBezTo>
                  <a:pt x="176" y="31"/>
                  <a:pt x="169" y="38"/>
                  <a:pt x="161" y="38"/>
                </a:cubicBezTo>
                <a:cubicBezTo>
                  <a:pt x="152" y="38"/>
                  <a:pt x="145" y="31"/>
                  <a:pt x="145" y="23"/>
                </a:cubicBezTo>
                <a:cubicBezTo>
                  <a:pt x="145" y="14"/>
                  <a:pt x="145" y="14"/>
                  <a:pt x="145" y="14"/>
                </a:cubicBezTo>
                <a:cubicBezTo>
                  <a:pt x="114" y="14"/>
                  <a:pt x="114" y="14"/>
                  <a:pt x="114" y="14"/>
                </a:cubicBezTo>
                <a:cubicBezTo>
                  <a:pt x="114" y="23"/>
                  <a:pt x="114" y="23"/>
                  <a:pt x="114" y="23"/>
                </a:cubicBezTo>
                <a:cubicBezTo>
                  <a:pt x="114" y="31"/>
                  <a:pt x="107" y="38"/>
                  <a:pt x="99" y="38"/>
                </a:cubicBezTo>
                <a:cubicBezTo>
                  <a:pt x="90" y="38"/>
                  <a:pt x="84" y="31"/>
                  <a:pt x="84" y="23"/>
                </a:cubicBezTo>
                <a:cubicBezTo>
                  <a:pt x="84" y="14"/>
                  <a:pt x="84" y="14"/>
                  <a:pt x="84" y="14"/>
                </a:cubicBezTo>
                <a:cubicBezTo>
                  <a:pt x="52" y="14"/>
                  <a:pt x="52" y="14"/>
                  <a:pt x="52" y="14"/>
                </a:cubicBezTo>
                <a:cubicBezTo>
                  <a:pt x="52" y="23"/>
                  <a:pt x="52" y="23"/>
                  <a:pt x="52" y="23"/>
                </a:cubicBezTo>
                <a:cubicBezTo>
                  <a:pt x="52" y="31"/>
                  <a:pt x="45" y="38"/>
                  <a:pt x="37" y="38"/>
                </a:cubicBezTo>
                <a:cubicBezTo>
                  <a:pt x="29" y="38"/>
                  <a:pt x="21" y="31"/>
                  <a:pt x="21" y="23"/>
                </a:cubicBezTo>
                <a:cubicBezTo>
                  <a:pt x="21" y="14"/>
                  <a:pt x="21" y="14"/>
                  <a:pt x="21" y="14"/>
                </a:cubicBezTo>
                <a:cubicBezTo>
                  <a:pt x="17" y="14"/>
                  <a:pt x="17" y="14"/>
                  <a:pt x="17" y="14"/>
                </a:cubicBezTo>
                <a:cubicBezTo>
                  <a:pt x="8" y="14"/>
                  <a:pt x="0" y="22"/>
                  <a:pt x="0" y="32"/>
                </a:cubicBezTo>
                <a:cubicBezTo>
                  <a:pt x="0" y="158"/>
                  <a:pt x="0" y="158"/>
                  <a:pt x="0" y="158"/>
                </a:cubicBezTo>
                <a:cubicBezTo>
                  <a:pt x="0" y="168"/>
                  <a:pt x="8" y="176"/>
                  <a:pt x="17" y="176"/>
                </a:cubicBezTo>
                <a:cubicBezTo>
                  <a:pt x="179" y="176"/>
                  <a:pt x="179" y="176"/>
                  <a:pt x="179" y="176"/>
                </a:cubicBezTo>
                <a:cubicBezTo>
                  <a:pt x="189" y="176"/>
                  <a:pt x="197" y="168"/>
                  <a:pt x="197" y="158"/>
                </a:cubicBezTo>
                <a:cubicBezTo>
                  <a:pt x="197" y="32"/>
                  <a:pt x="197" y="32"/>
                  <a:pt x="197" y="32"/>
                </a:cubicBezTo>
                <a:cubicBezTo>
                  <a:pt x="197" y="22"/>
                  <a:pt x="189" y="14"/>
                  <a:pt x="179" y="1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4">
            <a:extLst>
              <a:ext uri="{FF2B5EF4-FFF2-40B4-BE49-F238E27FC236}">
                <a16:creationId xmlns:a16="http://schemas.microsoft.com/office/drawing/2014/main" id="{780F0D0B-F82A-4530-96E9-01E0C36CD009}"/>
              </a:ext>
            </a:extLst>
          </p:cNvPr>
          <p:cNvSpPr>
            <a:spLocks noEditPoints="1"/>
          </p:cNvSpPr>
          <p:nvPr/>
        </p:nvSpPr>
        <p:spPr bwMode="auto">
          <a:xfrm>
            <a:off x="733846" y="3675201"/>
            <a:ext cx="351477" cy="307745"/>
          </a:xfrm>
          <a:custGeom>
            <a:avLst/>
            <a:gdLst/>
            <a:ahLst/>
            <a:cxnLst>
              <a:cxn ang="0">
                <a:pos x="231" y="141"/>
              </a:cxn>
              <a:cxn ang="0">
                <a:pos x="206" y="82"/>
              </a:cxn>
              <a:cxn ang="0">
                <a:pos x="217" y="156"/>
              </a:cxn>
              <a:cxn ang="0">
                <a:pos x="210" y="168"/>
              </a:cxn>
              <a:cxn ang="0">
                <a:pos x="208" y="165"/>
              </a:cxn>
              <a:cxn ang="0">
                <a:pos x="157" y="137"/>
              </a:cxn>
              <a:cxn ang="0">
                <a:pos x="141" y="71"/>
              </a:cxn>
              <a:cxn ang="0">
                <a:pos x="144" y="62"/>
              </a:cxn>
              <a:cxn ang="0">
                <a:pos x="201" y="48"/>
              </a:cxn>
              <a:cxn ang="0">
                <a:pos x="219" y="62"/>
              </a:cxn>
              <a:cxn ang="0">
                <a:pos x="234" y="141"/>
              </a:cxn>
              <a:cxn ang="0">
                <a:pos x="170" y="198"/>
              </a:cxn>
              <a:cxn ang="0">
                <a:pos x="164" y="242"/>
              </a:cxn>
              <a:cxn ang="0">
                <a:pos x="81" y="242"/>
              </a:cxn>
              <a:cxn ang="0">
                <a:pos x="75" y="198"/>
              </a:cxn>
              <a:cxn ang="0">
                <a:pos x="40" y="219"/>
              </a:cxn>
              <a:cxn ang="0">
                <a:pos x="48" y="169"/>
              </a:cxn>
              <a:cxn ang="0">
                <a:pos x="104" y="149"/>
              </a:cxn>
              <a:cxn ang="0">
                <a:pos x="141" y="149"/>
              </a:cxn>
              <a:cxn ang="0">
                <a:pos x="196" y="169"/>
              </a:cxn>
              <a:cxn ang="0">
                <a:pos x="204" y="219"/>
              </a:cxn>
              <a:cxn ang="0">
                <a:pos x="35" y="169"/>
              </a:cxn>
              <a:cxn ang="0">
                <a:pos x="36" y="80"/>
              </a:cxn>
              <a:cxn ang="0">
                <a:pos x="21" y="131"/>
              </a:cxn>
              <a:cxn ang="0">
                <a:pos x="9" y="140"/>
              </a:cxn>
              <a:cxn ang="0">
                <a:pos x="12" y="61"/>
              </a:cxn>
              <a:cxn ang="0">
                <a:pos x="31" y="47"/>
              </a:cxn>
              <a:cxn ang="0">
                <a:pos x="62" y="69"/>
              </a:cxn>
              <a:cxn ang="0">
                <a:pos x="94" y="47"/>
              </a:cxn>
              <a:cxn ang="0">
                <a:pos x="113" y="61"/>
              </a:cxn>
              <a:cxn ang="0">
                <a:pos x="91" y="80"/>
              </a:cxn>
              <a:cxn ang="0">
                <a:pos x="90" y="81"/>
              </a:cxn>
              <a:cxn ang="0">
                <a:pos x="87" y="137"/>
              </a:cxn>
              <a:cxn ang="0">
                <a:pos x="36" y="165"/>
              </a:cxn>
              <a:cxn ang="0">
                <a:pos x="62" y="0"/>
              </a:cxn>
              <a:cxn ang="0">
                <a:pos x="62" y="40"/>
              </a:cxn>
              <a:cxn ang="0">
                <a:pos x="62" y="0"/>
              </a:cxn>
              <a:cxn ang="0">
                <a:pos x="154" y="110"/>
              </a:cxn>
              <a:cxn ang="0">
                <a:pos x="91" y="110"/>
              </a:cxn>
              <a:cxn ang="0">
                <a:pos x="182" y="0"/>
              </a:cxn>
              <a:cxn ang="0">
                <a:pos x="182" y="40"/>
              </a:cxn>
              <a:cxn ang="0">
                <a:pos x="182" y="0"/>
              </a:cxn>
            </a:cxnLst>
            <a:rect l="0" t="0" r="r" b="b"/>
            <a:pathLst>
              <a:path w="241" h="248">
                <a:moveTo>
                  <a:pt x="234" y="141"/>
                </a:moveTo>
                <a:cubicBezTo>
                  <a:pt x="233" y="141"/>
                  <a:pt x="232" y="141"/>
                  <a:pt x="231" y="141"/>
                </a:cubicBezTo>
                <a:cubicBezTo>
                  <a:pt x="227" y="141"/>
                  <a:pt x="223" y="139"/>
                  <a:pt x="222" y="134"/>
                </a:cubicBezTo>
                <a:cubicBezTo>
                  <a:pt x="206" y="82"/>
                  <a:pt x="206" y="82"/>
                  <a:pt x="206" y="82"/>
                </a:cubicBezTo>
                <a:cubicBezTo>
                  <a:pt x="198" y="82"/>
                  <a:pt x="198" y="82"/>
                  <a:pt x="198" y="82"/>
                </a:cubicBezTo>
                <a:cubicBezTo>
                  <a:pt x="217" y="156"/>
                  <a:pt x="217" y="156"/>
                  <a:pt x="217" y="156"/>
                </a:cubicBezTo>
                <a:cubicBezTo>
                  <a:pt x="218" y="157"/>
                  <a:pt x="218" y="158"/>
                  <a:pt x="218" y="160"/>
                </a:cubicBezTo>
                <a:cubicBezTo>
                  <a:pt x="218" y="164"/>
                  <a:pt x="214" y="168"/>
                  <a:pt x="210" y="168"/>
                </a:cubicBezTo>
                <a:cubicBezTo>
                  <a:pt x="209" y="168"/>
                  <a:pt x="209" y="168"/>
                  <a:pt x="209" y="168"/>
                </a:cubicBezTo>
                <a:cubicBezTo>
                  <a:pt x="208" y="167"/>
                  <a:pt x="208" y="166"/>
                  <a:pt x="208" y="165"/>
                </a:cubicBezTo>
                <a:cubicBezTo>
                  <a:pt x="203" y="148"/>
                  <a:pt x="186" y="137"/>
                  <a:pt x="168" y="137"/>
                </a:cubicBezTo>
                <a:cubicBezTo>
                  <a:pt x="157" y="137"/>
                  <a:pt x="157" y="137"/>
                  <a:pt x="157" y="137"/>
                </a:cubicBezTo>
                <a:cubicBezTo>
                  <a:pt x="163" y="129"/>
                  <a:pt x="166" y="120"/>
                  <a:pt x="166" y="110"/>
                </a:cubicBezTo>
                <a:cubicBezTo>
                  <a:pt x="166" y="93"/>
                  <a:pt x="156" y="78"/>
                  <a:pt x="141" y="71"/>
                </a:cubicBezTo>
                <a:cubicBezTo>
                  <a:pt x="144" y="62"/>
                  <a:pt x="144" y="62"/>
                  <a:pt x="144" y="62"/>
                </a:cubicBezTo>
                <a:cubicBezTo>
                  <a:pt x="144" y="62"/>
                  <a:pt x="144" y="62"/>
                  <a:pt x="144" y="62"/>
                </a:cubicBezTo>
                <a:cubicBezTo>
                  <a:pt x="147" y="53"/>
                  <a:pt x="154" y="48"/>
                  <a:pt x="162" y="48"/>
                </a:cubicBezTo>
                <a:cubicBezTo>
                  <a:pt x="201" y="48"/>
                  <a:pt x="201" y="48"/>
                  <a:pt x="201" y="48"/>
                </a:cubicBezTo>
                <a:cubicBezTo>
                  <a:pt x="209" y="48"/>
                  <a:pt x="216" y="53"/>
                  <a:pt x="219" y="62"/>
                </a:cubicBezTo>
                <a:cubicBezTo>
                  <a:pt x="219" y="62"/>
                  <a:pt x="219" y="62"/>
                  <a:pt x="219" y="62"/>
                </a:cubicBezTo>
                <a:cubicBezTo>
                  <a:pt x="240" y="129"/>
                  <a:pt x="240" y="129"/>
                  <a:pt x="240" y="129"/>
                </a:cubicBezTo>
                <a:cubicBezTo>
                  <a:pt x="241" y="134"/>
                  <a:pt x="238" y="139"/>
                  <a:pt x="234" y="141"/>
                </a:cubicBezTo>
                <a:close/>
                <a:moveTo>
                  <a:pt x="176" y="237"/>
                </a:moveTo>
                <a:cubicBezTo>
                  <a:pt x="170" y="198"/>
                  <a:pt x="170" y="198"/>
                  <a:pt x="170" y="198"/>
                </a:cubicBezTo>
                <a:cubicBezTo>
                  <a:pt x="162" y="198"/>
                  <a:pt x="162" y="198"/>
                  <a:pt x="162" y="198"/>
                </a:cubicBezTo>
                <a:cubicBezTo>
                  <a:pt x="164" y="242"/>
                  <a:pt x="164" y="242"/>
                  <a:pt x="164" y="242"/>
                </a:cubicBezTo>
                <a:cubicBezTo>
                  <a:pt x="151" y="246"/>
                  <a:pt x="137" y="248"/>
                  <a:pt x="122" y="248"/>
                </a:cubicBezTo>
                <a:cubicBezTo>
                  <a:pt x="108" y="248"/>
                  <a:pt x="94" y="246"/>
                  <a:pt x="81" y="242"/>
                </a:cubicBezTo>
                <a:cubicBezTo>
                  <a:pt x="83" y="198"/>
                  <a:pt x="83" y="198"/>
                  <a:pt x="83" y="198"/>
                </a:cubicBezTo>
                <a:cubicBezTo>
                  <a:pt x="75" y="198"/>
                  <a:pt x="75" y="198"/>
                  <a:pt x="75" y="198"/>
                </a:cubicBezTo>
                <a:cubicBezTo>
                  <a:pt x="67" y="237"/>
                  <a:pt x="67" y="237"/>
                  <a:pt x="67" y="237"/>
                </a:cubicBezTo>
                <a:cubicBezTo>
                  <a:pt x="57" y="232"/>
                  <a:pt x="48" y="226"/>
                  <a:pt x="40" y="219"/>
                </a:cubicBezTo>
                <a:cubicBezTo>
                  <a:pt x="48" y="171"/>
                  <a:pt x="48" y="171"/>
                  <a:pt x="48" y="171"/>
                </a:cubicBezTo>
                <a:cubicBezTo>
                  <a:pt x="48" y="170"/>
                  <a:pt x="48" y="169"/>
                  <a:pt x="48" y="169"/>
                </a:cubicBezTo>
                <a:cubicBezTo>
                  <a:pt x="52" y="157"/>
                  <a:pt x="63" y="149"/>
                  <a:pt x="77" y="149"/>
                </a:cubicBezTo>
                <a:cubicBezTo>
                  <a:pt x="104" y="149"/>
                  <a:pt x="104" y="149"/>
                  <a:pt x="104" y="149"/>
                </a:cubicBezTo>
                <a:cubicBezTo>
                  <a:pt x="123" y="182"/>
                  <a:pt x="123" y="182"/>
                  <a:pt x="123" y="182"/>
                </a:cubicBezTo>
                <a:cubicBezTo>
                  <a:pt x="141" y="149"/>
                  <a:pt x="141" y="149"/>
                  <a:pt x="141" y="149"/>
                </a:cubicBezTo>
                <a:cubicBezTo>
                  <a:pt x="168" y="149"/>
                  <a:pt x="168" y="149"/>
                  <a:pt x="168" y="149"/>
                </a:cubicBezTo>
                <a:cubicBezTo>
                  <a:pt x="181" y="149"/>
                  <a:pt x="192" y="157"/>
                  <a:pt x="196" y="169"/>
                </a:cubicBezTo>
                <a:cubicBezTo>
                  <a:pt x="196" y="169"/>
                  <a:pt x="196" y="170"/>
                  <a:pt x="196" y="171"/>
                </a:cubicBezTo>
                <a:cubicBezTo>
                  <a:pt x="204" y="219"/>
                  <a:pt x="204" y="219"/>
                  <a:pt x="204" y="219"/>
                </a:cubicBezTo>
                <a:cubicBezTo>
                  <a:pt x="196" y="226"/>
                  <a:pt x="186" y="232"/>
                  <a:pt x="176" y="237"/>
                </a:cubicBezTo>
                <a:close/>
                <a:moveTo>
                  <a:pt x="35" y="169"/>
                </a:moveTo>
                <a:cubicBezTo>
                  <a:pt x="34" y="174"/>
                  <a:pt x="34" y="174"/>
                  <a:pt x="34" y="174"/>
                </a:cubicBezTo>
                <a:cubicBezTo>
                  <a:pt x="36" y="80"/>
                  <a:pt x="36" y="80"/>
                  <a:pt x="36" y="80"/>
                </a:cubicBezTo>
                <a:cubicBezTo>
                  <a:pt x="30" y="80"/>
                  <a:pt x="30" y="80"/>
                  <a:pt x="30" y="80"/>
                </a:cubicBezTo>
                <a:cubicBezTo>
                  <a:pt x="21" y="131"/>
                  <a:pt x="21" y="131"/>
                  <a:pt x="21" y="131"/>
                </a:cubicBezTo>
                <a:cubicBezTo>
                  <a:pt x="20" y="136"/>
                  <a:pt x="16" y="140"/>
                  <a:pt x="11" y="140"/>
                </a:cubicBezTo>
                <a:cubicBezTo>
                  <a:pt x="11" y="140"/>
                  <a:pt x="10" y="140"/>
                  <a:pt x="9" y="140"/>
                </a:cubicBezTo>
                <a:cubicBezTo>
                  <a:pt x="4" y="139"/>
                  <a:pt x="0" y="133"/>
                  <a:pt x="1" y="128"/>
                </a:cubicBezTo>
                <a:cubicBezTo>
                  <a:pt x="12" y="61"/>
                  <a:pt x="12" y="61"/>
                  <a:pt x="12" y="61"/>
                </a:cubicBezTo>
                <a:cubicBezTo>
                  <a:pt x="12" y="60"/>
                  <a:pt x="12" y="60"/>
                  <a:pt x="12" y="60"/>
                </a:cubicBezTo>
                <a:cubicBezTo>
                  <a:pt x="15" y="52"/>
                  <a:pt x="23" y="47"/>
                  <a:pt x="31" y="47"/>
                </a:cubicBezTo>
                <a:cubicBezTo>
                  <a:pt x="49" y="47"/>
                  <a:pt x="49" y="47"/>
                  <a:pt x="49" y="47"/>
                </a:cubicBezTo>
                <a:cubicBezTo>
                  <a:pt x="62" y="69"/>
                  <a:pt x="62" y="69"/>
                  <a:pt x="62" y="69"/>
                </a:cubicBezTo>
                <a:cubicBezTo>
                  <a:pt x="76" y="47"/>
                  <a:pt x="76" y="47"/>
                  <a:pt x="76" y="47"/>
                </a:cubicBezTo>
                <a:cubicBezTo>
                  <a:pt x="94" y="47"/>
                  <a:pt x="94" y="47"/>
                  <a:pt x="94" y="47"/>
                </a:cubicBezTo>
                <a:cubicBezTo>
                  <a:pt x="103" y="47"/>
                  <a:pt x="110" y="52"/>
                  <a:pt x="113" y="60"/>
                </a:cubicBezTo>
                <a:cubicBezTo>
                  <a:pt x="113" y="61"/>
                  <a:pt x="113" y="61"/>
                  <a:pt x="113" y="61"/>
                </a:cubicBezTo>
                <a:cubicBezTo>
                  <a:pt x="114" y="67"/>
                  <a:pt x="114" y="67"/>
                  <a:pt x="114" y="67"/>
                </a:cubicBezTo>
                <a:cubicBezTo>
                  <a:pt x="105" y="69"/>
                  <a:pt x="97" y="73"/>
                  <a:pt x="91" y="80"/>
                </a:cubicBezTo>
                <a:cubicBezTo>
                  <a:pt x="90" y="80"/>
                  <a:pt x="90" y="80"/>
                  <a:pt x="90" y="80"/>
                </a:cubicBezTo>
                <a:cubicBezTo>
                  <a:pt x="90" y="81"/>
                  <a:pt x="90" y="81"/>
                  <a:pt x="90" y="81"/>
                </a:cubicBezTo>
                <a:cubicBezTo>
                  <a:pt x="83" y="88"/>
                  <a:pt x="79" y="99"/>
                  <a:pt x="79" y="110"/>
                </a:cubicBezTo>
                <a:cubicBezTo>
                  <a:pt x="79" y="120"/>
                  <a:pt x="82" y="129"/>
                  <a:pt x="87" y="137"/>
                </a:cubicBezTo>
                <a:cubicBezTo>
                  <a:pt x="77" y="137"/>
                  <a:pt x="77" y="137"/>
                  <a:pt x="77" y="137"/>
                </a:cubicBezTo>
                <a:cubicBezTo>
                  <a:pt x="58" y="137"/>
                  <a:pt x="41" y="148"/>
                  <a:pt x="36" y="165"/>
                </a:cubicBezTo>
                <a:cubicBezTo>
                  <a:pt x="36" y="166"/>
                  <a:pt x="35" y="167"/>
                  <a:pt x="35" y="169"/>
                </a:cubicBezTo>
                <a:close/>
                <a:moveTo>
                  <a:pt x="62" y="0"/>
                </a:moveTo>
                <a:cubicBezTo>
                  <a:pt x="74" y="0"/>
                  <a:pt x="83" y="9"/>
                  <a:pt x="83" y="20"/>
                </a:cubicBezTo>
                <a:cubicBezTo>
                  <a:pt x="83" y="31"/>
                  <a:pt x="74" y="40"/>
                  <a:pt x="62" y="40"/>
                </a:cubicBezTo>
                <a:cubicBezTo>
                  <a:pt x="51" y="40"/>
                  <a:pt x="42" y="31"/>
                  <a:pt x="42" y="20"/>
                </a:cubicBezTo>
                <a:cubicBezTo>
                  <a:pt x="42" y="9"/>
                  <a:pt x="51" y="0"/>
                  <a:pt x="62" y="0"/>
                </a:cubicBezTo>
                <a:close/>
                <a:moveTo>
                  <a:pt x="122" y="79"/>
                </a:moveTo>
                <a:cubicBezTo>
                  <a:pt x="140" y="79"/>
                  <a:pt x="154" y="93"/>
                  <a:pt x="154" y="110"/>
                </a:cubicBezTo>
                <a:cubicBezTo>
                  <a:pt x="154" y="127"/>
                  <a:pt x="140" y="141"/>
                  <a:pt x="122" y="141"/>
                </a:cubicBezTo>
                <a:cubicBezTo>
                  <a:pt x="105" y="141"/>
                  <a:pt x="91" y="127"/>
                  <a:pt x="91" y="110"/>
                </a:cubicBezTo>
                <a:cubicBezTo>
                  <a:pt x="91" y="93"/>
                  <a:pt x="105" y="79"/>
                  <a:pt x="122" y="79"/>
                </a:cubicBezTo>
                <a:close/>
                <a:moveTo>
                  <a:pt x="182" y="0"/>
                </a:moveTo>
                <a:cubicBezTo>
                  <a:pt x="193" y="0"/>
                  <a:pt x="201" y="9"/>
                  <a:pt x="201" y="20"/>
                </a:cubicBezTo>
                <a:cubicBezTo>
                  <a:pt x="201" y="31"/>
                  <a:pt x="193" y="40"/>
                  <a:pt x="182" y="40"/>
                </a:cubicBezTo>
                <a:cubicBezTo>
                  <a:pt x="171" y="40"/>
                  <a:pt x="162" y="31"/>
                  <a:pt x="162" y="20"/>
                </a:cubicBezTo>
                <a:cubicBezTo>
                  <a:pt x="162" y="9"/>
                  <a:pt x="171" y="0"/>
                  <a:pt x="182"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a:extLst>
              <a:ext uri="{FF2B5EF4-FFF2-40B4-BE49-F238E27FC236}">
                <a16:creationId xmlns:a16="http://schemas.microsoft.com/office/drawing/2014/main" id="{55FE2C63-7278-44CC-8D0B-637A18EDF3AB}"/>
              </a:ext>
            </a:extLst>
          </p:cNvPr>
          <p:cNvSpPr>
            <a:spLocks noGrp="1"/>
          </p:cNvSpPr>
          <p:nvPr>
            <p:ph type="sldNum" sz="quarter" idx="12"/>
          </p:nvPr>
        </p:nvSpPr>
        <p:spPr/>
        <p:txBody>
          <a:bodyPr/>
          <a:lstStyle/>
          <a:p>
            <a:fld id="{36679B2B-0B95-3D41-A6BF-74EBACF9BD9F}" type="slidenum">
              <a:rPr lang="en-US" smtClean="0"/>
              <a:pPr/>
              <a:t>5</a:t>
            </a:fld>
            <a:endParaRPr lang="en-US" dirty="0"/>
          </a:p>
        </p:txBody>
      </p:sp>
      <p:pic>
        <p:nvPicPr>
          <p:cNvPr id="5" name="Graphic 4" descr="Magnifying glass">
            <a:extLst>
              <a:ext uri="{FF2B5EF4-FFF2-40B4-BE49-F238E27FC236}">
                <a16:creationId xmlns:a16="http://schemas.microsoft.com/office/drawing/2014/main" id="{ED6AC191-AFD4-4DBD-BA92-DA0AFB4780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846" y="4283410"/>
            <a:ext cx="310896" cy="310896"/>
          </a:xfrm>
          <a:prstGeom prst="rect">
            <a:avLst/>
          </a:prstGeom>
        </p:spPr>
      </p:pic>
    </p:spTree>
    <p:extLst>
      <p:ext uri="{BB962C8B-B14F-4D97-AF65-F5344CB8AC3E}">
        <p14:creationId xmlns:p14="http://schemas.microsoft.com/office/powerpoint/2010/main" val="300534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ED887-2B37-49D0-8A1F-D62B368766C7}"/>
              </a:ext>
            </a:extLst>
          </p:cNvPr>
          <p:cNvSpPr>
            <a:spLocks noGrp="1"/>
          </p:cNvSpPr>
          <p:nvPr>
            <p:ph type="title"/>
          </p:nvPr>
        </p:nvSpPr>
        <p:spPr/>
        <p:txBody>
          <a:bodyPr/>
          <a:lstStyle/>
          <a:p>
            <a:r>
              <a:rPr lang="en-CA" dirty="0"/>
              <a:t>Background and Methodology</a:t>
            </a:r>
          </a:p>
        </p:txBody>
      </p:sp>
      <p:sp>
        <p:nvSpPr>
          <p:cNvPr id="6" name="Subtitle 2">
            <a:extLst>
              <a:ext uri="{FF2B5EF4-FFF2-40B4-BE49-F238E27FC236}">
                <a16:creationId xmlns:a16="http://schemas.microsoft.com/office/drawing/2014/main" id="{9998AB9B-13AA-4B34-A0AB-A7D00F90E6E4}"/>
              </a:ext>
            </a:extLst>
          </p:cNvPr>
          <p:cNvSpPr txBox="1">
            <a:spLocks/>
          </p:cNvSpPr>
          <p:nvPr>
            <p:custDataLst>
              <p:tags r:id="rId1"/>
            </p:custDataLst>
          </p:nvPr>
        </p:nvSpPr>
        <p:spPr>
          <a:xfrm>
            <a:off x="603850" y="1638842"/>
            <a:ext cx="7901045" cy="3858124"/>
          </a:xfrm>
          <a:prstGeom prst="rect">
            <a:avLst/>
          </a:prstGeom>
          <a:ln>
            <a:solidFill>
              <a:schemeClr val="accent2"/>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en-CA" sz="1100" b="1" dirty="0">
                <a:solidFill>
                  <a:prstClr val="black"/>
                </a:solidFill>
                <a:cs typeface="Calibri" panose="020F0502020204030204" pitchFamily="34" charset="0"/>
              </a:rPr>
              <a:t> </a:t>
            </a:r>
          </a:p>
          <a:p>
            <a:pPr marL="0" indent="0">
              <a:spcBef>
                <a:spcPct val="50000"/>
              </a:spcBef>
              <a:buFont typeface="Arial"/>
              <a:buNone/>
            </a:pPr>
            <a:endParaRPr lang="en-CA" sz="700" b="1" dirty="0">
              <a:solidFill>
                <a:prstClr val="black"/>
              </a:solidFill>
              <a:cs typeface="Calibri" panose="020F0502020204030204" pitchFamily="34" charset="0"/>
            </a:endParaRPr>
          </a:p>
          <a:p>
            <a:pPr marL="0" indent="0">
              <a:spcBef>
                <a:spcPct val="50000"/>
              </a:spcBef>
              <a:buFont typeface="Arial"/>
              <a:buNone/>
            </a:pPr>
            <a:endParaRPr lang="en-CA" sz="600" dirty="0"/>
          </a:p>
          <a:p>
            <a:pPr marL="0" indent="0" algn="just">
              <a:spcBef>
                <a:spcPct val="0"/>
              </a:spcBef>
              <a:spcAft>
                <a:spcPts val="300"/>
              </a:spcAft>
              <a:buClr>
                <a:schemeClr val="bg1">
                  <a:lumMod val="50000"/>
                </a:schemeClr>
              </a:buClr>
              <a:buFont typeface="Arial"/>
              <a:buNone/>
            </a:pPr>
            <a:r>
              <a:rPr lang="en-CA" sz="1200" dirty="0"/>
              <a:t>	</a:t>
            </a:r>
          </a:p>
        </p:txBody>
      </p:sp>
      <p:sp>
        <p:nvSpPr>
          <p:cNvPr id="8" name="Subtitle 2">
            <a:extLst>
              <a:ext uri="{FF2B5EF4-FFF2-40B4-BE49-F238E27FC236}">
                <a16:creationId xmlns:a16="http://schemas.microsoft.com/office/drawing/2014/main" id="{767C0002-5933-4C0D-94EB-2092BC6D46AC}"/>
              </a:ext>
            </a:extLst>
          </p:cNvPr>
          <p:cNvSpPr txBox="1">
            <a:spLocks/>
          </p:cNvSpPr>
          <p:nvPr>
            <p:custDataLst>
              <p:tags r:id="rId2"/>
            </p:custDataLst>
          </p:nvPr>
        </p:nvSpPr>
        <p:spPr>
          <a:xfrm>
            <a:off x="722601" y="1822129"/>
            <a:ext cx="7816250" cy="4303368"/>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pPr>
            <a:r>
              <a:rPr lang="fr-CA" sz="1100" b="1" dirty="0">
                <a:solidFill>
                  <a:prstClr val="black"/>
                </a:solidFill>
                <a:cs typeface="Calibri" panose="020F0502020204030204" pitchFamily="34" charset="0"/>
              </a:rPr>
              <a:t> </a:t>
            </a:r>
          </a:p>
          <a:p>
            <a:pPr marL="447675" indent="-447675">
              <a:spcBef>
                <a:spcPct val="0"/>
              </a:spcBef>
              <a:spcAft>
                <a:spcPts val="300"/>
              </a:spcAft>
              <a:buClr>
                <a:schemeClr val="bg1">
                  <a:lumMod val="50000"/>
                </a:schemeClr>
              </a:buClr>
              <a:buNone/>
            </a:pPr>
            <a:r>
              <a:rPr lang="en-CA" sz="1400" dirty="0"/>
              <a:t>	BC Transit provided the sample files for this study, including names and contact information of people believed to be recent handyDART users in each market served by BC Transit. Leger refined, cleaned, and standardized the sample files, removing any cases missing any contact information that could not be imputed. Once the contact database was compiled, Leger selected a random sample of 4,000 records to participate in the study. In all, 4,000 surveys were sent out by mail to potential respondents. </a:t>
            </a:r>
          </a:p>
          <a:p>
            <a:pPr marL="447675" indent="-447675">
              <a:spcBef>
                <a:spcPct val="0"/>
              </a:spcBef>
              <a:spcAft>
                <a:spcPts val="300"/>
              </a:spcAft>
              <a:buClr>
                <a:schemeClr val="bg1">
                  <a:lumMod val="50000"/>
                </a:schemeClr>
              </a:buClr>
              <a:buNone/>
            </a:pPr>
            <a:r>
              <a:rPr lang="en-CA" sz="1400" dirty="0"/>
              <a:t>	</a:t>
            </a:r>
          </a:p>
          <a:p>
            <a:pPr marL="447675" indent="-447675">
              <a:spcBef>
                <a:spcPct val="0"/>
              </a:spcBef>
              <a:spcAft>
                <a:spcPts val="300"/>
              </a:spcAft>
              <a:buClr>
                <a:schemeClr val="bg1">
                  <a:lumMod val="50000"/>
                </a:schemeClr>
              </a:buClr>
              <a:buNone/>
            </a:pPr>
            <a:r>
              <a:rPr lang="en-CA" sz="1400" dirty="0"/>
              <a:t>	Despite updating and/or removing any obviously unusable contact information, some records were identified as belonging to people who had not been active handyDART users in the past year.</a:t>
            </a:r>
          </a:p>
          <a:p>
            <a:pPr marL="447675" indent="-447675">
              <a:spcBef>
                <a:spcPct val="0"/>
              </a:spcBef>
              <a:spcAft>
                <a:spcPts val="300"/>
              </a:spcAft>
              <a:buClr>
                <a:schemeClr val="bg1">
                  <a:lumMod val="50000"/>
                </a:schemeClr>
              </a:buClr>
              <a:buNone/>
            </a:pPr>
            <a:endParaRPr lang="en-CA" sz="1400" dirty="0"/>
          </a:p>
          <a:p>
            <a:pPr marL="447675" indent="-447675">
              <a:spcBef>
                <a:spcPct val="0"/>
              </a:spcBef>
              <a:spcAft>
                <a:spcPts val="300"/>
              </a:spcAft>
              <a:buClr>
                <a:schemeClr val="bg1">
                  <a:lumMod val="50000"/>
                </a:schemeClr>
              </a:buClr>
              <a:buNone/>
            </a:pPr>
            <a:r>
              <a:rPr lang="en-CA" sz="1400" dirty="0"/>
              <a:t>	Of the 4,000 surveys sent out, 61 were processed by Leger as return-to-sender mail. About 14 phoned Leger to advise that the addressee was deceased, had moved into a care facility, or was otherwise no longer a handyDART user.</a:t>
            </a:r>
          </a:p>
          <a:p>
            <a:pPr marL="447675" indent="-447675">
              <a:spcBef>
                <a:spcPct val="0"/>
              </a:spcBef>
              <a:spcAft>
                <a:spcPts val="300"/>
              </a:spcAft>
              <a:buClr>
                <a:schemeClr val="bg1">
                  <a:lumMod val="50000"/>
                </a:schemeClr>
              </a:buClr>
              <a:buFont typeface="Arial"/>
              <a:buNone/>
            </a:pPr>
            <a:r>
              <a:rPr lang="en-CA" sz="1400" dirty="0"/>
              <a:t>	</a:t>
            </a:r>
          </a:p>
        </p:txBody>
      </p:sp>
      <p:sp>
        <p:nvSpPr>
          <p:cNvPr id="7" name="Text Placeholder 6">
            <a:extLst>
              <a:ext uri="{FF2B5EF4-FFF2-40B4-BE49-F238E27FC236}">
                <a16:creationId xmlns:a16="http://schemas.microsoft.com/office/drawing/2014/main" id="{6ED8908E-67C4-41EB-82C7-90F235DC0198}"/>
              </a:ext>
            </a:extLst>
          </p:cNvPr>
          <p:cNvSpPr txBox="1">
            <a:spLocks/>
          </p:cNvSpPr>
          <p:nvPr>
            <p:custDataLst>
              <p:tags r:id="rId3"/>
            </p:custDataLst>
          </p:nvPr>
        </p:nvSpPr>
        <p:spPr>
          <a:xfrm>
            <a:off x="863255" y="1361034"/>
            <a:ext cx="2556062" cy="480144"/>
          </a:xfrm>
          <a:prstGeom prst="rect">
            <a:avLst/>
          </a:prstGeom>
          <a:solidFill>
            <a:schemeClr val="accent2"/>
          </a:solidFill>
        </p:spPr>
        <p:txBody>
          <a:bodyPr anchor="ctr">
            <a:noAutofit/>
          </a:bodyPr>
          <a:lstStyle>
            <a:lvl1pPr marL="0" indent="0" algn="ctr" defTabSz="457200" rtl="0" eaLnBrk="1" latinLnBrk="0" hangingPunct="1">
              <a:spcBef>
                <a:spcPct val="20000"/>
              </a:spcBef>
              <a:buFontTx/>
              <a:buNone/>
              <a:defRPr sz="2400" b="0" i="0" kern="1200">
                <a:solidFill>
                  <a:srgbClr val="FFFFFF"/>
                </a:solidFill>
                <a:latin typeface="Oswald Medium"/>
                <a:ea typeface="+mn-ea"/>
                <a:cs typeface="Oswald 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400" b="1" cap="all" dirty="0">
                <a:latin typeface="Calibri"/>
                <a:cs typeface="Calibri"/>
              </a:rPr>
              <a:t>PARTICIPANT Selection and contact</a:t>
            </a:r>
          </a:p>
        </p:txBody>
      </p:sp>
      <p:sp>
        <p:nvSpPr>
          <p:cNvPr id="19" name="Freeform 28">
            <a:extLst>
              <a:ext uri="{FF2B5EF4-FFF2-40B4-BE49-F238E27FC236}">
                <a16:creationId xmlns:a16="http://schemas.microsoft.com/office/drawing/2014/main" id="{822A3CDD-8BD4-4FEF-8CFB-FB4D68A6A76D}"/>
              </a:ext>
            </a:extLst>
          </p:cNvPr>
          <p:cNvSpPr>
            <a:spLocks noEditPoints="1"/>
          </p:cNvSpPr>
          <p:nvPr/>
        </p:nvSpPr>
        <p:spPr bwMode="auto">
          <a:xfrm>
            <a:off x="734805" y="2106183"/>
            <a:ext cx="315800" cy="332793"/>
          </a:xfrm>
          <a:custGeom>
            <a:avLst/>
            <a:gdLst/>
            <a:ahLst/>
            <a:cxnLst>
              <a:cxn ang="0">
                <a:pos x="37" y="40"/>
              </a:cxn>
              <a:cxn ang="0">
                <a:pos x="24" y="28"/>
              </a:cxn>
              <a:cxn ang="0">
                <a:pos x="37" y="20"/>
              </a:cxn>
              <a:cxn ang="0">
                <a:pos x="37" y="40"/>
              </a:cxn>
              <a:cxn ang="0">
                <a:pos x="5" y="42"/>
              </a:cxn>
              <a:cxn ang="0">
                <a:pos x="20" y="28"/>
              </a:cxn>
              <a:cxn ang="0">
                <a:pos x="35" y="42"/>
              </a:cxn>
              <a:cxn ang="0">
                <a:pos x="5" y="42"/>
              </a:cxn>
              <a:cxn ang="0">
                <a:pos x="3" y="20"/>
              </a:cxn>
              <a:cxn ang="0">
                <a:pos x="17" y="28"/>
              </a:cxn>
              <a:cxn ang="0">
                <a:pos x="3" y="40"/>
              </a:cxn>
              <a:cxn ang="0">
                <a:pos x="3" y="20"/>
              </a:cxn>
              <a:cxn ang="0">
                <a:pos x="20" y="4"/>
              </a:cxn>
              <a:cxn ang="0">
                <a:pos x="35" y="16"/>
              </a:cxn>
              <a:cxn ang="0">
                <a:pos x="5" y="16"/>
              </a:cxn>
              <a:cxn ang="0">
                <a:pos x="20" y="4"/>
              </a:cxn>
              <a:cxn ang="0">
                <a:pos x="40" y="17"/>
              </a:cxn>
              <a:cxn ang="0">
                <a:pos x="40" y="17"/>
              </a:cxn>
              <a:cxn ang="0">
                <a:pos x="40" y="17"/>
              </a:cxn>
              <a:cxn ang="0">
                <a:pos x="40" y="17"/>
              </a:cxn>
              <a:cxn ang="0">
                <a:pos x="40" y="17"/>
              </a:cxn>
              <a:cxn ang="0">
                <a:pos x="40" y="16"/>
              </a:cxn>
              <a:cxn ang="0">
                <a:pos x="39" y="16"/>
              </a:cxn>
              <a:cxn ang="0">
                <a:pos x="20" y="0"/>
              </a:cxn>
              <a:cxn ang="0">
                <a:pos x="1" y="16"/>
              </a:cxn>
              <a:cxn ang="0">
                <a:pos x="1" y="16"/>
              </a:cxn>
              <a:cxn ang="0">
                <a:pos x="1" y="17"/>
              </a:cxn>
              <a:cxn ang="0">
                <a:pos x="1" y="17"/>
              </a:cxn>
              <a:cxn ang="0">
                <a:pos x="1" y="17"/>
              </a:cxn>
              <a:cxn ang="0">
                <a:pos x="1" y="17"/>
              </a:cxn>
              <a:cxn ang="0">
                <a:pos x="0" y="17"/>
              </a:cxn>
              <a:cxn ang="0">
                <a:pos x="0" y="17"/>
              </a:cxn>
              <a:cxn ang="0">
                <a:pos x="0" y="17"/>
              </a:cxn>
              <a:cxn ang="0">
                <a:pos x="0" y="19"/>
              </a:cxn>
              <a:cxn ang="0">
                <a:pos x="0" y="42"/>
              </a:cxn>
              <a:cxn ang="0">
                <a:pos x="0" y="43"/>
              </a:cxn>
              <a:cxn ang="0">
                <a:pos x="2" y="44"/>
              </a:cxn>
              <a:cxn ang="0">
                <a:pos x="39" y="44"/>
              </a:cxn>
              <a:cxn ang="0">
                <a:pos x="40" y="43"/>
              </a:cxn>
              <a:cxn ang="0">
                <a:pos x="40" y="42"/>
              </a:cxn>
              <a:cxn ang="0">
                <a:pos x="40" y="19"/>
              </a:cxn>
              <a:cxn ang="0">
                <a:pos x="40" y="17"/>
              </a:cxn>
              <a:cxn ang="0">
                <a:pos x="40" y="17"/>
              </a:cxn>
              <a:cxn ang="0">
                <a:pos x="40" y="17"/>
              </a:cxn>
            </a:cxnLst>
            <a:rect l="0" t="0" r="r" b="b"/>
            <a:pathLst>
              <a:path w="40" h="44">
                <a:moveTo>
                  <a:pt x="37" y="40"/>
                </a:moveTo>
                <a:cubicBezTo>
                  <a:pt x="24" y="28"/>
                  <a:pt x="24" y="28"/>
                  <a:pt x="24" y="28"/>
                </a:cubicBezTo>
                <a:cubicBezTo>
                  <a:pt x="37" y="20"/>
                  <a:pt x="37" y="20"/>
                  <a:pt x="37" y="20"/>
                </a:cubicBezTo>
                <a:lnTo>
                  <a:pt x="37" y="40"/>
                </a:lnTo>
                <a:close/>
                <a:moveTo>
                  <a:pt x="5" y="42"/>
                </a:moveTo>
                <a:cubicBezTo>
                  <a:pt x="20" y="28"/>
                  <a:pt x="20" y="28"/>
                  <a:pt x="20" y="28"/>
                </a:cubicBezTo>
                <a:cubicBezTo>
                  <a:pt x="35" y="42"/>
                  <a:pt x="35" y="42"/>
                  <a:pt x="35" y="42"/>
                </a:cubicBezTo>
                <a:lnTo>
                  <a:pt x="5" y="42"/>
                </a:lnTo>
                <a:close/>
                <a:moveTo>
                  <a:pt x="3" y="20"/>
                </a:moveTo>
                <a:cubicBezTo>
                  <a:pt x="17" y="28"/>
                  <a:pt x="17" y="28"/>
                  <a:pt x="17" y="28"/>
                </a:cubicBezTo>
                <a:cubicBezTo>
                  <a:pt x="3" y="40"/>
                  <a:pt x="3" y="40"/>
                  <a:pt x="3" y="40"/>
                </a:cubicBezTo>
                <a:lnTo>
                  <a:pt x="3" y="20"/>
                </a:lnTo>
                <a:close/>
                <a:moveTo>
                  <a:pt x="20" y="4"/>
                </a:moveTo>
                <a:cubicBezTo>
                  <a:pt x="35" y="16"/>
                  <a:pt x="35" y="16"/>
                  <a:pt x="35" y="16"/>
                </a:cubicBezTo>
                <a:cubicBezTo>
                  <a:pt x="5" y="16"/>
                  <a:pt x="5" y="16"/>
                  <a:pt x="5" y="16"/>
                </a:cubicBezTo>
                <a:lnTo>
                  <a:pt x="20" y="4"/>
                </a:ln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6"/>
                  <a:pt x="40" y="16"/>
                  <a:pt x="40" y="16"/>
                </a:cubicBezTo>
                <a:cubicBezTo>
                  <a:pt x="39" y="16"/>
                  <a:pt x="39" y="16"/>
                  <a:pt x="39" y="16"/>
                </a:cubicBezTo>
                <a:cubicBezTo>
                  <a:pt x="20" y="0"/>
                  <a:pt x="20" y="0"/>
                  <a:pt x="20" y="0"/>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0" y="17"/>
                  <a:pt x="0" y="17"/>
                  <a:pt x="0" y="17"/>
                </a:cubicBezTo>
                <a:cubicBezTo>
                  <a:pt x="0" y="17"/>
                  <a:pt x="0" y="17"/>
                  <a:pt x="0" y="17"/>
                </a:cubicBezTo>
                <a:cubicBezTo>
                  <a:pt x="0" y="17"/>
                  <a:pt x="0" y="17"/>
                  <a:pt x="0" y="17"/>
                </a:cubicBezTo>
                <a:cubicBezTo>
                  <a:pt x="0" y="19"/>
                  <a:pt x="0" y="19"/>
                  <a:pt x="0" y="19"/>
                </a:cubicBezTo>
                <a:cubicBezTo>
                  <a:pt x="0" y="42"/>
                  <a:pt x="0" y="42"/>
                  <a:pt x="0" y="42"/>
                </a:cubicBezTo>
                <a:cubicBezTo>
                  <a:pt x="0" y="43"/>
                  <a:pt x="0" y="43"/>
                  <a:pt x="0" y="43"/>
                </a:cubicBezTo>
                <a:cubicBezTo>
                  <a:pt x="0" y="44"/>
                  <a:pt x="1" y="44"/>
                  <a:pt x="2" y="44"/>
                </a:cubicBezTo>
                <a:cubicBezTo>
                  <a:pt x="39" y="44"/>
                  <a:pt x="39" y="44"/>
                  <a:pt x="39" y="44"/>
                </a:cubicBezTo>
                <a:cubicBezTo>
                  <a:pt x="39" y="44"/>
                  <a:pt x="40" y="44"/>
                  <a:pt x="40" y="43"/>
                </a:cubicBezTo>
                <a:cubicBezTo>
                  <a:pt x="40" y="42"/>
                  <a:pt x="40" y="42"/>
                  <a:pt x="40" y="42"/>
                </a:cubicBezTo>
                <a:cubicBezTo>
                  <a:pt x="40" y="19"/>
                  <a:pt x="40" y="19"/>
                  <a:pt x="40" y="19"/>
                </a:cubicBezTo>
                <a:cubicBezTo>
                  <a:pt x="40" y="17"/>
                  <a:pt x="40" y="17"/>
                  <a:pt x="40" y="17"/>
                </a:cubicBezTo>
                <a:cubicBezTo>
                  <a:pt x="40" y="17"/>
                  <a:pt x="40" y="17"/>
                  <a:pt x="40" y="17"/>
                </a:cubicBezTo>
                <a:cubicBezTo>
                  <a:pt x="40" y="17"/>
                  <a:pt x="40" y="17"/>
                  <a:pt x="40" y="1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0" name="Freeform 10">
            <a:extLst>
              <a:ext uri="{FF2B5EF4-FFF2-40B4-BE49-F238E27FC236}">
                <a16:creationId xmlns:a16="http://schemas.microsoft.com/office/drawing/2014/main" id="{952927E9-40F6-4AFF-BECE-9400705B449F}"/>
              </a:ext>
            </a:extLst>
          </p:cNvPr>
          <p:cNvSpPr>
            <a:spLocks noEditPoints="1"/>
          </p:cNvSpPr>
          <p:nvPr/>
        </p:nvSpPr>
        <p:spPr bwMode="auto">
          <a:xfrm>
            <a:off x="712460" y="3690048"/>
            <a:ext cx="351477" cy="307745"/>
          </a:xfrm>
          <a:custGeom>
            <a:avLst/>
            <a:gdLst/>
            <a:ahLst/>
            <a:cxnLst>
              <a:cxn ang="0">
                <a:pos x="115" y="140"/>
              </a:cxn>
              <a:cxn ang="0">
                <a:pos x="119" y="141"/>
              </a:cxn>
              <a:cxn ang="0">
                <a:pos x="123" y="143"/>
              </a:cxn>
              <a:cxn ang="0">
                <a:pos x="126" y="147"/>
              </a:cxn>
              <a:cxn ang="0">
                <a:pos x="127" y="152"/>
              </a:cxn>
              <a:cxn ang="0">
                <a:pos x="126" y="156"/>
              </a:cxn>
              <a:cxn ang="0">
                <a:pos x="123" y="160"/>
              </a:cxn>
              <a:cxn ang="0">
                <a:pos x="119" y="162"/>
              </a:cxn>
              <a:cxn ang="0">
                <a:pos x="115" y="163"/>
              </a:cxn>
              <a:cxn ang="0">
                <a:pos x="110" y="162"/>
              </a:cxn>
              <a:cxn ang="0">
                <a:pos x="106" y="160"/>
              </a:cxn>
              <a:cxn ang="0">
                <a:pos x="104" y="156"/>
              </a:cxn>
              <a:cxn ang="0">
                <a:pos x="103" y="152"/>
              </a:cxn>
              <a:cxn ang="0">
                <a:pos x="106" y="143"/>
              </a:cxn>
              <a:cxn ang="0">
                <a:pos x="115" y="140"/>
              </a:cxn>
              <a:cxn ang="0">
                <a:pos x="103" y="91"/>
              </a:cxn>
              <a:cxn ang="0">
                <a:pos x="102" y="85"/>
              </a:cxn>
              <a:cxn ang="0">
                <a:pos x="106" y="77"/>
              </a:cxn>
              <a:cxn ang="0">
                <a:pos x="115" y="75"/>
              </a:cxn>
              <a:cxn ang="0">
                <a:pos x="124" y="77"/>
              </a:cxn>
              <a:cxn ang="0">
                <a:pos x="127" y="85"/>
              </a:cxn>
              <a:cxn ang="0">
                <a:pos x="126" y="91"/>
              </a:cxn>
              <a:cxn ang="0">
                <a:pos x="118" y="132"/>
              </a:cxn>
              <a:cxn ang="0">
                <a:pos x="111" y="132"/>
              </a:cxn>
              <a:cxn ang="0">
                <a:pos x="103" y="91"/>
              </a:cxn>
              <a:cxn ang="0">
                <a:pos x="27" y="179"/>
              </a:cxn>
              <a:cxn ang="0">
                <a:pos x="115" y="28"/>
              </a:cxn>
              <a:cxn ang="0">
                <a:pos x="202" y="179"/>
              </a:cxn>
              <a:cxn ang="0">
                <a:pos x="27" y="179"/>
              </a:cxn>
              <a:cxn ang="0">
                <a:pos x="226" y="177"/>
              </a:cxn>
              <a:cxn ang="0">
                <a:pos x="128" y="7"/>
              </a:cxn>
              <a:cxn ang="0">
                <a:pos x="115" y="0"/>
              </a:cxn>
              <a:cxn ang="0">
                <a:pos x="101" y="7"/>
              </a:cxn>
              <a:cxn ang="0">
                <a:pos x="3" y="177"/>
              </a:cxn>
              <a:cxn ang="0">
                <a:pos x="3" y="193"/>
              </a:cxn>
              <a:cxn ang="0">
                <a:pos x="16" y="200"/>
              </a:cxn>
              <a:cxn ang="0">
                <a:pos x="213" y="200"/>
              </a:cxn>
              <a:cxn ang="0">
                <a:pos x="226" y="193"/>
              </a:cxn>
              <a:cxn ang="0">
                <a:pos x="226" y="177"/>
              </a:cxn>
            </a:cxnLst>
            <a:rect l="0" t="0" r="r" b="b"/>
            <a:pathLst>
              <a:path w="229" h="200">
                <a:moveTo>
                  <a:pt x="115" y="140"/>
                </a:moveTo>
                <a:cubicBezTo>
                  <a:pt x="116" y="140"/>
                  <a:pt x="118" y="140"/>
                  <a:pt x="119" y="141"/>
                </a:cubicBezTo>
                <a:cubicBezTo>
                  <a:pt x="121" y="141"/>
                  <a:pt x="122" y="142"/>
                  <a:pt x="123" y="143"/>
                </a:cubicBezTo>
                <a:cubicBezTo>
                  <a:pt x="124" y="144"/>
                  <a:pt x="125" y="145"/>
                  <a:pt x="126" y="147"/>
                </a:cubicBezTo>
                <a:cubicBezTo>
                  <a:pt x="126" y="148"/>
                  <a:pt x="127" y="150"/>
                  <a:pt x="127" y="152"/>
                </a:cubicBezTo>
                <a:cubicBezTo>
                  <a:pt x="127" y="153"/>
                  <a:pt x="126" y="155"/>
                  <a:pt x="126" y="156"/>
                </a:cubicBezTo>
                <a:cubicBezTo>
                  <a:pt x="125" y="158"/>
                  <a:pt x="124" y="159"/>
                  <a:pt x="123" y="160"/>
                </a:cubicBezTo>
                <a:cubicBezTo>
                  <a:pt x="122" y="161"/>
                  <a:pt x="121" y="162"/>
                  <a:pt x="119" y="162"/>
                </a:cubicBezTo>
                <a:cubicBezTo>
                  <a:pt x="118" y="163"/>
                  <a:pt x="116" y="163"/>
                  <a:pt x="115" y="163"/>
                </a:cubicBezTo>
                <a:cubicBezTo>
                  <a:pt x="113" y="163"/>
                  <a:pt x="111" y="163"/>
                  <a:pt x="110" y="162"/>
                </a:cubicBezTo>
                <a:cubicBezTo>
                  <a:pt x="108" y="162"/>
                  <a:pt x="107" y="161"/>
                  <a:pt x="106" y="160"/>
                </a:cubicBezTo>
                <a:cubicBezTo>
                  <a:pt x="105" y="159"/>
                  <a:pt x="105" y="158"/>
                  <a:pt x="104" y="156"/>
                </a:cubicBezTo>
                <a:cubicBezTo>
                  <a:pt x="103" y="155"/>
                  <a:pt x="103" y="153"/>
                  <a:pt x="103" y="152"/>
                </a:cubicBezTo>
                <a:cubicBezTo>
                  <a:pt x="103" y="148"/>
                  <a:pt x="104" y="145"/>
                  <a:pt x="106" y="143"/>
                </a:cubicBezTo>
                <a:cubicBezTo>
                  <a:pt x="108" y="141"/>
                  <a:pt x="111" y="140"/>
                  <a:pt x="115" y="140"/>
                </a:cubicBezTo>
                <a:close/>
                <a:moveTo>
                  <a:pt x="103" y="91"/>
                </a:moveTo>
                <a:cubicBezTo>
                  <a:pt x="102" y="88"/>
                  <a:pt x="102" y="86"/>
                  <a:pt x="102" y="85"/>
                </a:cubicBezTo>
                <a:cubicBezTo>
                  <a:pt x="102" y="82"/>
                  <a:pt x="103" y="79"/>
                  <a:pt x="106" y="77"/>
                </a:cubicBezTo>
                <a:cubicBezTo>
                  <a:pt x="108" y="76"/>
                  <a:pt x="111" y="75"/>
                  <a:pt x="115" y="75"/>
                </a:cubicBezTo>
                <a:cubicBezTo>
                  <a:pt x="118" y="75"/>
                  <a:pt x="121" y="76"/>
                  <a:pt x="124" y="77"/>
                </a:cubicBezTo>
                <a:cubicBezTo>
                  <a:pt x="126" y="79"/>
                  <a:pt x="127" y="82"/>
                  <a:pt x="127" y="85"/>
                </a:cubicBezTo>
                <a:cubicBezTo>
                  <a:pt x="127" y="86"/>
                  <a:pt x="127" y="88"/>
                  <a:pt x="126" y="91"/>
                </a:cubicBezTo>
                <a:cubicBezTo>
                  <a:pt x="118" y="132"/>
                  <a:pt x="118" y="132"/>
                  <a:pt x="118" y="132"/>
                </a:cubicBezTo>
                <a:cubicBezTo>
                  <a:pt x="111" y="132"/>
                  <a:pt x="111" y="132"/>
                  <a:pt x="111" y="132"/>
                </a:cubicBezTo>
                <a:lnTo>
                  <a:pt x="103" y="91"/>
                </a:lnTo>
                <a:close/>
                <a:moveTo>
                  <a:pt x="27" y="179"/>
                </a:moveTo>
                <a:cubicBezTo>
                  <a:pt x="115" y="28"/>
                  <a:pt x="115" y="28"/>
                  <a:pt x="115" y="28"/>
                </a:cubicBezTo>
                <a:cubicBezTo>
                  <a:pt x="202" y="179"/>
                  <a:pt x="202" y="179"/>
                  <a:pt x="202" y="179"/>
                </a:cubicBezTo>
                <a:lnTo>
                  <a:pt x="27" y="179"/>
                </a:lnTo>
                <a:close/>
                <a:moveTo>
                  <a:pt x="226" y="177"/>
                </a:moveTo>
                <a:cubicBezTo>
                  <a:pt x="128" y="7"/>
                  <a:pt x="128" y="7"/>
                  <a:pt x="128" y="7"/>
                </a:cubicBezTo>
                <a:cubicBezTo>
                  <a:pt x="125" y="2"/>
                  <a:pt x="120" y="0"/>
                  <a:pt x="115" y="0"/>
                </a:cubicBezTo>
                <a:cubicBezTo>
                  <a:pt x="109" y="0"/>
                  <a:pt x="104" y="2"/>
                  <a:pt x="101" y="7"/>
                </a:cubicBezTo>
                <a:cubicBezTo>
                  <a:pt x="3" y="177"/>
                  <a:pt x="3" y="177"/>
                  <a:pt x="3" y="177"/>
                </a:cubicBezTo>
                <a:cubicBezTo>
                  <a:pt x="0" y="182"/>
                  <a:pt x="0" y="188"/>
                  <a:pt x="3" y="193"/>
                </a:cubicBezTo>
                <a:cubicBezTo>
                  <a:pt x="6" y="197"/>
                  <a:pt x="11" y="200"/>
                  <a:pt x="16" y="200"/>
                </a:cubicBezTo>
                <a:cubicBezTo>
                  <a:pt x="213" y="200"/>
                  <a:pt x="213" y="200"/>
                  <a:pt x="213" y="200"/>
                </a:cubicBezTo>
                <a:cubicBezTo>
                  <a:pt x="219" y="200"/>
                  <a:pt x="224" y="197"/>
                  <a:pt x="226" y="193"/>
                </a:cubicBezTo>
                <a:cubicBezTo>
                  <a:pt x="229" y="188"/>
                  <a:pt x="229" y="182"/>
                  <a:pt x="226" y="17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55FE2C63-7278-44CC-8D0B-637A18EDF3AB}"/>
              </a:ext>
            </a:extLst>
          </p:cNvPr>
          <p:cNvSpPr>
            <a:spLocks noGrp="1"/>
          </p:cNvSpPr>
          <p:nvPr>
            <p:ph type="sldNum" sz="quarter" idx="12"/>
          </p:nvPr>
        </p:nvSpPr>
        <p:spPr/>
        <p:txBody>
          <a:bodyPr/>
          <a:lstStyle/>
          <a:p>
            <a:fld id="{36679B2B-0B95-3D41-A6BF-74EBACF9BD9F}" type="slidenum">
              <a:rPr lang="en-US" smtClean="0"/>
              <a:pPr/>
              <a:t>6</a:t>
            </a:fld>
            <a:endParaRPr lang="en-US" dirty="0"/>
          </a:p>
        </p:txBody>
      </p:sp>
    </p:spTree>
    <p:extLst>
      <p:ext uri="{BB962C8B-B14F-4D97-AF65-F5344CB8AC3E}">
        <p14:creationId xmlns:p14="http://schemas.microsoft.com/office/powerpoint/2010/main" val="376700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63DA2BA-0A72-4669-A8FB-6C1948FE484B}"/>
              </a:ext>
            </a:extLst>
          </p:cNvPr>
          <p:cNvPicPr>
            <a:picLocks noGrp="1" noChangeAspect="1"/>
          </p:cNvPicPr>
          <p:nvPr>
            <p:ph type="pic" sz="quarter" idx="13"/>
          </p:nvPr>
        </p:nvPicPr>
        <p:blipFill>
          <a:blip r:embed="rId2"/>
          <a:srcRect l="5470" r="5470"/>
          <a:stretch>
            <a:fillRect/>
          </a:stretch>
        </p:blipFill>
        <p:spPr/>
      </p:pic>
      <p:sp>
        <p:nvSpPr>
          <p:cNvPr id="7" name="Title 6"/>
          <p:cNvSpPr>
            <a:spLocks noGrp="1"/>
          </p:cNvSpPr>
          <p:nvPr>
            <p:ph type="title"/>
          </p:nvPr>
        </p:nvSpPr>
        <p:spPr/>
        <p:txBody>
          <a:bodyPr/>
          <a:lstStyle/>
          <a:p>
            <a:r>
              <a:rPr lang="en-US" dirty="0"/>
              <a:t>Key findings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75" y="0"/>
            <a:ext cx="1141476" cy="760984"/>
          </a:xfrm>
          <a:prstGeom prst="rect">
            <a:avLst/>
          </a:prstGeom>
        </p:spPr>
      </p:pic>
    </p:spTree>
    <p:extLst>
      <p:ext uri="{BB962C8B-B14F-4D97-AF65-F5344CB8AC3E}">
        <p14:creationId xmlns:p14="http://schemas.microsoft.com/office/powerpoint/2010/main" val="277265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0680-97F3-4265-BBDD-18AE976E7C86}"/>
              </a:ext>
            </a:extLst>
          </p:cNvPr>
          <p:cNvSpPr>
            <a:spLocks noGrp="1"/>
          </p:cNvSpPr>
          <p:nvPr>
            <p:ph type="title"/>
          </p:nvPr>
        </p:nvSpPr>
        <p:spPr>
          <a:xfrm>
            <a:off x="373821" y="542528"/>
            <a:ext cx="7239314" cy="689861"/>
          </a:xfrm>
        </p:spPr>
        <p:txBody>
          <a:bodyPr/>
          <a:lstStyle/>
          <a:p>
            <a:r>
              <a:rPr lang="en-CA" dirty="0"/>
              <a:t>Key Findings</a:t>
            </a:r>
          </a:p>
        </p:txBody>
      </p:sp>
      <p:sp>
        <p:nvSpPr>
          <p:cNvPr id="3" name="Text Placeholder 2">
            <a:extLst>
              <a:ext uri="{FF2B5EF4-FFF2-40B4-BE49-F238E27FC236}">
                <a16:creationId xmlns:a16="http://schemas.microsoft.com/office/drawing/2014/main" id="{A3BDE49D-46E8-4C74-8489-EA7156717F42}"/>
              </a:ext>
            </a:extLst>
          </p:cNvPr>
          <p:cNvSpPr>
            <a:spLocks noGrp="1"/>
          </p:cNvSpPr>
          <p:nvPr>
            <p:ph type="body" sz="quarter" idx="13"/>
          </p:nvPr>
        </p:nvSpPr>
        <p:spPr>
          <a:xfrm>
            <a:off x="373318" y="1357656"/>
            <a:ext cx="8427782" cy="4599517"/>
          </a:xfrm>
        </p:spPr>
        <p:txBody>
          <a:bodyPr>
            <a:normAutofit lnSpcReduction="10000"/>
          </a:bodyPr>
          <a:lstStyle/>
          <a:p>
            <a:r>
              <a:rPr lang="en-CA" sz="1800" b="1" i="1" dirty="0"/>
              <a:t>The usage of handyDART service is lower in 2021 likely due to COVID-19</a:t>
            </a:r>
          </a:p>
          <a:p>
            <a:pPr marL="285750" indent="-285750">
              <a:buFont typeface="Wingdings" panose="05000000000000000000" pitchFamily="2" charset="2"/>
              <a:buChar char="§"/>
            </a:pPr>
            <a:r>
              <a:rPr lang="en-CA" sz="1600" dirty="0"/>
              <a:t>Only 17% use handyDART 5+ days or 2-3 days per week, a significant drop of 13% from 2020.</a:t>
            </a:r>
          </a:p>
          <a:p>
            <a:pPr marL="285750" indent="-285750">
              <a:buFont typeface="Wingdings" panose="05000000000000000000" pitchFamily="2" charset="2"/>
              <a:buChar char="§"/>
            </a:pPr>
            <a:r>
              <a:rPr lang="en-CA" sz="1600" dirty="0"/>
              <a:t>35% of riders use handyDART less than once a month, which is a 10-point increase compared to 2020.</a:t>
            </a:r>
          </a:p>
          <a:p>
            <a:pPr marL="285750" indent="-285750">
              <a:buFont typeface="Wingdings" panose="05000000000000000000" pitchFamily="2" charset="2"/>
              <a:buChar char="§"/>
            </a:pPr>
            <a:r>
              <a:rPr lang="en-CA" sz="1600" dirty="0"/>
              <a:t>Moreover, one-third (32%) of riders use handyDART less often compared to last year.  </a:t>
            </a:r>
          </a:p>
          <a:p>
            <a:pPr marL="285750" indent="-285750">
              <a:buFont typeface="Wingdings" panose="05000000000000000000" pitchFamily="2" charset="2"/>
              <a:buChar char="§"/>
            </a:pPr>
            <a:r>
              <a:rPr lang="en-US" sz="1600" dirty="0"/>
              <a:t>Medical appointments remain the main trip purpose for two-thirds of handyDART riders. However, probably due to the pandemic, riders are using it more for medical-related activities like medical appointments (68%) as well as running errands (37%), but less for social activities (23%) and adult day programs (15%).</a:t>
            </a:r>
          </a:p>
          <a:p>
            <a:pPr marL="285750" indent="-285750">
              <a:buFont typeface="Wingdings" panose="05000000000000000000" pitchFamily="2" charset="2"/>
              <a:buChar char="§"/>
            </a:pPr>
            <a:endParaRPr lang="en-CA" sz="1600" dirty="0"/>
          </a:p>
          <a:p>
            <a:r>
              <a:rPr lang="en-CA" sz="1800" b="1" i="1" dirty="0"/>
              <a:t>Satisfaction with taxi programs decreased among handyDART riders</a:t>
            </a:r>
          </a:p>
          <a:p>
            <a:pPr marL="285750" indent="-285750">
              <a:buFont typeface="Wingdings" panose="05000000000000000000" pitchFamily="2" charset="2"/>
              <a:buChar char="§"/>
            </a:pPr>
            <a:r>
              <a:rPr lang="en-CA" sz="1600" dirty="0"/>
              <a:t>Two-thirds (68%) are aware of Taxi Saver which is slightly lower compared to 2020 (72%); awareness is particularly high in urban areas (76%). </a:t>
            </a:r>
          </a:p>
          <a:p>
            <a:pPr marL="285750" indent="-285750">
              <a:buFont typeface="Wingdings" panose="05000000000000000000" pitchFamily="2" charset="2"/>
              <a:buChar char="§"/>
            </a:pPr>
            <a:r>
              <a:rPr lang="en-CA" sz="1600" dirty="0"/>
              <a:t>The usage of the Taxi Saver program </a:t>
            </a:r>
            <a:r>
              <a:rPr lang="en-US" sz="1600" dirty="0"/>
              <a:t>stay the same as last year’s results (60%). </a:t>
            </a:r>
            <a:endParaRPr lang="en-CA" sz="1600" dirty="0"/>
          </a:p>
          <a:p>
            <a:pPr marL="285750" indent="-285750">
              <a:buFont typeface="Wingdings" panose="05000000000000000000" pitchFamily="2" charset="2"/>
              <a:buChar char="§"/>
            </a:pPr>
            <a:r>
              <a:rPr lang="en-CA" sz="1600" dirty="0"/>
              <a:t>Medical appointments (69%) and running errands (48%) are the main reasons for using taxi programs with 40% using it less than once a month and 32% several times per month. </a:t>
            </a:r>
          </a:p>
          <a:p>
            <a:pPr marL="285750" indent="-285750">
              <a:buFont typeface="Wingdings" panose="05000000000000000000" pitchFamily="2" charset="2"/>
              <a:buChar char="§"/>
            </a:pPr>
            <a:r>
              <a:rPr lang="en-CA" sz="1600" dirty="0"/>
              <a:t>Three-quarters (76%) of riders are satisfied with the service they received from the taxi company that was dispatched by handyDART. This is an 8-point decrease from 2020 (84%).</a:t>
            </a:r>
          </a:p>
        </p:txBody>
      </p:sp>
      <p:sp>
        <p:nvSpPr>
          <p:cNvPr id="4" name="Slide Number Placeholder 3">
            <a:extLst>
              <a:ext uri="{FF2B5EF4-FFF2-40B4-BE49-F238E27FC236}">
                <a16:creationId xmlns:a16="http://schemas.microsoft.com/office/drawing/2014/main" id="{78230BC8-7C79-4E61-9EF2-E6420CC06FC7}"/>
              </a:ext>
            </a:extLst>
          </p:cNvPr>
          <p:cNvSpPr>
            <a:spLocks noGrp="1"/>
          </p:cNvSpPr>
          <p:nvPr>
            <p:ph type="sldNum" sz="quarter" idx="12"/>
          </p:nvPr>
        </p:nvSpPr>
        <p:spPr/>
        <p:txBody>
          <a:bodyPr/>
          <a:lstStyle/>
          <a:p>
            <a:fld id="{36679B2B-0B95-3D41-A6BF-74EBACF9BD9F}" type="slidenum">
              <a:rPr lang="en-US" smtClean="0"/>
              <a:pPr/>
              <a:t>8</a:t>
            </a:fld>
            <a:endParaRPr lang="en-US" dirty="0"/>
          </a:p>
        </p:txBody>
      </p:sp>
    </p:spTree>
    <p:extLst>
      <p:ext uri="{BB962C8B-B14F-4D97-AF65-F5344CB8AC3E}">
        <p14:creationId xmlns:p14="http://schemas.microsoft.com/office/powerpoint/2010/main" val="204030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0680-97F3-4265-BBDD-18AE976E7C86}"/>
              </a:ext>
            </a:extLst>
          </p:cNvPr>
          <p:cNvSpPr>
            <a:spLocks noGrp="1"/>
          </p:cNvSpPr>
          <p:nvPr>
            <p:ph type="title"/>
          </p:nvPr>
        </p:nvSpPr>
        <p:spPr>
          <a:xfrm>
            <a:off x="373821" y="404380"/>
            <a:ext cx="7239314" cy="689861"/>
          </a:xfrm>
        </p:spPr>
        <p:txBody>
          <a:bodyPr/>
          <a:lstStyle/>
          <a:p>
            <a:r>
              <a:rPr lang="en-CA" dirty="0"/>
              <a:t>Key Findings</a:t>
            </a:r>
          </a:p>
        </p:txBody>
      </p:sp>
      <p:sp>
        <p:nvSpPr>
          <p:cNvPr id="4" name="Slide Number Placeholder 3">
            <a:extLst>
              <a:ext uri="{FF2B5EF4-FFF2-40B4-BE49-F238E27FC236}">
                <a16:creationId xmlns:a16="http://schemas.microsoft.com/office/drawing/2014/main" id="{78230BC8-7C79-4E61-9EF2-E6420CC06FC7}"/>
              </a:ext>
            </a:extLst>
          </p:cNvPr>
          <p:cNvSpPr>
            <a:spLocks noGrp="1"/>
          </p:cNvSpPr>
          <p:nvPr>
            <p:ph type="sldNum" sz="quarter" idx="12"/>
          </p:nvPr>
        </p:nvSpPr>
        <p:spPr/>
        <p:txBody>
          <a:bodyPr/>
          <a:lstStyle/>
          <a:p>
            <a:fld id="{36679B2B-0B95-3D41-A6BF-74EBACF9BD9F}" type="slidenum">
              <a:rPr lang="en-US" smtClean="0"/>
              <a:pPr/>
              <a:t>9</a:t>
            </a:fld>
            <a:endParaRPr lang="en-US" dirty="0"/>
          </a:p>
        </p:txBody>
      </p:sp>
      <p:sp>
        <p:nvSpPr>
          <p:cNvPr id="5" name="Text Placeholder 2">
            <a:extLst>
              <a:ext uri="{FF2B5EF4-FFF2-40B4-BE49-F238E27FC236}">
                <a16:creationId xmlns:a16="http://schemas.microsoft.com/office/drawing/2014/main" id="{5BBC1F1F-1DFF-4053-87F9-5F1045077556}"/>
              </a:ext>
            </a:extLst>
          </p:cNvPr>
          <p:cNvSpPr>
            <a:spLocks noGrp="1"/>
          </p:cNvSpPr>
          <p:nvPr>
            <p:ph type="body" sz="quarter" idx="13"/>
          </p:nvPr>
        </p:nvSpPr>
        <p:spPr>
          <a:xfrm>
            <a:off x="373821" y="1173457"/>
            <a:ext cx="8427782" cy="5205942"/>
          </a:xfrm>
        </p:spPr>
        <p:txBody>
          <a:bodyPr>
            <a:normAutofit fontScale="92500" lnSpcReduction="10000"/>
          </a:bodyPr>
          <a:lstStyle/>
          <a:p>
            <a:r>
              <a:rPr lang="en-CA" sz="1800" b="1" i="1" dirty="0"/>
              <a:t>Riders are generally comfortable using handyDART and regular transit during the pandemic</a:t>
            </a:r>
          </a:p>
          <a:p>
            <a:pPr marL="285750" indent="-285750">
              <a:buFont typeface="Wingdings" panose="05000000000000000000" pitchFamily="2" charset="2"/>
              <a:buChar char="§"/>
            </a:pPr>
            <a:r>
              <a:rPr lang="en-CA" sz="1600" dirty="0"/>
              <a:t>Despite the pandemic, seven in ten (72%) riders are comfortable using handyDART and regular fixed-route bus service and three-quarters (76%) are satisfied with the measures that BC Transit has put in place </a:t>
            </a:r>
            <a:r>
              <a:rPr lang="en-US" sz="1600" dirty="0"/>
              <a:t>to ensure that bus transportation is safe to ride </a:t>
            </a:r>
            <a:r>
              <a:rPr lang="en-CA" sz="1600" dirty="0"/>
              <a:t>during the pandemic.</a:t>
            </a:r>
          </a:p>
          <a:p>
            <a:pPr marL="285750" indent="-285750">
              <a:buFont typeface="Wingdings" panose="05000000000000000000" pitchFamily="2" charset="2"/>
              <a:buChar char="§"/>
            </a:pPr>
            <a:endParaRPr lang="en-CA" sz="1600" dirty="0"/>
          </a:p>
          <a:p>
            <a:r>
              <a:rPr lang="en-CA" sz="1800" b="1" i="1" dirty="0"/>
              <a:t>HandyDART users tend to be satisfied with the service provided</a:t>
            </a:r>
          </a:p>
          <a:p>
            <a:pPr marL="285750" indent="-285750">
              <a:buFont typeface="Wingdings" panose="05000000000000000000" pitchFamily="2" charset="2"/>
              <a:buChar char="§"/>
            </a:pPr>
            <a:r>
              <a:rPr lang="en-CA" sz="1600" dirty="0"/>
              <a:t>Eight in ten (81%) rate themselves as satisfied.</a:t>
            </a:r>
          </a:p>
          <a:p>
            <a:pPr marL="285750" indent="-285750">
              <a:buFont typeface="Wingdings" panose="05000000000000000000" pitchFamily="2" charset="2"/>
              <a:buChar char="§"/>
            </a:pPr>
            <a:r>
              <a:rPr lang="en-CA" sz="1600" dirty="0"/>
              <a:t>Interestingly, heavy and medium-frequency riders (90% each) are more likely to be satisfied with handyDART service than occasional riders (72%).</a:t>
            </a:r>
          </a:p>
          <a:p>
            <a:pPr marL="285750" indent="-285750">
              <a:buFont typeface="Wingdings" panose="05000000000000000000" pitchFamily="2" charset="2"/>
              <a:buChar char="§"/>
            </a:pPr>
            <a:r>
              <a:rPr lang="en-CA" sz="1600" dirty="0"/>
              <a:t>Service elements involving handyDART staff tend to be very positively rated; both drivers and phone agents are perceived as helpful and courteous.</a:t>
            </a:r>
          </a:p>
          <a:p>
            <a:pPr marL="285750" indent="-285750">
              <a:buFont typeface="Wingdings" panose="05000000000000000000" pitchFamily="2" charset="2"/>
              <a:buChar char="§"/>
            </a:pPr>
            <a:r>
              <a:rPr lang="en-CA" sz="1600" dirty="0"/>
              <a:t>Service elements involving processes, on the other hand, tend to receive the lowest ratings. In particular, elements such as pick-up window wait-time, hours of operation, registration and phone “on-hold” wait times are the service areas with the most opportunity for improvement. </a:t>
            </a:r>
          </a:p>
          <a:p>
            <a:pPr marL="285750" lvl="1" indent="-285750">
              <a:buFont typeface="Wingdings" panose="05000000000000000000" pitchFamily="2" charset="2"/>
              <a:buChar char="§"/>
            </a:pPr>
            <a:r>
              <a:rPr lang="en-CA" sz="1600" dirty="0"/>
              <a:t>Three in ten (29%) agree the usage of handyDART service remains the same compared to a year ago. </a:t>
            </a:r>
          </a:p>
          <a:p>
            <a:pPr marL="0" lvl="1" indent="0">
              <a:buNone/>
            </a:pPr>
            <a:endParaRPr lang="en-CA" sz="1600" dirty="0"/>
          </a:p>
          <a:p>
            <a:pPr marL="0" lvl="1" indent="0">
              <a:buNone/>
            </a:pPr>
            <a:r>
              <a:rPr lang="en-CA" sz="1800" b="1" i="1" dirty="0"/>
              <a:t>handyDART service is more available in 2021</a:t>
            </a:r>
          </a:p>
          <a:p>
            <a:pPr lvl="1">
              <a:buFont typeface="Wingdings" panose="05000000000000000000" pitchFamily="2" charset="2"/>
              <a:buChar char="§"/>
            </a:pPr>
            <a:r>
              <a:rPr lang="en-CA" sz="1600" dirty="0"/>
              <a:t>Nearly six in ten (59%) riders typically book a one-time trip rather than a regularly-scheduled trip (subscription). </a:t>
            </a:r>
          </a:p>
          <a:p>
            <a:pPr lvl="1">
              <a:buFont typeface="Wingdings" panose="05000000000000000000" pitchFamily="2" charset="2"/>
              <a:buChar char="§"/>
            </a:pPr>
            <a:r>
              <a:rPr lang="en-CA" sz="1600" dirty="0"/>
              <a:t>handyDART service appears to be more available as only one-quarter of riders were unable to secure a trip when making a booking, a significant drop of 23% from 2020.</a:t>
            </a:r>
          </a:p>
        </p:txBody>
      </p:sp>
    </p:spTree>
    <p:extLst>
      <p:ext uri="{BB962C8B-B14F-4D97-AF65-F5344CB8AC3E}">
        <p14:creationId xmlns:p14="http://schemas.microsoft.com/office/powerpoint/2010/main" val="120216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10893</TotalTime>
  <Words>5150</Words>
  <Application>Microsoft Office PowerPoint</Application>
  <PresentationFormat>On-screen Show (4:3)</PresentationFormat>
  <Paragraphs>624</Paragraphs>
  <Slides>47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Oswald Light</vt:lpstr>
      <vt:lpstr>Wingdings</vt:lpstr>
      <vt:lpstr>Office Theme</vt:lpstr>
      <vt:lpstr>handyDART Customer Satisfaction Survey 2021</vt:lpstr>
      <vt:lpstr>PowerPoint Presentation</vt:lpstr>
      <vt:lpstr>Background and methodology</vt:lpstr>
      <vt:lpstr>Background and Methodology</vt:lpstr>
      <vt:lpstr>Background and Methodology</vt:lpstr>
      <vt:lpstr>Background and Methodology</vt:lpstr>
      <vt:lpstr>Key findings</vt:lpstr>
      <vt:lpstr>Key Findings</vt:lpstr>
      <vt:lpstr>Key Findings</vt:lpstr>
      <vt:lpstr>Recommendations for service improvements</vt:lpstr>
      <vt:lpstr>Current usage of handyDART service and fixed-route bus service</vt:lpstr>
      <vt:lpstr>Likely due to COVID-19 concerns, riders use the handyDART service less often now compared to last year</vt:lpstr>
      <vt:lpstr>One-time trip bookers and those who are uncomfortable riding transit during the pandemic tend to use handyDART once a month or less</vt:lpstr>
      <vt:lpstr>Medical appointments remain the main trip purpose for two-thirds of handyDART riders </vt:lpstr>
      <vt:lpstr>Medium-frequency riders are more likely to use handyDART for medical appointments than other rider groups</vt:lpstr>
      <vt:lpstr>Six in ten riders never use the regular fixed-route bus service which is consistent with last year results</vt:lpstr>
      <vt:lpstr>handyDART use is much higher than regular fixed-route bus service use</vt:lpstr>
      <vt:lpstr>Running errands is the main trip purpose for the regular bus service users, while handyDART is more typically used for medical appointments</vt:lpstr>
      <vt:lpstr>One-third of riders take handyDART less frequently in 2021 compared to last year</vt:lpstr>
      <vt:lpstr>Awareness and perceptions of supplemental taxi programs</vt:lpstr>
      <vt:lpstr>Over two-thirds of riders are aware of the Taxi Saver program</vt:lpstr>
      <vt:lpstr>Six in ten riders who are aware of the Taxi Saver program also use the Taxi Saver program which is consistent with last year results</vt:lpstr>
      <vt:lpstr>Four in ten Taxi Saver riders use the service less than once a month, while one-third who use the Taxi Saver program several times per month</vt:lpstr>
      <vt:lpstr>Satisfaction with the taxi company that was dispatched by handyDART is lower this year</vt:lpstr>
      <vt:lpstr>Satisfaction with handyDART service</vt:lpstr>
      <vt:lpstr>Eight in ten riders are satisfied with handyDART service in 2021 </vt:lpstr>
      <vt:lpstr>Phone “on hold,” registration wait time, hours of operation, and pick-up window wait time are the handyDART service areas with the most opportunity for improvement</vt:lpstr>
      <vt:lpstr>Over half of riders feel that handyDART service has stayed consistent compared to a year ago</vt:lpstr>
      <vt:lpstr>Seven in ten riders are comfortable using transit service during the pandemic</vt:lpstr>
      <vt:lpstr>Three-quarters of riders are satisfied with the measures that BC Transit has put in place during the pandemic to ensure buses are safe to ride</vt:lpstr>
      <vt:lpstr>Key opportunities for service expansion</vt:lpstr>
      <vt:lpstr>More than one-half of riders typically book a one-time trip as opposed to a subscription trip</vt:lpstr>
      <vt:lpstr>handyDART service appears to be more available in 2021 as only one-quarter of riders have been unable to secure a trip when they called to make a booking (a significant drop of 23% from last year) </vt:lpstr>
      <vt:lpstr>Three in ten riders would like to see handyDART service on Sundays, the top suggestion for service expansion </vt:lpstr>
      <vt:lpstr>Two in ten riders who say they want to see improved availability during existing hours would like to have shorter window for their booking period and more buses</vt:lpstr>
      <vt:lpstr>Suggestions for improvements to handyDART</vt:lpstr>
      <vt:lpstr>Suggestions for improvements to handyDART</vt:lpstr>
      <vt:lpstr>Suggestions for improvements to handyDART</vt:lpstr>
      <vt:lpstr>Demographics</vt:lpstr>
      <vt:lpstr>Demographics</vt:lpstr>
      <vt:lpstr>Appendix</vt:lpstr>
      <vt:lpstr>Questionnaire</vt:lpstr>
      <vt:lpstr>Questionnaire</vt:lpstr>
      <vt:lpstr>Questionnaire</vt:lpstr>
      <vt:lpstr>Questionnaire</vt:lpstr>
      <vt:lpstr>PowerPoint Presentation</vt:lpstr>
      <vt:lpstr>PowerPoint Presentation</vt:lpstr>
    </vt:vector>
  </TitlesOfParts>
  <Company>Alphatek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Gignac</dc:creator>
  <cp:lastModifiedBy>Daniya Amirkhanova</cp:lastModifiedBy>
  <cp:revision>1261</cp:revision>
  <cp:lastPrinted>2020-03-13T17:50:17Z</cp:lastPrinted>
  <dcterms:created xsi:type="dcterms:W3CDTF">2017-10-18T18:31:47Z</dcterms:created>
  <dcterms:modified xsi:type="dcterms:W3CDTF">2021-03-30T21:04:06Z</dcterms:modified>
</cp:coreProperties>
</file>