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 id="2147483661" r:id="rId2"/>
  </p:sldMasterIdLst>
  <p:notesMasterIdLst>
    <p:notesMasterId r:id="rId17"/>
  </p:notesMasterIdLst>
  <p:handoutMasterIdLst>
    <p:handoutMasterId r:id="rId18"/>
  </p:handoutMasterIdLst>
  <p:sldIdLst>
    <p:sldId id="284" r:id="rId3"/>
    <p:sldId id="305" r:id="rId4"/>
    <p:sldId id="285" r:id="rId5"/>
    <p:sldId id="286" r:id="rId6"/>
    <p:sldId id="287" r:id="rId7"/>
    <p:sldId id="288" r:id="rId8"/>
    <p:sldId id="289" r:id="rId9"/>
    <p:sldId id="302" r:id="rId10"/>
    <p:sldId id="291" r:id="rId11"/>
    <p:sldId id="292" r:id="rId12"/>
    <p:sldId id="304" r:id="rId13"/>
    <p:sldId id="299" r:id="rId14"/>
    <p:sldId id="293" r:id="rId15"/>
    <p:sldId id="294" r:id="rId16"/>
  </p:sldIdLst>
  <p:sldSz cx="9144000" cy="6858000" type="screen4x3"/>
  <p:notesSz cx="7010400" cy="9296400"/>
  <p:defaultTextStyle>
    <a:defPPr>
      <a:defRPr lang="en-US"/>
    </a:defPPr>
    <a:lvl1pPr algn="ctr" rtl="0" eaLnBrk="0" fontAlgn="base" hangingPunct="0">
      <a:spcBef>
        <a:spcPct val="50000"/>
      </a:spcBef>
      <a:spcAft>
        <a:spcPct val="0"/>
      </a:spcAft>
      <a:defRPr sz="1400" kern="1200">
        <a:solidFill>
          <a:schemeClr val="tx1"/>
        </a:solidFill>
        <a:latin typeface="Arial" charset="0"/>
        <a:ea typeface="ヒラギノ角ゴ Pro W3" pitchFamily="-112" charset="-128"/>
        <a:cs typeface="+mn-cs"/>
      </a:defRPr>
    </a:lvl1pPr>
    <a:lvl2pPr marL="457200" algn="ctr" rtl="0" eaLnBrk="0" fontAlgn="base" hangingPunct="0">
      <a:spcBef>
        <a:spcPct val="50000"/>
      </a:spcBef>
      <a:spcAft>
        <a:spcPct val="0"/>
      </a:spcAft>
      <a:defRPr sz="1400" kern="1200">
        <a:solidFill>
          <a:schemeClr val="tx1"/>
        </a:solidFill>
        <a:latin typeface="Arial" charset="0"/>
        <a:ea typeface="ヒラギノ角ゴ Pro W3" pitchFamily="-112" charset="-128"/>
        <a:cs typeface="+mn-cs"/>
      </a:defRPr>
    </a:lvl2pPr>
    <a:lvl3pPr marL="914400" algn="ctr" rtl="0" eaLnBrk="0" fontAlgn="base" hangingPunct="0">
      <a:spcBef>
        <a:spcPct val="50000"/>
      </a:spcBef>
      <a:spcAft>
        <a:spcPct val="0"/>
      </a:spcAft>
      <a:defRPr sz="1400" kern="1200">
        <a:solidFill>
          <a:schemeClr val="tx1"/>
        </a:solidFill>
        <a:latin typeface="Arial" charset="0"/>
        <a:ea typeface="ヒラギノ角ゴ Pro W3" pitchFamily="-112" charset="-128"/>
        <a:cs typeface="+mn-cs"/>
      </a:defRPr>
    </a:lvl3pPr>
    <a:lvl4pPr marL="1371600" algn="ctr" rtl="0" eaLnBrk="0" fontAlgn="base" hangingPunct="0">
      <a:spcBef>
        <a:spcPct val="50000"/>
      </a:spcBef>
      <a:spcAft>
        <a:spcPct val="0"/>
      </a:spcAft>
      <a:defRPr sz="1400" kern="1200">
        <a:solidFill>
          <a:schemeClr val="tx1"/>
        </a:solidFill>
        <a:latin typeface="Arial" charset="0"/>
        <a:ea typeface="ヒラギノ角ゴ Pro W3" pitchFamily="-112" charset="-128"/>
        <a:cs typeface="+mn-cs"/>
      </a:defRPr>
    </a:lvl4pPr>
    <a:lvl5pPr marL="1828800" algn="ctr" rtl="0" eaLnBrk="0" fontAlgn="base" hangingPunct="0">
      <a:spcBef>
        <a:spcPct val="50000"/>
      </a:spcBef>
      <a:spcAft>
        <a:spcPct val="0"/>
      </a:spcAft>
      <a:defRPr sz="1400" kern="1200">
        <a:solidFill>
          <a:schemeClr val="tx1"/>
        </a:solidFill>
        <a:latin typeface="Arial" charset="0"/>
        <a:ea typeface="ヒラギノ角ゴ Pro W3" pitchFamily="-112" charset="-128"/>
        <a:cs typeface="+mn-cs"/>
      </a:defRPr>
    </a:lvl5pPr>
    <a:lvl6pPr marL="2286000" algn="l" defTabSz="914400" rtl="0" eaLnBrk="1" latinLnBrk="0" hangingPunct="1">
      <a:defRPr sz="1400" kern="1200">
        <a:solidFill>
          <a:schemeClr val="tx1"/>
        </a:solidFill>
        <a:latin typeface="Arial" charset="0"/>
        <a:ea typeface="ヒラギノ角ゴ Pro W3" pitchFamily="-112" charset="-128"/>
        <a:cs typeface="+mn-cs"/>
      </a:defRPr>
    </a:lvl6pPr>
    <a:lvl7pPr marL="2743200" algn="l" defTabSz="914400" rtl="0" eaLnBrk="1" latinLnBrk="0" hangingPunct="1">
      <a:defRPr sz="1400" kern="1200">
        <a:solidFill>
          <a:schemeClr val="tx1"/>
        </a:solidFill>
        <a:latin typeface="Arial" charset="0"/>
        <a:ea typeface="ヒラギノ角ゴ Pro W3" pitchFamily="-112" charset="-128"/>
        <a:cs typeface="+mn-cs"/>
      </a:defRPr>
    </a:lvl7pPr>
    <a:lvl8pPr marL="3200400" algn="l" defTabSz="914400" rtl="0" eaLnBrk="1" latinLnBrk="0" hangingPunct="1">
      <a:defRPr sz="1400" kern="1200">
        <a:solidFill>
          <a:schemeClr val="tx1"/>
        </a:solidFill>
        <a:latin typeface="Arial" charset="0"/>
        <a:ea typeface="ヒラギノ角ゴ Pro W3" pitchFamily="-112" charset="-128"/>
        <a:cs typeface="+mn-cs"/>
      </a:defRPr>
    </a:lvl8pPr>
    <a:lvl9pPr marL="3657600" algn="l" defTabSz="914400" rtl="0" eaLnBrk="1" latinLnBrk="0" hangingPunct="1">
      <a:defRPr sz="1400" kern="1200">
        <a:solidFill>
          <a:schemeClr val="tx1"/>
        </a:solidFill>
        <a:latin typeface="Arial" charset="0"/>
        <a:ea typeface="ヒラギノ角ゴ Pro W3" pitchFamily="-112"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 id="1" name="BA" initials="B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2C77"/>
    <a:srgbClr val="0D387A"/>
    <a:srgbClr val="EA1A04"/>
    <a:srgbClr val="00A722"/>
    <a:srgbClr val="FFCCFF"/>
    <a:srgbClr val="004A8C"/>
    <a:srgbClr val="9BFFDE"/>
    <a:srgbClr val="6E7602"/>
    <a:srgbClr val="6600FF"/>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89" autoAdjust="0"/>
    <p:restoredTop sz="94661" autoAdjust="0"/>
  </p:normalViewPr>
  <p:slideViewPr>
    <p:cSldViewPr snapToGrid="0">
      <p:cViewPr varScale="1">
        <p:scale>
          <a:sx n="105" d="100"/>
          <a:sy n="105" d="100"/>
        </p:scale>
        <p:origin x="1680" y="114"/>
      </p:cViewPr>
      <p:guideLst>
        <p:guide orient="horz" pos="2160"/>
        <p:guide pos="2880"/>
      </p:guideLst>
    </p:cSldViewPr>
  </p:slideViewPr>
  <p:outlineViewPr>
    <p:cViewPr>
      <p:scale>
        <a:sx n="33" d="100"/>
        <a:sy n="33" d="100"/>
      </p:scale>
      <p:origin x="0" y="7358"/>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5" d="100"/>
          <a:sy n="55" d="100"/>
        </p:scale>
        <p:origin x="-2285" y="-7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4" y="1"/>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t" anchorCtr="0" compatLnSpc="1">
            <a:prstTxWarp prst="textNoShape">
              <a:avLst/>
            </a:prstTxWarp>
          </a:bodyPr>
          <a:lstStyle>
            <a:lvl1pPr algn="l" defTabSz="918069">
              <a:spcBef>
                <a:spcPct val="0"/>
              </a:spcBef>
              <a:defRPr sz="1200"/>
            </a:lvl1pPr>
          </a:lstStyle>
          <a:p>
            <a:pPr>
              <a:defRPr/>
            </a:pPr>
            <a:endParaRPr lang="en-CA" dirty="0"/>
          </a:p>
        </p:txBody>
      </p:sp>
      <p:sp>
        <p:nvSpPr>
          <p:cNvPr id="19459" name="Rectangle 3"/>
          <p:cNvSpPr>
            <a:spLocks noGrp="1" noChangeArrowheads="1"/>
          </p:cNvSpPr>
          <p:nvPr>
            <p:ph type="dt" sz="quarter" idx="1"/>
          </p:nvPr>
        </p:nvSpPr>
        <p:spPr bwMode="auto">
          <a:xfrm>
            <a:off x="3971928" y="1"/>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t" anchorCtr="0" compatLnSpc="1">
            <a:prstTxWarp prst="textNoShape">
              <a:avLst/>
            </a:prstTxWarp>
          </a:bodyPr>
          <a:lstStyle>
            <a:lvl1pPr algn="r" defTabSz="918069">
              <a:spcBef>
                <a:spcPct val="0"/>
              </a:spcBef>
              <a:defRPr sz="1200"/>
            </a:lvl1pPr>
          </a:lstStyle>
          <a:p>
            <a:pPr>
              <a:defRPr/>
            </a:pPr>
            <a:fld id="{7FD66C0F-3CED-495D-99BB-3DE99DC4C7D6}" type="datetimeFigureOut">
              <a:rPr lang="en-US"/>
              <a:pPr>
                <a:defRPr/>
              </a:pPr>
              <a:t>9/11/2018</a:t>
            </a:fld>
            <a:endParaRPr lang="en-US" dirty="0"/>
          </a:p>
        </p:txBody>
      </p:sp>
      <p:sp>
        <p:nvSpPr>
          <p:cNvPr id="19460" name="Rectangle 4"/>
          <p:cNvSpPr>
            <a:spLocks noGrp="1" noChangeArrowheads="1"/>
          </p:cNvSpPr>
          <p:nvPr>
            <p:ph type="ftr" sz="quarter" idx="2"/>
          </p:nvPr>
        </p:nvSpPr>
        <p:spPr bwMode="auto">
          <a:xfrm>
            <a:off x="4" y="8829677"/>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b" anchorCtr="0" compatLnSpc="1">
            <a:prstTxWarp prst="textNoShape">
              <a:avLst/>
            </a:prstTxWarp>
          </a:bodyPr>
          <a:lstStyle>
            <a:lvl1pPr algn="l" defTabSz="918069">
              <a:spcBef>
                <a:spcPct val="0"/>
              </a:spcBef>
              <a:defRPr sz="1200"/>
            </a:lvl1pPr>
          </a:lstStyle>
          <a:p>
            <a:pPr>
              <a:defRPr/>
            </a:pPr>
            <a:endParaRPr lang="en-CA" dirty="0"/>
          </a:p>
        </p:txBody>
      </p:sp>
      <p:sp>
        <p:nvSpPr>
          <p:cNvPr id="19461" name="Rectangle 5"/>
          <p:cNvSpPr>
            <a:spLocks noGrp="1" noChangeArrowheads="1"/>
          </p:cNvSpPr>
          <p:nvPr>
            <p:ph type="sldNum" sz="quarter" idx="3"/>
          </p:nvPr>
        </p:nvSpPr>
        <p:spPr bwMode="auto">
          <a:xfrm>
            <a:off x="3971928" y="8829677"/>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b" anchorCtr="0" compatLnSpc="1">
            <a:prstTxWarp prst="textNoShape">
              <a:avLst/>
            </a:prstTxWarp>
          </a:bodyPr>
          <a:lstStyle>
            <a:lvl1pPr algn="r" defTabSz="918069">
              <a:spcBef>
                <a:spcPct val="0"/>
              </a:spcBef>
              <a:defRPr sz="1200"/>
            </a:lvl1pPr>
          </a:lstStyle>
          <a:p>
            <a:pPr>
              <a:defRPr/>
            </a:pPr>
            <a:fld id="{1CE65349-5474-48DF-AD26-9135CDF3BC3E}" type="slidenum">
              <a:rPr lang="en-US"/>
              <a:pPr>
                <a:defRPr/>
              </a:pPr>
              <a:t>‹#›</a:t>
            </a:fld>
            <a:endParaRPr lang="en-US" dirty="0"/>
          </a:p>
        </p:txBody>
      </p:sp>
    </p:spTree>
    <p:extLst>
      <p:ext uri="{BB962C8B-B14F-4D97-AF65-F5344CB8AC3E}">
        <p14:creationId xmlns:p14="http://schemas.microsoft.com/office/powerpoint/2010/main" val="38036225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4" y="1"/>
            <a:ext cx="3036887"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t" anchorCtr="0" compatLnSpc="1">
            <a:prstTxWarp prst="textNoShape">
              <a:avLst/>
            </a:prstTxWarp>
          </a:bodyPr>
          <a:lstStyle>
            <a:lvl1pPr algn="l" defTabSz="918069">
              <a:spcBef>
                <a:spcPct val="0"/>
              </a:spcBef>
              <a:defRPr sz="1200"/>
            </a:lvl1pPr>
          </a:lstStyle>
          <a:p>
            <a:pPr>
              <a:defRPr/>
            </a:pPr>
            <a:endParaRPr lang="en-CA" dirty="0"/>
          </a:p>
        </p:txBody>
      </p:sp>
      <p:sp>
        <p:nvSpPr>
          <p:cNvPr id="5123" name="Rectangle 3"/>
          <p:cNvSpPr>
            <a:spLocks noGrp="1" noChangeArrowheads="1"/>
          </p:cNvSpPr>
          <p:nvPr>
            <p:ph type="dt" idx="1"/>
          </p:nvPr>
        </p:nvSpPr>
        <p:spPr bwMode="auto">
          <a:xfrm>
            <a:off x="3973517" y="1"/>
            <a:ext cx="3036886"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t" anchorCtr="0" compatLnSpc="1">
            <a:prstTxWarp prst="textNoShape">
              <a:avLst/>
            </a:prstTxWarp>
          </a:bodyPr>
          <a:lstStyle>
            <a:lvl1pPr algn="r" defTabSz="918069">
              <a:spcBef>
                <a:spcPct val="0"/>
              </a:spcBef>
              <a:defRPr sz="1200"/>
            </a:lvl1pPr>
          </a:lstStyle>
          <a:p>
            <a:pPr>
              <a:defRPr/>
            </a:pPr>
            <a:endParaRPr lang="en-CA" dirty="0"/>
          </a:p>
        </p:txBody>
      </p:sp>
      <p:sp>
        <p:nvSpPr>
          <p:cNvPr id="22532" name="Rectangle 4"/>
          <p:cNvSpPr>
            <a:spLocks noGrp="1" noRot="1" noChangeAspect="1" noChangeArrowheads="1" noTextEdit="1"/>
          </p:cNvSpPr>
          <p:nvPr>
            <p:ph type="sldImg" idx="2"/>
          </p:nvPr>
        </p:nvSpPr>
        <p:spPr bwMode="auto">
          <a:xfrm>
            <a:off x="1184275" y="696913"/>
            <a:ext cx="46497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5039" y="4418024"/>
            <a:ext cx="5140325"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4" y="8831273"/>
            <a:ext cx="303688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b" anchorCtr="0" compatLnSpc="1">
            <a:prstTxWarp prst="textNoShape">
              <a:avLst/>
            </a:prstTxWarp>
          </a:bodyPr>
          <a:lstStyle>
            <a:lvl1pPr algn="l" defTabSz="918069">
              <a:spcBef>
                <a:spcPct val="0"/>
              </a:spcBef>
              <a:defRPr sz="1200"/>
            </a:lvl1pPr>
          </a:lstStyle>
          <a:p>
            <a:pPr>
              <a:defRPr/>
            </a:pPr>
            <a:endParaRPr lang="en-CA" dirty="0"/>
          </a:p>
        </p:txBody>
      </p:sp>
      <p:sp>
        <p:nvSpPr>
          <p:cNvPr id="5127" name="Rectangle 7"/>
          <p:cNvSpPr>
            <a:spLocks noGrp="1" noChangeArrowheads="1"/>
          </p:cNvSpPr>
          <p:nvPr>
            <p:ph type="sldNum" sz="quarter" idx="5"/>
          </p:nvPr>
        </p:nvSpPr>
        <p:spPr bwMode="auto">
          <a:xfrm>
            <a:off x="3973517" y="8831273"/>
            <a:ext cx="3036886"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47" tIns="46018" rIns="92047" bIns="46018" numCol="1" anchor="b" anchorCtr="0" compatLnSpc="1">
            <a:prstTxWarp prst="textNoShape">
              <a:avLst/>
            </a:prstTxWarp>
          </a:bodyPr>
          <a:lstStyle>
            <a:lvl1pPr algn="r" defTabSz="918069">
              <a:spcBef>
                <a:spcPct val="0"/>
              </a:spcBef>
              <a:defRPr sz="1200"/>
            </a:lvl1pPr>
          </a:lstStyle>
          <a:p>
            <a:pPr>
              <a:defRPr/>
            </a:pPr>
            <a:fld id="{BCB68721-5CB1-4F27-97EE-413E8F700D38}" type="slidenum">
              <a:rPr lang="en-US"/>
              <a:pPr>
                <a:defRPr/>
              </a:pPr>
              <a:t>‹#›</a:t>
            </a:fld>
            <a:endParaRPr lang="en-US" dirty="0"/>
          </a:p>
        </p:txBody>
      </p:sp>
    </p:spTree>
    <p:extLst>
      <p:ext uri="{BB962C8B-B14F-4D97-AF65-F5344CB8AC3E}">
        <p14:creationId xmlns:p14="http://schemas.microsoft.com/office/powerpoint/2010/main" val="4136602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6" charset="0"/>
        <a:ea typeface="ヒラギノ角ゴ Pro W3" pitchFamily="-112" charset="-128"/>
        <a:cs typeface="ヒラギノ角ゴ Pro W3" pitchFamily="-112" charset="-128"/>
      </a:defRPr>
    </a:lvl1pPr>
    <a:lvl2pPr marL="457200" algn="l" rtl="0" eaLnBrk="0" fontAlgn="base" hangingPunct="0">
      <a:spcBef>
        <a:spcPct val="30000"/>
      </a:spcBef>
      <a:spcAft>
        <a:spcPct val="0"/>
      </a:spcAft>
      <a:defRPr sz="1200" kern="1200">
        <a:solidFill>
          <a:schemeClr val="tx1"/>
        </a:solidFill>
        <a:latin typeface="Arial" pitchFamily="16" charset="0"/>
        <a:ea typeface="ヒラギノ角ゴ Pro W3" pitchFamily="-112" charset="-128"/>
        <a:cs typeface="ヒラギノ角ゴ Pro W3"/>
      </a:defRPr>
    </a:lvl2pPr>
    <a:lvl3pPr marL="914400" algn="l" rtl="0" eaLnBrk="0" fontAlgn="base" hangingPunct="0">
      <a:spcBef>
        <a:spcPct val="30000"/>
      </a:spcBef>
      <a:spcAft>
        <a:spcPct val="0"/>
      </a:spcAft>
      <a:defRPr sz="1200" kern="1200">
        <a:solidFill>
          <a:schemeClr val="tx1"/>
        </a:solidFill>
        <a:latin typeface="Arial" pitchFamily="16" charset="0"/>
        <a:ea typeface="ヒラギノ角ゴ Pro W3" pitchFamily="-112" charset="-128"/>
        <a:cs typeface="ヒラギノ角ゴ Pro W3"/>
      </a:defRPr>
    </a:lvl3pPr>
    <a:lvl4pPr marL="1371600" algn="l" rtl="0" eaLnBrk="0" fontAlgn="base" hangingPunct="0">
      <a:spcBef>
        <a:spcPct val="30000"/>
      </a:spcBef>
      <a:spcAft>
        <a:spcPct val="0"/>
      </a:spcAft>
      <a:defRPr sz="1200" kern="1200">
        <a:solidFill>
          <a:schemeClr val="tx1"/>
        </a:solidFill>
        <a:latin typeface="Arial" pitchFamily="16" charset="0"/>
        <a:ea typeface="ヒラギノ角ゴ Pro W3" pitchFamily="-112" charset="-128"/>
        <a:cs typeface="ヒラギノ角ゴ Pro W3"/>
      </a:defRPr>
    </a:lvl4pPr>
    <a:lvl5pPr marL="1828800" algn="l" rtl="0" eaLnBrk="0" fontAlgn="base" hangingPunct="0">
      <a:spcBef>
        <a:spcPct val="30000"/>
      </a:spcBef>
      <a:spcAft>
        <a:spcPct val="0"/>
      </a:spcAft>
      <a:defRPr sz="1200" kern="1200">
        <a:solidFill>
          <a:schemeClr val="tx1"/>
        </a:solidFill>
        <a:latin typeface="Arial" pitchFamily="16" charset="0"/>
        <a:ea typeface="ヒラギノ角ゴ Pro W3" pitchFamily="-112"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p:spPr>
        <p:txBody>
          <a:bodyPr/>
          <a:lstStyle/>
          <a:p>
            <a:endParaRPr lang="en-CA" dirty="0"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DA52541E-8968-40E2-9BDD-0AB569C1A8D0}" type="slidenum">
              <a:rPr lang="en-US"/>
              <a:pPr>
                <a:defRPr/>
              </a:pPr>
              <a:t>‹#›</a:t>
            </a:fld>
            <a:endParaRPr lang="en-US"/>
          </a:p>
        </p:txBody>
      </p:sp>
    </p:spTree>
    <p:extLst>
      <p:ext uri="{BB962C8B-B14F-4D97-AF65-F5344CB8AC3E}">
        <p14:creationId xmlns:p14="http://schemas.microsoft.com/office/powerpoint/2010/main" val="42745286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4DA6E28B-CBDF-4EF2-AF7B-CC63950CD69C}" type="slidenum">
              <a:rPr lang="en-US"/>
              <a:pPr>
                <a:defRPr/>
              </a:pPr>
              <a:t>‹#›</a:t>
            </a:fld>
            <a:endParaRPr lang="en-US"/>
          </a:p>
        </p:txBody>
      </p:sp>
    </p:spTree>
    <p:extLst>
      <p:ext uri="{BB962C8B-B14F-4D97-AF65-F5344CB8AC3E}">
        <p14:creationId xmlns:p14="http://schemas.microsoft.com/office/powerpoint/2010/main" val="162209624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228600"/>
            <a:ext cx="2152650" cy="57150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228600" y="228600"/>
            <a:ext cx="63055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18DFA25D-E4F0-4399-B38E-E1077CFB6123}" type="slidenum">
              <a:rPr lang="en-US"/>
              <a:pPr>
                <a:defRPr/>
              </a:pPr>
              <a:t>‹#›</a:t>
            </a:fld>
            <a:endParaRPr lang="en-US"/>
          </a:p>
        </p:txBody>
      </p:sp>
    </p:spTree>
    <p:extLst>
      <p:ext uri="{BB962C8B-B14F-4D97-AF65-F5344CB8AC3E}">
        <p14:creationId xmlns:p14="http://schemas.microsoft.com/office/powerpoint/2010/main" val="26866463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D3CC4F90-F17C-47F1-9406-887516EA7C9A}" type="slidenum">
              <a:rPr lang="en-US"/>
              <a:pPr>
                <a:defRPr/>
              </a:pPr>
              <a:t>‹#›</a:t>
            </a:fld>
            <a:endParaRPr lang="en-US"/>
          </a:p>
        </p:txBody>
      </p:sp>
    </p:spTree>
    <p:extLst>
      <p:ext uri="{BB962C8B-B14F-4D97-AF65-F5344CB8AC3E}">
        <p14:creationId xmlns:p14="http://schemas.microsoft.com/office/powerpoint/2010/main" val="153186085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EFF9992-BB46-4C64-8966-DEE5FED1CA61}" type="slidenum">
              <a:rPr lang="en-US"/>
              <a:pPr>
                <a:defRPr/>
              </a:pPr>
              <a:t>‹#›</a:t>
            </a:fld>
            <a:endParaRPr lang="en-US"/>
          </a:p>
        </p:txBody>
      </p:sp>
    </p:spTree>
    <p:extLst>
      <p:ext uri="{BB962C8B-B14F-4D97-AF65-F5344CB8AC3E}">
        <p14:creationId xmlns:p14="http://schemas.microsoft.com/office/powerpoint/2010/main" val="382814606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38862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724400" y="3886200"/>
            <a:ext cx="4114800" cy="2057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ln/>
        </p:spPr>
        <p:txBody>
          <a:bodyPr/>
          <a:lstStyle>
            <a:lvl1pPr>
              <a:defRPr/>
            </a:lvl1pPr>
          </a:lstStyle>
          <a:p>
            <a:pPr>
              <a:defRPr/>
            </a:pPr>
            <a:fld id="{BA5F947A-2DDA-4F52-B6D6-C1136A1C4F76}" type="slidenum">
              <a:rPr lang="en-US"/>
              <a:pPr>
                <a:defRPr/>
              </a:pPr>
              <a:t>‹#›</a:t>
            </a:fld>
            <a:endParaRPr lang="en-US"/>
          </a:p>
        </p:txBody>
      </p:sp>
    </p:spTree>
    <p:extLst>
      <p:ext uri="{BB962C8B-B14F-4D97-AF65-F5344CB8AC3E}">
        <p14:creationId xmlns:p14="http://schemas.microsoft.com/office/powerpoint/2010/main" val="39983812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6"/>
          <p:cNvSpPr>
            <a:spLocks noGrp="1" noChangeArrowheads="1"/>
          </p:cNvSpPr>
          <p:nvPr>
            <p:ph type="sldNum" sz="quarter" idx="10"/>
          </p:nvPr>
        </p:nvSpPr>
        <p:spPr>
          <a:ln/>
        </p:spPr>
        <p:txBody>
          <a:bodyPr/>
          <a:lstStyle>
            <a:lvl1pPr>
              <a:defRPr/>
            </a:lvl1pPr>
          </a:lstStyle>
          <a:p>
            <a:pPr>
              <a:defRPr/>
            </a:pPr>
            <a:fld id="{BB9C1F02-88BE-465E-AD1F-5D734F64535B}" type="slidenum">
              <a:rPr lang="en-US"/>
              <a:pPr>
                <a:defRPr/>
              </a:pPr>
              <a:t>‹#›</a:t>
            </a:fld>
            <a:endParaRPr lang="en-US"/>
          </a:p>
        </p:txBody>
      </p:sp>
    </p:spTree>
    <p:extLst>
      <p:ext uri="{BB962C8B-B14F-4D97-AF65-F5344CB8AC3E}">
        <p14:creationId xmlns:p14="http://schemas.microsoft.com/office/powerpoint/2010/main" val="169670123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ln/>
        </p:spPr>
        <p:txBody>
          <a:bodyPr/>
          <a:lstStyle>
            <a:lvl1pPr>
              <a:defRPr/>
            </a:lvl1pPr>
          </a:lstStyle>
          <a:p>
            <a:pPr>
              <a:defRPr/>
            </a:pPr>
            <a:fld id="{E779A7B6-939B-4B6C-A891-9074A8CB93D4}" type="slidenum">
              <a:rPr lang="en-US"/>
              <a:pPr>
                <a:defRPr/>
              </a:pPr>
              <a:t>‹#›</a:t>
            </a:fld>
            <a:endParaRPr lang="en-US"/>
          </a:p>
        </p:txBody>
      </p:sp>
    </p:spTree>
    <p:extLst>
      <p:ext uri="{BB962C8B-B14F-4D97-AF65-F5344CB8AC3E}">
        <p14:creationId xmlns:p14="http://schemas.microsoft.com/office/powerpoint/2010/main" val="338924592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6889FCBD-8B83-4FD7-9F57-EE6B79ED4D98}" type="slidenum">
              <a:rPr lang="en-US"/>
              <a:pPr>
                <a:defRPr/>
              </a:pPr>
              <a:t>‹#›</a:t>
            </a:fld>
            <a:endParaRPr lang="en-US"/>
          </a:p>
        </p:txBody>
      </p:sp>
    </p:spTree>
    <p:extLst>
      <p:ext uri="{BB962C8B-B14F-4D97-AF65-F5344CB8AC3E}">
        <p14:creationId xmlns:p14="http://schemas.microsoft.com/office/powerpoint/2010/main" val="383420915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D3C5532-00F8-4E38-BF93-83BB7BBAC6CE}" type="slidenum">
              <a:rPr lang="en-US"/>
              <a:pPr>
                <a:defRPr/>
              </a:pPr>
              <a:t>‹#›</a:t>
            </a:fld>
            <a:endParaRPr lang="en-US"/>
          </a:p>
        </p:txBody>
      </p:sp>
    </p:spTree>
    <p:extLst>
      <p:ext uri="{BB962C8B-B14F-4D97-AF65-F5344CB8AC3E}">
        <p14:creationId xmlns:p14="http://schemas.microsoft.com/office/powerpoint/2010/main" val="34628659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46738C1-A09E-4E39-A00A-3C34E94C08AE}" type="slidenum">
              <a:rPr lang="en-US"/>
              <a:pPr>
                <a:defRPr/>
              </a:pPr>
              <a:t>‹#›</a:t>
            </a:fld>
            <a:endParaRPr lang="en-US"/>
          </a:p>
        </p:txBody>
      </p:sp>
    </p:spTree>
    <p:extLst>
      <p:ext uri="{BB962C8B-B14F-4D97-AF65-F5344CB8AC3E}">
        <p14:creationId xmlns:p14="http://schemas.microsoft.com/office/powerpoint/2010/main" val="103301886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CvrPg.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4876800"/>
            <a:ext cx="822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txStyles>
    <p:titleStyle>
      <a:lvl1pPr algn="ctr" defTabSz="457200" rtl="0" eaLnBrk="0" fontAlgn="base" hangingPunct="0">
        <a:spcBef>
          <a:spcPct val="0"/>
        </a:spcBef>
        <a:spcAft>
          <a:spcPct val="0"/>
        </a:spcAft>
        <a:defRPr sz="4400" kern="1200">
          <a:solidFill>
            <a:schemeClr val="bg1"/>
          </a:solidFill>
          <a:latin typeface="Arial"/>
          <a:ea typeface="+mj-ea"/>
          <a:cs typeface="Arial"/>
        </a:defRPr>
      </a:lvl1pPr>
      <a:lvl2pPr algn="ctr" defTabSz="457200" rtl="0" eaLnBrk="0" fontAlgn="base" hangingPunct="0">
        <a:spcBef>
          <a:spcPct val="0"/>
        </a:spcBef>
        <a:spcAft>
          <a:spcPct val="0"/>
        </a:spcAft>
        <a:defRPr sz="4400">
          <a:solidFill>
            <a:schemeClr val="bg1"/>
          </a:solidFill>
          <a:latin typeface="Arial" charset="0"/>
          <a:cs typeface="Arial" charset="0"/>
        </a:defRPr>
      </a:lvl2pPr>
      <a:lvl3pPr algn="ctr" defTabSz="457200" rtl="0" eaLnBrk="0" fontAlgn="base" hangingPunct="0">
        <a:spcBef>
          <a:spcPct val="0"/>
        </a:spcBef>
        <a:spcAft>
          <a:spcPct val="0"/>
        </a:spcAft>
        <a:defRPr sz="4400">
          <a:solidFill>
            <a:schemeClr val="bg1"/>
          </a:solidFill>
          <a:latin typeface="Arial" charset="0"/>
          <a:cs typeface="Arial" charset="0"/>
        </a:defRPr>
      </a:lvl3pPr>
      <a:lvl4pPr algn="ctr" defTabSz="457200" rtl="0" eaLnBrk="0" fontAlgn="base" hangingPunct="0">
        <a:spcBef>
          <a:spcPct val="0"/>
        </a:spcBef>
        <a:spcAft>
          <a:spcPct val="0"/>
        </a:spcAft>
        <a:defRPr sz="4400">
          <a:solidFill>
            <a:schemeClr val="bg1"/>
          </a:solidFill>
          <a:latin typeface="Arial" charset="0"/>
          <a:cs typeface="Arial" charset="0"/>
        </a:defRPr>
      </a:lvl4pPr>
      <a:lvl5pPr algn="ctr" defTabSz="457200" rtl="0" eaLnBrk="0" fontAlgn="base" hangingPunct="0">
        <a:spcBef>
          <a:spcPct val="0"/>
        </a:spcBef>
        <a:spcAft>
          <a:spcPct val="0"/>
        </a:spcAft>
        <a:defRPr sz="4400">
          <a:solidFill>
            <a:schemeClr val="bg1"/>
          </a:solidFill>
          <a:latin typeface="Arial" charset="0"/>
          <a:cs typeface="Arial" charset="0"/>
        </a:defRPr>
      </a:lvl5pPr>
      <a:lvl6pPr marL="457200" algn="ctr" defTabSz="457200" rtl="0" fontAlgn="base">
        <a:spcBef>
          <a:spcPct val="0"/>
        </a:spcBef>
        <a:spcAft>
          <a:spcPct val="0"/>
        </a:spcAft>
        <a:defRPr sz="4400">
          <a:solidFill>
            <a:schemeClr val="bg1"/>
          </a:solidFill>
          <a:latin typeface="Arial" charset="0"/>
          <a:cs typeface="Arial" charset="0"/>
        </a:defRPr>
      </a:lvl6pPr>
      <a:lvl7pPr marL="914400" algn="ctr" defTabSz="457200" rtl="0" fontAlgn="base">
        <a:spcBef>
          <a:spcPct val="0"/>
        </a:spcBef>
        <a:spcAft>
          <a:spcPct val="0"/>
        </a:spcAft>
        <a:defRPr sz="4400">
          <a:solidFill>
            <a:schemeClr val="bg1"/>
          </a:solidFill>
          <a:latin typeface="Arial" charset="0"/>
          <a:cs typeface="Arial" charset="0"/>
        </a:defRPr>
      </a:lvl7pPr>
      <a:lvl8pPr marL="1371600" algn="ctr" defTabSz="457200" rtl="0" fontAlgn="base">
        <a:spcBef>
          <a:spcPct val="0"/>
        </a:spcBef>
        <a:spcAft>
          <a:spcPct val="0"/>
        </a:spcAft>
        <a:defRPr sz="4400">
          <a:solidFill>
            <a:schemeClr val="bg1"/>
          </a:solidFill>
          <a:latin typeface="Arial" charset="0"/>
          <a:cs typeface="Arial" charset="0"/>
        </a:defRPr>
      </a:lvl8pPr>
      <a:lvl9pPr marL="1828800" algn="ctr" defTabSz="457200" rtl="0" fontAlgn="base">
        <a:spcBef>
          <a:spcPct val="0"/>
        </a:spcBef>
        <a:spcAft>
          <a:spcPct val="0"/>
        </a:spcAft>
        <a:defRPr sz="4400">
          <a:solidFill>
            <a:schemeClr val="bg1"/>
          </a:solidFill>
          <a:latin typeface="Arial" charset="0"/>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descr="insidePg.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77338" cy="688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228600" y="228600"/>
            <a:ext cx="853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457200" y="3886200"/>
            <a:ext cx="8382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7315200" y="6629400"/>
            <a:ext cx="1905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0"/>
              </a:spcBef>
              <a:defRPr sz="1200">
                <a:solidFill>
                  <a:schemeClr val="bg1"/>
                </a:solidFill>
              </a:defRPr>
            </a:lvl1pPr>
          </a:lstStyle>
          <a:p>
            <a:pPr>
              <a:defRPr/>
            </a:pPr>
            <a:fld id="{1A5710AF-CD5F-4A31-8D2F-90619762920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p:transition>
  <p:timing>
    <p:tnLst>
      <p:par>
        <p:cTn id="1" dur="indefinite" restart="never" nodeType="tmRoot"/>
      </p:par>
    </p:tnLst>
  </p:timing>
  <p:hf hdr="0" ftr="0" dt="0"/>
  <p:txStyles>
    <p:titleStyle>
      <a:lvl1pPr algn="l" rtl="0" eaLnBrk="0" fontAlgn="base" hangingPunct="0">
        <a:spcBef>
          <a:spcPct val="0"/>
        </a:spcBef>
        <a:spcAft>
          <a:spcPct val="0"/>
        </a:spcAft>
        <a:defRPr sz="3800" b="1">
          <a:solidFill>
            <a:srgbClr val="002C77"/>
          </a:solidFill>
          <a:latin typeface="+mj-lt"/>
          <a:ea typeface="+mj-ea"/>
          <a:cs typeface="+mj-cs"/>
        </a:defRPr>
      </a:lvl1pPr>
      <a:lvl2pPr algn="l" rtl="0" eaLnBrk="0" fontAlgn="base" hangingPunct="0">
        <a:spcBef>
          <a:spcPct val="0"/>
        </a:spcBef>
        <a:spcAft>
          <a:spcPct val="0"/>
        </a:spcAft>
        <a:defRPr sz="3800" b="1">
          <a:solidFill>
            <a:srgbClr val="002C77"/>
          </a:solidFill>
          <a:latin typeface="Arial" charset="0"/>
          <a:ea typeface="ヒラギノ角ゴ Pro W3" pitchFamily="-112" charset="-128"/>
        </a:defRPr>
      </a:lvl2pPr>
      <a:lvl3pPr algn="l" rtl="0" eaLnBrk="0" fontAlgn="base" hangingPunct="0">
        <a:spcBef>
          <a:spcPct val="0"/>
        </a:spcBef>
        <a:spcAft>
          <a:spcPct val="0"/>
        </a:spcAft>
        <a:defRPr sz="3800" b="1">
          <a:solidFill>
            <a:srgbClr val="002C77"/>
          </a:solidFill>
          <a:latin typeface="Arial" charset="0"/>
          <a:ea typeface="ヒラギノ角ゴ Pro W3" pitchFamily="-112" charset="-128"/>
        </a:defRPr>
      </a:lvl3pPr>
      <a:lvl4pPr algn="l" rtl="0" eaLnBrk="0" fontAlgn="base" hangingPunct="0">
        <a:spcBef>
          <a:spcPct val="0"/>
        </a:spcBef>
        <a:spcAft>
          <a:spcPct val="0"/>
        </a:spcAft>
        <a:defRPr sz="3800" b="1">
          <a:solidFill>
            <a:srgbClr val="002C77"/>
          </a:solidFill>
          <a:latin typeface="Arial" charset="0"/>
          <a:ea typeface="ヒラギノ角ゴ Pro W3" pitchFamily="-112" charset="-128"/>
        </a:defRPr>
      </a:lvl4pPr>
      <a:lvl5pPr algn="l" rtl="0" eaLnBrk="0" fontAlgn="base" hangingPunct="0">
        <a:spcBef>
          <a:spcPct val="0"/>
        </a:spcBef>
        <a:spcAft>
          <a:spcPct val="0"/>
        </a:spcAft>
        <a:defRPr sz="3800" b="1">
          <a:solidFill>
            <a:srgbClr val="002C77"/>
          </a:solidFill>
          <a:latin typeface="Arial" charset="0"/>
          <a:ea typeface="ヒラギノ角ゴ Pro W3" pitchFamily="-112" charset="-128"/>
        </a:defRPr>
      </a:lvl5pPr>
      <a:lvl6pPr marL="457200" algn="l" rtl="0" eaLnBrk="0" fontAlgn="base" hangingPunct="0">
        <a:spcBef>
          <a:spcPct val="0"/>
        </a:spcBef>
        <a:spcAft>
          <a:spcPct val="0"/>
        </a:spcAft>
        <a:defRPr sz="3800" b="1">
          <a:solidFill>
            <a:srgbClr val="002C77"/>
          </a:solidFill>
          <a:latin typeface="Arial" charset="0"/>
          <a:ea typeface="ヒラギノ角ゴ Pro W3" pitchFamily="-112" charset="-128"/>
        </a:defRPr>
      </a:lvl6pPr>
      <a:lvl7pPr marL="914400" algn="l" rtl="0" eaLnBrk="0" fontAlgn="base" hangingPunct="0">
        <a:spcBef>
          <a:spcPct val="0"/>
        </a:spcBef>
        <a:spcAft>
          <a:spcPct val="0"/>
        </a:spcAft>
        <a:defRPr sz="3800" b="1">
          <a:solidFill>
            <a:srgbClr val="002C77"/>
          </a:solidFill>
          <a:latin typeface="Arial" charset="0"/>
          <a:ea typeface="ヒラギノ角ゴ Pro W3" pitchFamily="-112" charset="-128"/>
        </a:defRPr>
      </a:lvl7pPr>
      <a:lvl8pPr marL="1371600" algn="l" rtl="0" eaLnBrk="0" fontAlgn="base" hangingPunct="0">
        <a:spcBef>
          <a:spcPct val="0"/>
        </a:spcBef>
        <a:spcAft>
          <a:spcPct val="0"/>
        </a:spcAft>
        <a:defRPr sz="3800" b="1">
          <a:solidFill>
            <a:srgbClr val="002C77"/>
          </a:solidFill>
          <a:latin typeface="Arial" charset="0"/>
          <a:ea typeface="ヒラギノ角ゴ Pro W3" pitchFamily="-112" charset="-128"/>
        </a:defRPr>
      </a:lvl8pPr>
      <a:lvl9pPr marL="1828800" algn="l" rtl="0" eaLnBrk="0" fontAlgn="base" hangingPunct="0">
        <a:spcBef>
          <a:spcPct val="0"/>
        </a:spcBef>
        <a:spcAft>
          <a:spcPct val="0"/>
        </a:spcAft>
        <a:defRPr sz="3800" b="1">
          <a:solidFill>
            <a:srgbClr val="002C77"/>
          </a:solidFill>
          <a:latin typeface="Arial" charset="0"/>
          <a:ea typeface="ヒラギノ角ゴ Pro W3" pitchFamily="-112" charset="-128"/>
        </a:defRPr>
      </a:lvl9pPr>
    </p:titleStyle>
    <p:bodyStyle>
      <a:lvl1pPr marL="342900" indent="-342900" algn="l" rtl="0" eaLnBrk="0" fontAlgn="base" hangingPunct="0">
        <a:spcBef>
          <a:spcPct val="20000"/>
        </a:spcBef>
        <a:spcAft>
          <a:spcPct val="0"/>
        </a:spcAft>
        <a:buClr>
          <a:srgbClr val="00A722"/>
        </a:buClr>
        <a:buSzPct val="80000"/>
        <a:buFont typeface="Arial" charset="0"/>
        <a:defRPr b="1">
          <a:solidFill>
            <a:srgbClr val="002C77"/>
          </a:solidFill>
          <a:latin typeface="+mn-lt"/>
          <a:ea typeface="+mn-ea"/>
          <a:cs typeface="+mn-cs"/>
        </a:defRPr>
      </a:lvl1pPr>
      <a:lvl2pPr marL="228600" indent="228600" algn="l" rtl="0" eaLnBrk="0" fontAlgn="base" hangingPunct="0">
        <a:spcBef>
          <a:spcPct val="20000"/>
        </a:spcBef>
        <a:spcAft>
          <a:spcPct val="0"/>
        </a:spcAft>
        <a:buClr>
          <a:schemeClr val="bg2"/>
        </a:buClr>
        <a:buSzPct val="80000"/>
        <a:defRPr sz="1600">
          <a:solidFill>
            <a:srgbClr val="002C77"/>
          </a:solidFill>
          <a:latin typeface="+mn-lt"/>
          <a:ea typeface="+mn-ea"/>
        </a:defRPr>
      </a:lvl2pPr>
      <a:lvl3pPr marL="685800" indent="-228600" algn="l" rtl="0" eaLnBrk="0" fontAlgn="base" hangingPunct="0">
        <a:spcBef>
          <a:spcPct val="20000"/>
        </a:spcBef>
        <a:spcAft>
          <a:spcPct val="0"/>
        </a:spcAft>
        <a:buClr>
          <a:srgbClr val="004A8C"/>
        </a:buClr>
        <a:buSzPct val="80000"/>
        <a:buChar char="•"/>
        <a:defRPr sz="1600">
          <a:solidFill>
            <a:srgbClr val="002C77"/>
          </a:solidFill>
          <a:latin typeface="+mn-lt"/>
          <a:ea typeface="+mn-ea"/>
        </a:defRPr>
      </a:lvl3pPr>
      <a:lvl4pPr marL="1143000" indent="-228600" algn="l" rtl="0" eaLnBrk="0" fontAlgn="base" hangingPunct="0">
        <a:spcBef>
          <a:spcPct val="20000"/>
        </a:spcBef>
        <a:spcAft>
          <a:spcPct val="0"/>
        </a:spcAft>
        <a:buClr>
          <a:srgbClr val="7F7F7F"/>
        </a:buClr>
        <a:buFont typeface="Arial" charset="0"/>
        <a:buChar char="-"/>
        <a:defRPr sz="1600">
          <a:solidFill>
            <a:srgbClr val="002C77"/>
          </a:solidFill>
          <a:latin typeface="+mn-lt"/>
          <a:ea typeface="+mn-ea"/>
        </a:defRPr>
      </a:lvl4pPr>
      <a:lvl5pPr marL="1600200" indent="-228600" algn="l" rtl="0" eaLnBrk="0" fontAlgn="base" hangingPunct="0">
        <a:spcBef>
          <a:spcPct val="20000"/>
        </a:spcBef>
        <a:spcAft>
          <a:spcPct val="0"/>
        </a:spcAft>
        <a:buClr>
          <a:srgbClr val="002C77"/>
        </a:buClr>
        <a:buSzPct val="80000"/>
        <a:buFont typeface="Arial" charset="0"/>
        <a:buChar char="-"/>
        <a:defRPr sz="1600">
          <a:solidFill>
            <a:srgbClr val="002C77"/>
          </a:solidFill>
          <a:latin typeface="+mn-lt"/>
          <a:ea typeface="+mn-ea"/>
        </a:defRPr>
      </a:lvl5pPr>
      <a:lvl6pPr marL="2057400" indent="-228600" algn="l" rtl="0" eaLnBrk="0" fontAlgn="base" hangingPunct="0">
        <a:spcBef>
          <a:spcPct val="20000"/>
        </a:spcBef>
        <a:spcAft>
          <a:spcPct val="0"/>
        </a:spcAft>
        <a:buClr>
          <a:srgbClr val="002C77"/>
        </a:buClr>
        <a:buSzPct val="80000"/>
        <a:buFont typeface="Arial" charset="0"/>
        <a:buChar char="-"/>
        <a:defRPr sz="1600">
          <a:solidFill>
            <a:srgbClr val="002C77"/>
          </a:solidFill>
          <a:latin typeface="+mn-lt"/>
          <a:ea typeface="+mn-ea"/>
        </a:defRPr>
      </a:lvl6pPr>
      <a:lvl7pPr marL="2514600" indent="-228600" algn="l" rtl="0" eaLnBrk="0" fontAlgn="base" hangingPunct="0">
        <a:spcBef>
          <a:spcPct val="20000"/>
        </a:spcBef>
        <a:spcAft>
          <a:spcPct val="0"/>
        </a:spcAft>
        <a:buClr>
          <a:srgbClr val="002C77"/>
        </a:buClr>
        <a:buSzPct val="80000"/>
        <a:buFont typeface="Arial" charset="0"/>
        <a:buChar char="-"/>
        <a:defRPr sz="1600">
          <a:solidFill>
            <a:srgbClr val="002C77"/>
          </a:solidFill>
          <a:latin typeface="+mn-lt"/>
          <a:ea typeface="+mn-ea"/>
        </a:defRPr>
      </a:lvl7pPr>
      <a:lvl8pPr marL="2971800" indent="-228600" algn="l" rtl="0" eaLnBrk="0" fontAlgn="base" hangingPunct="0">
        <a:spcBef>
          <a:spcPct val="20000"/>
        </a:spcBef>
        <a:spcAft>
          <a:spcPct val="0"/>
        </a:spcAft>
        <a:buClr>
          <a:srgbClr val="002C77"/>
        </a:buClr>
        <a:buSzPct val="80000"/>
        <a:buFont typeface="Arial" charset="0"/>
        <a:buChar char="-"/>
        <a:defRPr sz="1600">
          <a:solidFill>
            <a:srgbClr val="002C77"/>
          </a:solidFill>
          <a:latin typeface="+mn-lt"/>
          <a:ea typeface="+mn-ea"/>
        </a:defRPr>
      </a:lvl8pPr>
      <a:lvl9pPr marL="3429000" indent="-228600" algn="l" rtl="0" eaLnBrk="0" fontAlgn="base" hangingPunct="0">
        <a:spcBef>
          <a:spcPct val="20000"/>
        </a:spcBef>
        <a:spcAft>
          <a:spcPct val="0"/>
        </a:spcAft>
        <a:buClr>
          <a:srgbClr val="002C77"/>
        </a:buClr>
        <a:buSzPct val="80000"/>
        <a:buFont typeface="Arial" charset="0"/>
        <a:buChar char="-"/>
        <a:defRPr sz="1600">
          <a:solidFill>
            <a:srgbClr val="002C77"/>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vr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4612"/>
            <a:ext cx="9242425" cy="693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4"/>
          <p:cNvSpPr>
            <a:spLocks noGrp="1" noChangeArrowheads="1"/>
          </p:cNvSpPr>
          <p:nvPr>
            <p:ph type="subTitle" idx="1"/>
          </p:nvPr>
        </p:nvSpPr>
        <p:spPr>
          <a:xfrm>
            <a:off x="838200" y="5334000"/>
            <a:ext cx="7543800" cy="1371600"/>
          </a:xfrm>
        </p:spPr>
        <p:txBody>
          <a:bodyPr/>
          <a:lstStyle/>
          <a:p>
            <a:pPr algn="l">
              <a:lnSpc>
                <a:spcPct val="80000"/>
              </a:lnSpc>
              <a:spcAft>
                <a:spcPts val="0"/>
              </a:spcAft>
            </a:pPr>
            <a:r>
              <a:rPr lang="en-US" sz="2400" dirty="0" smtClean="0">
                <a:solidFill>
                  <a:srgbClr val="B6B6B6"/>
                </a:solidFill>
              </a:rPr>
              <a:t>#7 - Victoria Regional Transit</a:t>
            </a:r>
          </a:p>
          <a:p>
            <a:pPr algn="l">
              <a:lnSpc>
                <a:spcPct val="80000"/>
              </a:lnSpc>
              <a:spcAft>
                <a:spcPct val="50000"/>
              </a:spcAft>
            </a:pPr>
            <a:r>
              <a:rPr lang="en-US" sz="2400" dirty="0" smtClean="0">
                <a:solidFill>
                  <a:srgbClr val="B6B6B6"/>
                </a:solidFill>
              </a:rPr>
              <a:t>Financial and Performance Report</a:t>
            </a:r>
          </a:p>
          <a:p>
            <a:pPr algn="l">
              <a:lnSpc>
                <a:spcPct val="80000"/>
              </a:lnSpc>
              <a:spcAft>
                <a:spcPct val="50000"/>
              </a:spcAft>
            </a:pPr>
            <a:r>
              <a:rPr lang="en-US" sz="2400" dirty="0" smtClean="0">
                <a:solidFill>
                  <a:srgbClr val="B6B6B6"/>
                </a:solidFill>
              </a:rPr>
              <a:t>Year to Date July 31, 2018</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DC2A682F-BE9A-4F10-A401-057143DB50CE}" type="slidenum">
              <a:rPr lang="en-US" sz="1200" smtClean="0">
                <a:solidFill>
                  <a:schemeClr val="bg1"/>
                </a:solidFill>
              </a:rPr>
              <a:pPr/>
              <a:t>10</a:t>
            </a:fld>
            <a:endParaRPr lang="en-US" sz="1200" dirty="0" smtClean="0">
              <a:solidFill>
                <a:schemeClr val="bg1"/>
              </a:solidFill>
            </a:endParaRPr>
          </a:p>
        </p:txBody>
      </p:sp>
      <p:sp>
        <p:nvSpPr>
          <p:cNvPr id="12291" name="Rectangle 2"/>
          <p:cNvSpPr>
            <a:spLocks noGrp="1" noChangeArrowheads="1"/>
          </p:cNvSpPr>
          <p:nvPr>
            <p:ph type="title"/>
          </p:nvPr>
        </p:nvSpPr>
        <p:spPr>
          <a:xfrm>
            <a:off x="228600" y="401396"/>
            <a:ext cx="8534400" cy="627303"/>
          </a:xfrm>
        </p:spPr>
        <p:txBody>
          <a:bodyPr/>
          <a:lstStyle/>
          <a:p>
            <a:r>
              <a:rPr lang="en-US" dirty="0" smtClean="0"/>
              <a:t>Transit Fund</a:t>
            </a:r>
            <a:endParaRPr lang="en-US" sz="2800" dirty="0" smtClean="0">
              <a:solidFill>
                <a:srgbClr val="FF0000"/>
              </a:solidFill>
            </a:endParaRPr>
          </a:p>
        </p:txBody>
      </p:sp>
      <p:pic>
        <p:nvPicPr>
          <p:cNvPr id="3" name="Picture 2"/>
          <p:cNvPicPr>
            <a:picLocks noChangeAspect="1"/>
          </p:cNvPicPr>
          <p:nvPr/>
        </p:nvPicPr>
        <p:blipFill>
          <a:blip r:embed="rId3"/>
          <a:stretch>
            <a:fillRect/>
          </a:stretch>
        </p:blipFill>
        <p:spPr>
          <a:xfrm>
            <a:off x="988335" y="1209569"/>
            <a:ext cx="7014929" cy="4421125"/>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Operating Reserve Fund</a:t>
            </a:r>
            <a:endParaRPr lang="en-CA" dirty="0"/>
          </a:p>
        </p:txBody>
      </p:sp>
      <p:sp>
        <p:nvSpPr>
          <p:cNvPr id="4" name="Slide Number Placeholder 3"/>
          <p:cNvSpPr>
            <a:spLocks noGrp="1"/>
          </p:cNvSpPr>
          <p:nvPr>
            <p:ph type="sldNum" sz="quarter" idx="10"/>
          </p:nvPr>
        </p:nvSpPr>
        <p:spPr/>
        <p:txBody>
          <a:bodyPr/>
          <a:lstStyle/>
          <a:p>
            <a:pPr>
              <a:defRPr/>
            </a:pPr>
            <a:fld id="{D3CC4F90-F17C-47F1-9406-887516EA7C9A}" type="slidenum">
              <a:rPr lang="en-US" smtClean="0"/>
              <a:pPr>
                <a:defRPr/>
              </a:pPr>
              <a:t>11</a:t>
            </a:fld>
            <a:endParaRPr lang="en-US"/>
          </a:p>
        </p:txBody>
      </p:sp>
      <p:sp>
        <p:nvSpPr>
          <p:cNvPr id="6" name="Content Placeholder 2"/>
          <p:cNvSpPr>
            <a:spLocks noGrp="1"/>
          </p:cNvSpPr>
          <p:nvPr>
            <p:ph idx="1"/>
          </p:nvPr>
        </p:nvSpPr>
        <p:spPr>
          <a:xfrm>
            <a:off x="666711" y="3392737"/>
            <a:ext cx="7309907" cy="2763729"/>
          </a:xfrm>
        </p:spPr>
        <p:txBody>
          <a:bodyPr/>
          <a:lstStyle/>
          <a:p>
            <a:pPr marL="182563" indent="-182563">
              <a:buFont typeface="Arial" panose="020B0604020202020204" pitchFamily="34" charset="0"/>
              <a:buChar char="•"/>
            </a:pPr>
            <a:r>
              <a:rPr lang="en-CA" sz="1400" b="0" dirty="0"/>
              <a:t>Order in Council 594, approved October 2015, enables BC Transit to establish reserves to carry forward operating savings each year to </a:t>
            </a:r>
            <a:r>
              <a:rPr lang="en-CA" sz="1400" b="0" dirty="0" smtClean="0"/>
              <a:t>offset cost inflationary costs increases for base service levels. </a:t>
            </a:r>
            <a:r>
              <a:rPr lang="en-CA" sz="1400" b="0" dirty="0"/>
              <a:t>This mechanism does not apply to facility and vehicle infrastructure charges (Lease Fees</a:t>
            </a:r>
            <a:r>
              <a:rPr lang="en-CA" sz="1400" b="0" dirty="0" smtClean="0"/>
              <a:t>).</a:t>
            </a:r>
            <a:endParaRPr lang="en-CA" sz="1400" b="0" dirty="0"/>
          </a:p>
          <a:p>
            <a:pPr marL="182563" indent="-182563">
              <a:buFont typeface="Arial" panose="020B0604020202020204" pitchFamily="34" charset="0"/>
              <a:buChar char="•"/>
            </a:pPr>
            <a:endParaRPr lang="en-CA" sz="1400" b="0" dirty="0"/>
          </a:p>
          <a:p>
            <a:pPr marL="182563" indent="-182563">
              <a:buFont typeface="Arial" panose="020B0604020202020204" pitchFamily="34" charset="0"/>
              <a:buChar char="•"/>
            </a:pPr>
            <a:r>
              <a:rPr lang="en-CA" sz="1400" b="0" dirty="0"/>
              <a:t>Operating reserve fund is independent of Transit Fund and is to be used for maintaining existing service </a:t>
            </a:r>
            <a:r>
              <a:rPr lang="en-CA" sz="1400" b="0" dirty="0" smtClean="0"/>
              <a:t>levels.</a:t>
            </a:r>
            <a:endParaRPr lang="en-CA" sz="1400" b="0" dirty="0"/>
          </a:p>
          <a:p>
            <a:pPr marL="182563" indent="-182563" algn="just">
              <a:buFont typeface="Arial" panose="020B0604020202020204" pitchFamily="34" charset="0"/>
              <a:buChar char="•"/>
            </a:pPr>
            <a:endParaRPr lang="en-CA" sz="1400" b="0" dirty="0"/>
          </a:p>
          <a:p>
            <a:pPr marL="182563" indent="-182563" algn="just">
              <a:buFont typeface="Arial" panose="020B0604020202020204" pitchFamily="34" charset="0"/>
              <a:buChar char="•"/>
            </a:pPr>
            <a:endParaRPr lang="en-CA" sz="1400" b="0" dirty="0"/>
          </a:p>
        </p:txBody>
      </p:sp>
      <p:pic>
        <p:nvPicPr>
          <p:cNvPr id="3" name="Picture 2"/>
          <p:cNvPicPr>
            <a:picLocks noChangeAspect="1"/>
          </p:cNvPicPr>
          <p:nvPr/>
        </p:nvPicPr>
        <p:blipFill>
          <a:blip r:embed="rId2"/>
          <a:stretch>
            <a:fillRect/>
          </a:stretch>
        </p:blipFill>
        <p:spPr>
          <a:xfrm>
            <a:off x="821795" y="1143000"/>
            <a:ext cx="6902344" cy="1982038"/>
          </a:xfrm>
          <a:prstGeom prst="rect">
            <a:avLst/>
          </a:prstGeom>
        </p:spPr>
      </p:pic>
    </p:spTree>
    <p:extLst>
      <p:ext uri="{BB962C8B-B14F-4D97-AF65-F5344CB8AC3E}">
        <p14:creationId xmlns:p14="http://schemas.microsoft.com/office/powerpoint/2010/main" val="117978627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457200" y="4038600"/>
            <a:ext cx="7772400" cy="1470025"/>
          </a:xfrm>
        </p:spPr>
        <p:txBody>
          <a:bodyPr/>
          <a:lstStyle/>
          <a:p>
            <a:r>
              <a:rPr lang="en-US" dirty="0" smtClean="0"/>
              <a:t>Performance and Benchmarking</a:t>
            </a:r>
          </a:p>
        </p:txBody>
      </p:sp>
      <p:sp>
        <p:nvSpPr>
          <p:cNvPr id="13315" name="Text Placeholder 2"/>
          <p:cNvSpPr>
            <a:spLocks/>
          </p:cNvSpPr>
          <p:nvPr/>
        </p:nvSpPr>
        <p:spPr bwMode="auto">
          <a:xfrm>
            <a:off x="457200" y="2590800"/>
            <a:ext cx="77724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l">
              <a:spcBef>
                <a:spcPct val="20000"/>
              </a:spcBef>
              <a:buClr>
                <a:srgbClr val="00A722"/>
              </a:buClr>
              <a:buSzPct val="80000"/>
              <a:buFont typeface="Arial" charset="0"/>
              <a:buNone/>
            </a:pPr>
            <a:r>
              <a:rPr lang="en-CA" sz="2000" b="1" dirty="0">
                <a:solidFill>
                  <a:srgbClr val="002C77"/>
                </a:solidFill>
              </a:rPr>
              <a:t>Victoria Regional Transit Commission</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BDF6163E-DF48-4CCB-B482-C311E130FFE6}" type="slidenum">
              <a:rPr lang="en-US" sz="1200" smtClean="0">
                <a:solidFill>
                  <a:schemeClr val="bg1"/>
                </a:solidFill>
              </a:rPr>
              <a:pPr/>
              <a:t>13</a:t>
            </a:fld>
            <a:endParaRPr lang="en-US" sz="1200" dirty="0" smtClean="0">
              <a:solidFill>
                <a:schemeClr val="bg1"/>
              </a:solidFill>
            </a:endParaRPr>
          </a:p>
        </p:txBody>
      </p:sp>
      <p:sp>
        <p:nvSpPr>
          <p:cNvPr id="14339" name="Rectangle 11"/>
          <p:cNvSpPr>
            <a:spLocks noGrp="1" noChangeArrowheads="1"/>
          </p:cNvSpPr>
          <p:nvPr>
            <p:ph type="title"/>
          </p:nvPr>
        </p:nvSpPr>
        <p:spPr/>
        <p:txBody>
          <a:bodyPr/>
          <a:lstStyle/>
          <a:p>
            <a:r>
              <a:rPr lang="en-US" dirty="0" smtClean="0"/>
              <a:t>Conventional Transit Performance</a:t>
            </a:r>
          </a:p>
        </p:txBody>
      </p:sp>
      <p:pic>
        <p:nvPicPr>
          <p:cNvPr id="2" name="Picture 1"/>
          <p:cNvPicPr>
            <a:picLocks noChangeAspect="1"/>
          </p:cNvPicPr>
          <p:nvPr/>
        </p:nvPicPr>
        <p:blipFill>
          <a:blip r:embed="rId3"/>
          <a:stretch>
            <a:fillRect/>
          </a:stretch>
        </p:blipFill>
        <p:spPr>
          <a:xfrm>
            <a:off x="329894" y="1243909"/>
            <a:ext cx="8616008" cy="3433194"/>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D8E0F91A-1453-4011-AE7F-B19CC5C2B611}" type="slidenum">
              <a:rPr lang="en-US" sz="1200" smtClean="0">
                <a:solidFill>
                  <a:schemeClr val="bg1"/>
                </a:solidFill>
              </a:rPr>
              <a:pPr/>
              <a:t>14</a:t>
            </a:fld>
            <a:endParaRPr lang="en-US" sz="1200" dirty="0" smtClean="0">
              <a:solidFill>
                <a:schemeClr val="bg1"/>
              </a:solidFill>
            </a:endParaRPr>
          </a:p>
        </p:txBody>
      </p:sp>
      <p:sp>
        <p:nvSpPr>
          <p:cNvPr id="16387" name="Rectangle 2"/>
          <p:cNvSpPr>
            <a:spLocks noGrp="1" noChangeArrowheads="1"/>
          </p:cNvSpPr>
          <p:nvPr>
            <p:ph type="title"/>
          </p:nvPr>
        </p:nvSpPr>
        <p:spPr/>
        <p:txBody>
          <a:bodyPr/>
          <a:lstStyle/>
          <a:p>
            <a:r>
              <a:rPr lang="en-US" dirty="0" smtClean="0"/>
              <a:t>Custom Transit Performance</a:t>
            </a:r>
          </a:p>
        </p:txBody>
      </p:sp>
      <p:pic>
        <p:nvPicPr>
          <p:cNvPr id="3" name="Picture 2"/>
          <p:cNvPicPr>
            <a:picLocks noChangeAspect="1"/>
          </p:cNvPicPr>
          <p:nvPr/>
        </p:nvPicPr>
        <p:blipFill>
          <a:blip r:embed="rId3"/>
          <a:stretch>
            <a:fillRect/>
          </a:stretch>
        </p:blipFill>
        <p:spPr>
          <a:xfrm>
            <a:off x="228600" y="1349267"/>
            <a:ext cx="8767858" cy="3549887"/>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Presentation</a:t>
            </a:r>
            <a:endParaRPr lang="en-CA" dirty="0">
              <a:solidFill>
                <a:srgbClr val="FF0000"/>
              </a:solidFill>
            </a:endParaRPr>
          </a:p>
        </p:txBody>
      </p:sp>
      <p:sp>
        <p:nvSpPr>
          <p:cNvPr id="3" name="Content Placeholder 2"/>
          <p:cNvSpPr>
            <a:spLocks noGrp="1"/>
          </p:cNvSpPr>
          <p:nvPr>
            <p:ph idx="1"/>
          </p:nvPr>
        </p:nvSpPr>
        <p:spPr>
          <a:xfrm>
            <a:off x="311235" y="1356676"/>
            <a:ext cx="8451765" cy="4233334"/>
          </a:xfrm>
        </p:spPr>
        <p:txBody>
          <a:bodyPr/>
          <a:lstStyle/>
          <a:p>
            <a:pPr marL="0" lvl="0" indent="0"/>
            <a:r>
              <a:rPr lang="en-US" sz="1600" b="0" dirty="0"/>
              <a:t>This Financial Summary is presented on the following basis:</a:t>
            </a:r>
          </a:p>
          <a:p>
            <a:pPr marL="171450" lvl="0" indent="-171450">
              <a:buFont typeface="Arial" pitchFamily="34" charset="0"/>
              <a:buChar char="•"/>
            </a:pPr>
            <a:endParaRPr lang="en-US" sz="1600" b="0" dirty="0"/>
          </a:p>
          <a:p>
            <a:pPr marL="171450" lvl="0" indent="-171450">
              <a:buFont typeface="Arial" pitchFamily="34" charset="0"/>
              <a:buChar char="•"/>
            </a:pPr>
            <a:r>
              <a:rPr lang="en-US" sz="1600" b="0" dirty="0"/>
              <a:t>Order in Council 594, approved October 2015, enables BC Transit to establish reserves to carry forward operating savings each year to </a:t>
            </a:r>
            <a:r>
              <a:rPr lang="en-US" sz="1600" b="0" dirty="0" smtClean="0"/>
              <a:t>offset future </a:t>
            </a:r>
            <a:r>
              <a:rPr lang="en-US" sz="1600" b="0" dirty="0"/>
              <a:t>inflationary increases for base service </a:t>
            </a:r>
            <a:r>
              <a:rPr lang="en-US" sz="1600" b="0" dirty="0" smtClean="0"/>
              <a:t>levels.</a:t>
            </a:r>
            <a:endParaRPr lang="en-US" sz="1600" b="0" dirty="0"/>
          </a:p>
          <a:p>
            <a:pPr marL="0" lvl="0" indent="0"/>
            <a:endParaRPr lang="en-US" sz="1600" b="0" dirty="0"/>
          </a:p>
          <a:p>
            <a:pPr marL="171450" lvl="0" indent="-171450">
              <a:buFont typeface="Arial" pitchFamily="34" charset="0"/>
              <a:buChar char="•"/>
            </a:pPr>
            <a:r>
              <a:rPr lang="en-US" sz="1600" b="0" dirty="0"/>
              <a:t>Effective April 1, 2015, both the Province and Local Government funding partners will be invoiced the budgeted amount, the full value of </a:t>
            </a:r>
            <a:r>
              <a:rPr lang="en-CA" sz="1600" b="0" dirty="0"/>
              <a:t>any savings in operating expenses will be held in an operating reserve to be applied against future year costs. T</a:t>
            </a:r>
            <a:r>
              <a:rPr lang="en-US" sz="1600" b="0" dirty="0"/>
              <a:t>his mechanism does not apply to facility and vehicle infrastructure charges (Lease Fees</a:t>
            </a:r>
            <a:r>
              <a:rPr lang="en-US" sz="1600" b="0" dirty="0" smtClean="0"/>
              <a:t>).</a:t>
            </a:r>
          </a:p>
          <a:p>
            <a:pPr marL="171450" lvl="0" indent="-171450" algn="just">
              <a:buFont typeface="Arial" pitchFamily="34" charset="0"/>
              <a:buChar char="•"/>
            </a:pPr>
            <a:endParaRPr lang="en-US" sz="1600" b="0" dirty="0"/>
          </a:p>
          <a:p>
            <a:pPr marL="171450" lvl="0" indent="-171450" algn="just">
              <a:buFont typeface="Arial" pitchFamily="34" charset="0"/>
              <a:buChar char="•"/>
            </a:pPr>
            <a:endParaRPr lang="en-US" sz="1600" b="0" dirty="0"/>
          </a:p>
          <a:p>
            <a:pPr marL="0" lvl="0" indent="0" algn="just"/>
            <a:endParaRPr lang="en-CA" sz="1600" b="0" dirty="0"/>
          </a:p>
        </p:txBody>
      </p:sp>
      <p:sp>
        <p:nvSpPr>
          <p:cNvPr id="4" name="Slide Number Placeholder 3"/>
          <p:cNvSpPr>
            <a:spLocks noGrp="1"/>
          </p:cNvSpPr>
          <p:nvPr>
            <p:ph type="sldNum" sz="quarter" idx="10"/>
          </p:nvPr>
        </p:nvSpPr>
        <p:spPr/>
        <p:txBody>
          <a:bodyPr/>
          <a:lstStyle/>
          <a:p>
            <a:pPr>
              <a:defRPr/>
            </a:pPr>
            <a:fld id="{D3CC4F90-F17C-47F1-9406-887516EA7C9A}" type="slidenum">
              <a:rPr lang="en-US" smtClean="0"/>
              <a:pPr>
                <a:defRPr/>
              </a:pPr>
              <a:t>2</a:t>
            </a:fld>
            <a:endParaRPr lang="en-US"/>
          </a:p>
        </p:txBody>
      </p:sp>
    </p:spTree>
    <p:extLst>
      <p:ext uri="{BB962C8B-B14F-4D97-AF65-F5344CB8AC3E}">
        <p14:creationId xmlns:p14="http://schemas.microsoft.com/office/powerpoint/2010/main" val="188413857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32BB6AAD-7067-4724-A889-6CDE55B0E69C}" type="slidenum">
              <a:rPr lang="en-US" sz="1200" smtClean="0">
                <a:solidFill>
                  <a:schemeClr val="bg1"/>
                </a:solidFill>
              </a:rPr>
              <a:pPr/>
              <a:t>3</a:t>
            </a:fld>
            <a:endParaRPr lang="en-US" sz="1200" dirty="0" smtClean="0">
              <a:solidFill>
                <a:schemeClr val="bg1"/>
              </a:solidFill>
            </a:endParaRPr>
          </a:p>
        </p:txBody>
      </p:sp>
      <p:sp>
        <p:nvSpPr>
          <p:cNvPr id="5123" name="Rectangle 2"/>
          <p:cNvSpPr>
            <a:spLocks noGrp="1" noChangeArrowheads="1"/>
          </p:cNvSpPr>
          <p:nvPr>
            <p:ph type="title"/>
          </p:nvPr>
        </p:nvSpPr>
        <p:spPr/>
        <p:txBody>
          <a:bodyPr/>
          <a:lstStyle/>
          <a:p>
            <a:r>
              <a:rPr lang="en-US" dirty="0" smtClean="0"/>
              <a:t>Financial Summary</a:t>
            </a:r>
          </a:p>
        </p:txBody>
      </p:sp>
      <p:pic>
        <p:nvPicPr>
          <p:cNvPr id="4" name="Picture 3"/>
          <p:cNvPicPr>
            <a:picLocks noChangeAspect="1"/>
          </p:cNvPicPr>
          <p:nvPr/>
        </p:nvPicPr>
        <p:blipFill>
          <a:blip r:embed="rId3"/>
          <a:stretch>
            <a:fillRect/>
          </a:stretch>
        </p:blipFill>
        <p:spPr>
          <a:xfrm>
            <a:off x="333703" y="1215628"/>
            <a:ext cx="8187299" cy="3848741"/>
          </a:xfrm>
          <a:prstGeom prst="rect">
            <a:avLst/>
          </a:prstGeom>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4CB7305F-375C-4489-8D79-B92D42ED29E0}" type="slidenum">
              <a:rPr lang="en-US" sz="1200" smtClean="0">
                <a:solidFill>
                  <a:schemeClr val="bg1"/>
                </a:solidFill>
              </a:rPr>
              <a:pPr/>
              <a:t>4</a:t>
            </a:fld>
            <a:endParaRPr lang="en-US" sz="1200" dirty="0" smtClean="0">
              <a:solidFill>
                <a:schemeClr val="bg1"/>
              </a:solidFill>
            </a:endParaRPr>
          </a:p>
        </p:txBody>
      </p:sp>
      <p:sp>
        <p:nvSpPr>
          <p:cNvPr id="6147" name="Rectangle 4"/>
          <p:cNvSpPr>
            <a:spLocks noGrp="1" noChangeArrowheads="1"/>
          </p:cNvSpPr>
          <p:nvPr>
            <p:ph type="title"/>
          </p:nvPr>
        </p:nvSpPr>
        <p:spPr/>
        <p:txBody>
          <a:bodyPr/>
          <a:lstStyle/>
          <a:p>
            <a:r>
              <a:rPr lang="en-US" dirty="0" smtClean="0"/>
              <a:t>Revenue and Passenger Trips</a:t>
            </a:r>
          </a:p>
        </p:txBody>
      </p:sp>
      <p:sp>
        <p:nvSpPr>
          <p:cNvPr id="6148" name="Rectangle 5"/>
          <p:cNvSpPr>
            <a:spLocks noGrp="1" noChangeArrowheads="1"/>
          </p:cNvSpPr>
          <p:nvPr>
            <p:ph type="body" idx="1"/>
          </p:nvPr>
        </p:nvSpPr>
        <p:spPr>
          <a:xfrm>
            <a:off x="385106" y="3597671"/>
            <a:ext cx="8255000" cy="2230168"/>
          </a:xfrm>
          <a:effectLst>
            <a:glow rad="101600">
              <a:srgbClr val="FFFF00">
                <a:alpha val="60000"/>
              </a:srgbClr>
            </a:glow>
          </a:effectLst>
        </p:spPr>
        <p:txBody>
          <a:bodyPr/>
          <a:lstStyle/>
          <a:p>
            <a:pPr marL="0" indent="0"/>
            <a:r>
              <a:rPr lang="en-US" sz="1400" dirty="0" smtClean="0"/>
              <a:t>Passenger revenue</a:t>
            </a:r>
            <a:r>
              <a:rPr lang="en-US" sz="1400" b="0" dirty="0" smtClean="0"/>
              <a:t> is $0.05M (0.4 per cent) higher than budget year to date and is forecast to be on budget at year end. </a:t>
            </a:r>
            <a:endParaRPr lang="en-US" sz="1400" b="0" dirty="0"/>
          </a:p>
          <a:p>
            <a:pPr marL="0" lvl="2" indent="0">
              <a:spcBef>
                <a:spcPts val="1200"/>
              </a:spcBef>
              <a:buClr>
                <a:srgbClr val="00A722"/>
              </a:buClr>
              <a:buNone/>
            </a:pPr>
            <a:r>
              <a:rPr lang="en-US" sz="1400" b="1" dirty="0" smtClean="0">
                <a:cs typeface="+mn-cs"/>
              </a:rPr>
              <a:t>Advertising revenue </a:t>
            </a:r>
            <a:r>
              <a:rPr lang="en-US" sz="1400" dirty="0" smtClean="0">
                <a:cs typeface="+mn-cs"/>
              </a:rPr>
              <a:t>is 1.4 per cent above budget year to date and is forecast to be 1.5 per cent above budget at year end.</a:t>
            </a:r>
            <a:endParaRPr lang="en-US" sz="1400" b="1" u="sng" dirty="0" smtClean="0">
              <a:cs typeface="+mn-cs"/>
            </a:endParaRPr>
          </a:p>
          <a:p>
            <a:pPr marL="0" lvl="2" indent="0">
              <a:spcBef>
                <a:spcPts val="1200"/>
              </a:spcBef>
              <a:buClr>
                <a:srgbClr val="00A722"/>
              </a:buClr>
              <a:buNone/>
            </a:pPr>
            <a:r>
              <a:rPr lang="en-US" sz="1400" b="1" dirty="0">
                <a:cs typeface="+mn-cs"/>
              </a:rPr>
              <a:t>Passenger trips </a:t>
            </a:r>
            <a:r>
              <a:rPr lang="en-US" sz="1400" dirty="0">
                <a:cs typeface="+mn-cs"/>
              </a:rPr>
              <a:t>are 19,000 (0.2 per cent) higher than budget year to date and are forecast to be on budget at year end. </a:t>
            </a:r>
            <a:endParaRPr lang="en-CA" sz="1400" dirty="0">
              <a:cs typeface="+mn-cs"/>
            </a:endParaRPr>
          </a:p>
          <a:p>
            <a:pPr marL="0" lvl="2" indent="0" algn="just">
              <a:buClr>
                <a:srgbClr val="00A722"/>
              </a:buClr>
              <a:buNone/>
            </a:pPr>
            <a:endParaRPr lang="en-US" sz="1300" b="1" u="sng" dirty="0">
              <a:solidFill>
                <a:srgbClr val="0D387A"/>
              </a:solidFill>
              <a:cs typeface="+mn-cs"/>
            </a:endParaRPr>
          </a:p>
          <a:p>
            <a:pPr marL="0" lvl="2" indent="0" algn="just">
              <a:buClr>
                <a:srgbClr val="00A722"/>
              </a:buClr>
              <a:buNone/>
            </a:pPr>
            <a:endParaRPr lang="en-US" sz="1300" dirty="0"/>
          </a:p>
        </p:txBody>
      </p:sp>
      <p:pic>
        <p:nvPicPr>
          <p:cNvPr id="2" name="Picture 1"/>
          <p:cNvPicPr>
            <a:picLocks noChangeAspect="1"/>
          </p:cNvPicPr>
          <p:nvPr/>
        </p:nvPicPr>
        <p:blipFill>
          <a:blip r:embed="rId3"/>
          <a:stretch>
            <a:fillRect/>
          </a:stretch>
        </p:blipFill>
        <p:spPr>
          <a:xfrm>
            <a:off x="385106" y="1143000"/>
            <a:ext cx="8447014" cy="2104697"/>
          </a:xfrm>
          <a:prstGeom prst="rect">
            <a:avLst/>
          </a:prstGeom>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C5AD92D7-E042-42DF-AD9E-C66DEDF9A924}" type="slidenum">
              <a:rPr lang="en-US" sz="1200" smtClean="0">
                <a:solidFill>
                  <a:schemeClr val="bg1"/>
                </a:solidFill>
              </a:rPr>
              <a:pPr/>
              <a:t>5</a:t>
            </a:fld>
            <a:endParaRPr lang="en-US" sz="1200" dirty="0" smtClean="0">
              <a:solidFill>
                <a:schemeClr val="bg1"/>
              </a:solidFill>
            </a:endParaRPr>
          </a:p>
        </p:txBody>
      </p:sp>
      <p:sp>
        <p:nvSpPr>
          <p:cNvPr id="7171" name="Rectangle 4"/>
          <p:cNvSpPr>
            <a:spLocks noGrp="1" noChangeArrowheads="1"/>
          </p:cNvSpPr>
          <p:nvPr>
            <p:ph type="title"/>
          </p:nvPr>
        </p:nvSpPr>
        <p:spPr>
          <a:xfrm>
            <a:off x="228600" y="304800"/>
            <a:ext cx="8534400" cy="914400"/>
          </a:xfrm>
        </p:spPr>
        <p:txBody>
          <a:bodyPr/>
          <a:lstStyle/>
          <a:p>
            <a:r>
              <a:rPr lang="en-US" sz="2800" dirty="0" smtClean="0"/>
              <a:t>Provincial Operating Contribution, Fuel Tax and Local Contribution</a:t>
            </a:r>
          </a:p>
        </p:txBody>
      </p:sp>
      <p:sp>
        <p:nvSpPr>
          <p:cNvPr id="7172" name="Rectangle 5"/>
          <p:cNvSpPr>
            <a:spLocks noGrp="1" noChangeArrowheads="1"/>
          </p:cNvSpPr>
          <p:nvPr>
            <p:ph type="body" idx="1"/>
          </p:nvPr>
        </p:nvSpPr>
        <p:spPr>
          <a:xfrm>
            <a:off x="346606" y="3279617"/>
            <a:ext cx="8298387" cy="2377605"/>
          </a:xfrm>
          <a:noFill/>
        </p:spPr>
        <p:txBody>
          <a:bodyPr/>
          <a:lstStyle/>
          <a:p>
            <a:pPr marL="0" lvl="1" indent="0">
              <a:lnSpc>
                <a:spcPct val="90000"/>
              </a:lnSpc>
              <a:buClr>
                <a:srgbClr val="00A722"/>
              </a:buClr>
              <a:buFont typeface="Arial" charset="0"/>
            </a:pPr>
            <a:r>
              <a:rPr lang="en-US" sz="1400" b="1" dirty="0">
                <a:cs typeface="+mn-cs"/>
              </a:rPr>
              <a:t>Provincial Operating Contribution </a:t>
            </a:r>
            <a:r>
              <a:rPr lang="en-US" sz="1400" dirty="0" smtClean="0">
                <a:cs typeface="+mn-cs"/>
              </a:rPr>
              <a:t>is on budget year to date and forecast to be on budget at year end. </a:t>
            </a:r>
          </a:p>
          <a:p>
            <a:pPr marL="0" lvl="1" indent="0">
              <a:lnSpc>
                <a:spcPct val="90000"/>
              </a:lnSpc>
              <a:buClr>
                <a:srgbClr val="00A722"/>
              </a:buClr>
              <a:buFont typeface="Arial" charset="0"/>
            </a:pPr>
            <a:endParaRPr lang="en-US" sz="1400" dirty="0">
              <a:cs typeface="+mn-cs"/>
            </a:endParaRPr>
          </a:p>
          <a:p>
            <a:pPr marL="0" lvl="1" indent="0">
              <a:lnSpc>
                <a:spcPct val="90000"/>
              </a:lnSpc>
              <a:buClr>
                <a:srgbClr val="00A722"/>
              </a:buClr>
              <a:buFont typeface="Arial" charset="0"/>
            </a:pPr>
            <a:r>
              <a:rPr lang="en-US" sz="1400" b="1" dirty="0">
                <a:cs typeface="+mn-cs"/>
              </a:rPr>
              <a:t>Fuel Tax Revenue </a:t>
            </a:r>
            <a:r>
              <a:rPr lang="en-US" sz="1400" dirty="0">
                <a:cs typeface="+mn-cs"/>
              </a:rPr>
              <a:t>generated from a </a:t>
            </a:r>
            <a:r>
              <a:rPr lang="en-US" sz="1400" dirty="0" smtClean="0">
                <a:cs typeface="+mn-cs"/>
              </a:rPr>
              <a:t>5.5 </a:t>
            </a:r>
            <a:r>
              <a:rPr lang="en-US" sz="1400" dirty="0">
                <a:cs typeface="+mn-cs"/>
              </a:rPr>
              <a:t>cent per litre fuel tax </a:t>
            </a:r>
            <a:r>
              <a:rPr lang="en-CA" sz="1400" dirty="0">
                <a:solidFill>
                  <a:srgbClr val="0D387A"/>
                </a:solidFill>
                <a:cs typeface="+mn-cs"/>
              </a:rPr>
              <a:t>is $</a:t>
            </a:r>
            <a:r>
              <a:rPr lang="en-CA" sz="1400" dirty="0" smtClean="0">
                <a:solidFill>
                  <a:srgbClr val="0D387A"/>
                </a:solidFill>
                <a:cs typeface="+mn-cs"/>
              </a:rPr>
              <a:t>0.15M (2.4 </a:t>
            </a:r>
            <a:r>
              <a:rPr lang="en-CA" sz="1400" dirty="0">
                <a:solidFill>
                  <a:srgbClr val="0D387A"/>
                </a:solidFill>
                <a:cs typeface="+mn-cs"/>
              </a:rPr>
              <a:t>per cent) above budget </a:t>
            </a:r>
            <a:r>
              <a:rPr lang="en-CA" sz="1400" dirty="0" smtClean="0">
                <a:solidFill>
                  <a:srgbClr val="0D387A"/>
                </a:solidFill>
                <a:cs typeface="+mn-cs"/>
              </a:rPr>
              <a:t>year to date based on higher than budgeted volume </a:t>
            </a:r>
            <a:r>
              <a:rPr lang="en-CA" sz="1400" dirty="0">
                <a:solidFill>
                  <a:srgbClr val="0D387A"/>
                </a:solidFill>
                <a:cs typeface="+mn-cs"/>
              </a:rPr>
              <a:t>of fuel sales in the Victoria Region</a:t>
            </a:r>
            <a:r>
              <a:rPr lang="en-CA" sz="1400" dirty="0" smtClean="0">
                <a:solidFill>
                  <a:srgbClr val="0D387A"/>
                </a:solidFill>
                <a:cs typeface="+mn-cs"/>
              </a:rPr>
              <a:t>. The forecast reflects the year to date variance.</a:t>
            </a:r>
          </a:p>
          <a:p>
            <a:pPr marL="0" lvl="1" indent="0">
              <a:lnSpc>
                <a:spcPct val="90000"/>
              </a:lnSpc>
              <a:buClr>
                <a:srgbClr val="00A722"/>
              </a:buClr>
              <a:buFont typeface="Arial" charset="0"/>
            </a:pPr>
            <a:endParaRPr lang="en-US" sz="1400" b="1" dirty="0">
              <a:solidFill>
                <a:srgbClr val="FF0000"/>
              </a:solidFill>
              <a:cs typeface="+mn-cs"/>
            </a:endParaRPr>
          </a:p>
          <a:p>
            <a:pPr marL="0" lvl="1" indent="0">
              <a:lnSpc>
                <a:spcPct val="90000"/>
              </a:lnSpc>
              <a:buClr>
                <a:srgbClr val="00A722"/>
              </a:buClr>
            </a:pPr>
            <a:r>
              <a:rPr lang="en-US" sz="1400" b="1" dirty="0">
                <a:cs typeface="+mn-cs"/>
              </a:rPr>
              <a:t>Local Contribution </a:t>
            </a:r>
            <a:r>
              <a:rPr lang="en-US" sz="1400" dirty="0">
                <a:cs typeface="+mn-cs"/>
              </a:rPr>
              <a:t>is </a:t>
            </a:r>
            <a:r>
              <a:rPr lang="en-US" sz="1400" dirty="0" smtClean="0">
                <a:cs typeface="+mn-cs"/>
              </a:rPr>
              <a:t>$</a:t>
            </a:r>
            <a:r>
              <a:rPr lang="en-CA" sz="1400" dirty="0" smtClean="0">
                <a:cs typeface="+mn-cs"/>
              </a:rPr>
              <a:t>0.48M (4.7 </a:t>
            </a:r>
            <a:r>
              <a:rPr lang="en-CA" sz="1400" dirty="0">
                <a:cs typeface="+mn-cs"/>
              </a:rPr>
              <a:t>per cent) below budget </a:t>
            </a:r>
            <a:r>
              <a:rPr lang="en-CA" sz="1400" dirty="0" smtClean="0">
                <a:cs typeface="+mn-cs"/>
              </a:rPr>
              <a:t>year to date due </a:t>
            </a:r>
            <a:r>
              <a:rPr lang="en-CA" sz="1400" dirty="0">
                <a:cs typeface="+mn-cs"/>
              </a:rPr>
              <a:t>to </a:t>
            </a:r>
            <a:r>
              <a:rPr lang="en-CA" sz="1400" dirty="0" smtClean="0">
                <a:cs typeface="+mn-cs"/>
              </a:rPr>
              <a:t>higher passenger and fuel tax revenues and lower lease fees. The year end forecast is $0.16M (0.6 per cent) </a:t>
            </a:r>
            <a:r>
              <a:rPr lang="en-CA" sz="1400" dirty="0" smtClean="0">
                <a:solidFill>
                  <a:srgbClr val="0D387A"/>
                </a:solidFill>
                <a:cs typeface="+mn-cs"/>
              </a:rPr>
              <a:t>below budget. Local </a:t>
            </a:r>
            <a:r>
              <a:rPr lang="en-CA" sz="1400" dirty="0">
                <a:solidFill>
                  <a:srgbClr val="0D387A"/>
                </a:solidFill>
                <a:cs typeface="+mn-cs"/>
              </a:rPr>
              <a:t>contribution reflects the Commission’s share of budgeted operating expenses and actual lease fees net of passenger, advertising and fuel tax revenues</a:t>
            </a:r>
            <a:r>
              <a:rPr lang="en-CA" sz="1400" dirty="0" smtClean="0">
                <a:solidFill>
                  <a:srgbClr val="0D387A"/>
                </a:solidFill>
                <a:cs typeface="+mn-cs"/>
              </a:rPr>
              <a:t>.</a:t>
            </a:r>
            <a:r>
              <a:rPr lang="en-US" sz="1400" dirty="0">
                <a:solidFill>
                  <a:srgbClr val="FF0000"/>
                </a:solidFill>
              </a:rPr>
              <a:t> </a:t>
            </a:r>
            <a:endParaRPr lang="en-CA" sz="1400" dirty="0">
              <a:solidFill>
                <a:srgbClr val="0D387A"/>
              </a:solidFill>
              <a:cs typeface="+mn-cs"/>
            </a:endParaRPr>
          </a:p>
          <a:p>
            <a:pPr marL="0" lvl="1" indent="0" algn="just">
              <a:lnSpc>
                <a:spcPct val="90000"/>
              </a:lnSpc>
              <a:buClr>
                <a:srgbClr val="00A722"/>
              </a:buClr>
              <a:buFont typeface="Arial" charset="0"/>
            </a:pPr>
            <a:endParaRPr lang="en-US" sz="1400" dirty="0">
              <a:cs typeface="+mn-cs"/>
            </a:endParaRPr>
          </a:p>
        </p:txBody>
      </p:sp>
      <p:pic>
        <p:nvPicPr>
          <p:cNvPr id="3" name="Picture 2"/>
          <p:cNvPicPr>
            <a:picLocks noChangeAspect="1"/>
          </p:cNvPicPr>
          <p:nvPr/>
        </p:nvPicPr>
        <p:blipFill>
          <a:blip r:embed="rId3"/>
          <a:stretch>
            <a:fillRect/>
          </a:stretch>
        </p:blipFill>
        <p:spPr>
          <a:xfrm>
            <a:off x="346606" y="1219200"/>
            <a:ext cx="8580142" cy="1660634"/>
          </a:xfrm>
          <a:prstGeom prst="rect">
            <a:avLst/>
          </a:prstGeom>
        </p:spPr>
      </p:pic>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E8E2E17E-FA86-444E-A556-99F0E4D58A0C}" type="slidenum">
              <a:rPr lang="en-US" sz="1200" smtClean="0">
                <a:solidFill>
                  <a:schemeClr val="bg1"/>
                </a:solidFill>
              </a:rPr>
              <a:pPr/>
              <a:t>6</a:t>
            </a:fld>
            <a:endParaRPr lang="en-US" sz="1200" dirty="0" smtClean="0">
              <a:solidFill>
                <a:schemeClr val="bg1"/>
              </a:solidFill>
            </a:endParaRPr>
          </a:p>
        </p:txBody>
      </p:sp>
      <p:sp>
        <p:nvSpPr>
          <p:cNvPr id="8195" name="Rectangle 2"/>
          <p:cNvSpPr>
            <a:spLocks noGrp="1" noChangeArrowheads="1"/>
          </p:cNvSpPr>
          <p:nvPr>
            <p:ph type="title"/>
          </p:nvPr>
        </p:nvSpPr>
        <p:spPr>
          <a:xfrm>
            <a:off x="245534" y="237067"/>
            <a:ext cx="8534400" cy="914400"/>
          </a:xfrm>
        </p:spPr>
        <p:txBody>
          <a:bodyPr/>
          <a:lstStyle/>
          <a:p>
            <a:r>
              <a:rPr lang="en-US" dirty="0" smtClean="0"/>
              <a:t>Operations</a:t>
            </a:r>
          </a:p>
        </p:txBody>
      </p:sp>
      <p:sp>
        <p:nvSpPr>
          <p:cNvPr id="8196" name="Rectangle 3"/>
          <p:cNvSpPr>
            <a:spLocks noGrp="1" noChangeArrowheads="1"/>
          </p:cNvSpPr>
          <p:nvPr>
            <p:ph type="body" idx="1"/>
          </p:nvPr>
        </p:nvSpPr>
        <p:spPr>
          <a:xfrm>
            <a:off x="329695" y="3283897"/>
            <a:ext cx="8366077" cy="2855899"/>
          </a:xfrm>
        </p:spPr>
        <p:txBody>
          <a:bodyPr/>
          <a:lstStyle/>
          <a:p>
            <a:pPr marL="0" lvl="1" indent="0"/>
            <a:r>
              <a:rPr lang="en-US" sz="1400" b="1" dirty="0" smtClean="0">
                <a:cs typeface="+mn-cs"/>
              </a:rPr>
              <a:t>Operations </a:t>
            </a:r>
            <a:r>
              <a:rPr lang="en-US" sz="1400" b="1" dirty="0">
                <a:cs typeface="+mn-cs"/>
              </a:rPr>
              <a:t>(</a:t>
            </a:r>
            <a:r>
              <a:rPr lang="en-US" sz="1400" b="1" dirty="0" smtClean="0">
                <a:cs typeface="+mn-cs"/>
              </a:rPr>
              <a:t>excl. Fuel) </a:t>
            </a:r>
            <a:r>
              <a:rPr lang="en-CA" sz="1400" dirty="0">
                <a:cs typeface="+mn-cs"/>
              </a:rPr>
              <a:t>is </a:t>
            </a:r>
            <a:r>
              <a:rPr lang="en-CA" sz="1400" dirty="0" smtClean="0">
                <a:cs typeface="+mn-cs"/>
              </a:rPr>
              <a:t>$1.60M (6.9 per cent) below budget year to date and is forecast to be </a:t>
            </a:r>
            <a:r>
              <a:rPr lang="en-CA" sz="1400" dirty="0" smtClean="0"/>
              <a:t>$0.33M (0.5 </a:t>
            </a:r>
            <a:r>
              <a:rPr lang="en-CA" sz="1400" dirty="0"/>
              <a:t>per cent</a:t>
            </a:r>
            <a:r>
              <a:rPr lang="en-CA" sz="1400" dirty="0" smtClean="0"/>
              <a:t>) below budget at year end.  </a:t>
            </a:r>
            <a:r>
              <a:rPr lang="en-CA" sz="1400" dirty="0"/>
              <a:t>Y</a:t>
            </a:r>
            <a:r>
              <a:rPr lang="en-CA" sz="1400" dirty="0" smtClean="0"/>
              <a:t>ear to date variance reflects the</a:t>
            </a:r>
            <a:r>
              <a:rPr lang="en-CA" sz="1400" dirty="0" smtClean="0">
                <a:cs typeface="+mn-cs"/>
              </a:rPr>
              <a:t> timing of the Douglas Street bus lanes project, delays related to the transition to the digital CREST radio network, and lower labour costs. The forecast reflects lower labour and CREST radio network</a:t>
            </a:r>
            <a:r>
              <a:rPr lang="en-CA" sz="1400" dirty="0">
                <a:cs typeface="+mn-cs"/>
              </a:rPr>
              <a:t> </a:t>
            </a:r>
            <a:r>
              <a:rPr lang="en-CA" sz="1400" dirty="0" smtClean="0">
                <a:cs typeface="+mn-cs"/>
              </a:rPr>
              <a:t>costs.</a:t>
            </a:r>
          </a:p>
          <a:p>
            <a:pPr marL="0" lvl="1" indent="0"/>
            <a:endParaRPr lang="en-US" sz="1400" b="1" dirty="0" smtClean="0">
              <a:cs typeface="+mn-cs"/>
            </a:endParaRPr>
          </a:p>
          <a:p>
            <a:pPr marL="0" lvl="1" indent="0"/>
            <a:r>
              <a:rPr lang="en-US" sz="1400" b="1" dirty="0" smtClean="0">
                <a:cs typeface="+mn-cs"/>
              </a:rPr>
              <a:t>Fuel </a:t>
            </a:r>
            <a:r>
              <a:rPr lang="en-US" sz="1400" dirty="0" smtClean="0">
                <a:cs typeface="+mn-cs"/>
              </a:rPr>
              <a:t>is </a:t>
            </a:r>
            <a:r>
              <a:rPr lang="en-CA" sz="1400" dirty="0" smtClean="0">
                <a:cs typeface="+mn-cs"/>
              </a:rPr>
              <a:t>$0.39M (9.3 </a:t>
            </a:r>
            <a:r>
              <a:rPr lang="en-CA" sz="1400" dirty="0">
                <a:cs typeface="+mn-cs"/>
              </a:rPr>
              <a:t>per cent) below </a:t>
            </a:r>
            <a:r>
              <a:rPr lang="en-CA" sz="1400" dirty="0" smtClean="0">
                <a:cs typeface="+mn-cs"/>
              </a:rPr>
              <a:t>budget</a:t>
            </a:r>
            <a:r>
              <a:rPr lang="en-US" sz="1400" dirty="0"/>
              <a:t> </a:t>
            </a:r>
            <a:r>
              <a:rPr lang="en-US" sz="1400" dirty="0" smtClean="0"/>
              <a:t>year to date due to an average fuel price of $1.23/L compared to budgeted fuel price of $1.28/L. The fuel forecast recognizes year to date savings.</a:t>
            </a:r>
          </a:p>
          <a:p>
            <a:pPr marL="0" lvl="1" indent="0"/>
            <a:endParaRPr lang="en-US" sz="1400" dirty="0" smtClean="0">
              <a:cs typeface="+mn-cs"/>
            </a:endParaRPr>
          </a:p>
          <a:p>
            <a:pPr marL="0" lvl="1" indent="0"/>
            <a:r>
              <a:rPr lang="en-US" sz="1400" b="1" dirty="0">
                <a:cs typeface="+mn-cs"/>
              </a:rPr>
              <a:t>Service hours </a:t>
            </a:r>
            <a:r>
              <a:rPr lang="en-US" sz="1400" dirty="0">
                <a:cs typeface="+mn-cs"/>
              </a:rPr>
              <a:t>delivered year to date are </a:t>
            </a:r>
            <a:r>
              <a:rPr lang="en-US" sz="1400" dirty="0" smtClean="0">
                <a:cs typeface="+mn-cs"/>
              </a:rPr>
              <a:t>on</a:t>
            </a:r>
            <a:r>
              <a:rPr lang="en-CA" sz="1400" dirty="0" smtClean="0">
                <a:cs typeface="+mn-cs"/>
              </a:rPr>
              <a:t> </a:t>
            </a:r>
            <a:r>
              <a:rPr lang="en-CA" sz="1400" dirty="0">
                <a:cs typeface="+mn-cs"/>
              </a:rPr>
              <a:t>budget </a:t>
            </a:r>
            <a:r>
              <a:rPr lang="en-CA" sz="1400" dirty="0" smtClean="0">
                <a:cs typeface="+mn-cs"/>
              </a:rPr>
              <a:t>and expected to remain on target by year end. Service hours include approved expansion of 10,000 annual hours effective September 2018 for new routes and improved service levels.</a:t>
            </a:r>
            <a:endParaRPr lang="en-US" sz="1200" b="1" dirty="0">
              <a:solidFill>
                <a:srgbClr val="FF0000"/>
              </a:solidFill>
              <a:cs typeface="+mn-cs"/>
            </a:endParaRPr>
          </a:p>
        </p:txBody>
      </p:sp>
      <p:pic>
        <p:nvPicPr>
          <p:cNvPr id="3" name="Picture 2"/>
          <p:cNvPicPr>
            <a:picLocks noChangeAspect="1"/>
          </p:cNvPicPr>
          <p:nvPr/>
        </p:nvPicPr>
        <p:blipFill>
          <a:blip r:embed="rId3"/>
          <a:stretch>
            <a:fillRect/>
          </a:stretch>
        </p:blipFill>
        <p:spPr>
          <a:xfrm>
            <a:off x="349791" y="1089571"/>
            <a:ext cx="8505099" cy="2095757"/>
          </a:xfrm>
          <a:prstGeom prst="rect">
            <a:avLst/>
          </a:prstGeom>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A335B743-9DD5-4B5F-86C8-AD0F1B269529}" type="slidenum">
              <a:rPr lang="en-US" sz="1200" smtClean="0">
                <a:solidFill>
                  <a:schemeClr val="bg1"/>
                </a:solidFill>
              </a:rPr>
              <a:pPr/>
              <a:t>7</a:t>
            </a:fld>
            <a:endParaRPr lang="en-US" sz="1200" dirty="0" smtClean="0">
              <a:solidFill>
                <a:schemeClr val="bg1"/>
              </a:solidFill>
            </a:endParaRPr>
          </a:p>
        </p:txBody>
      </p:sp>
      <p:sp>
        <p:nvSpPr>
          <p:cNvPr id="9219" name="Rectangle 2"/>
          <p:cNvSpPr>
            <a:spLocks noGrp="1" noChangeArrowheads="1"/>
          </p:cNvSpPr>
          <p:nvPr>
            <p:ph type="title"/>
          </p:nvPr>
        </p:nvSpPr>
        <p:spPr/>
        <p:txBody>
          <a:bodyPr/>
          <a:lstStyle/>
          <a:p>
            <a:r>
              <a:rPr lang="en-US" dirty="0" smtClean="0"/>
              <a:t>Maintenance</a:t>
            </a:r>
          </a:p>
        </p:txBody>
      </p:sp>
      <p:sp>
        <p:nvSpPr>
          <p:cNvPr id="9220" name="Rectangle 3"/>
          <p:cNvSpPr>
            <a:spLocks noGrp="1" noChangeArrowheads="1"/>
          </p:cNvSpPr>
          <p:nvPr>
            <p:ph type="body" idx="1"/>
          </p:nvPr>
        </p:nvSpPr>
        <p:spPr>
          <a:xfrm>
            <a:off x="295390" y="3337560"/>
            <a:ext cx="8319972" cy="2176272"/>
          </a:xfrm>
        </p:spPr>
        <p:txBody>
          <a:bodyPr/>
          <a:lstStyle/>
          <a:p>
            <a:pPr lvl="1" indent="0"/>
            <a:r>
              <a:rPr lang="en-US" sz="1400" b="1" dirty="0" smtClean="0"/>
              <a:t>Fleet Maintenance </a:t>
            </a:r>
            <a:r>
              <a:rPr lang="en-US" sz="1400" dirty="0" smtClean="0"/>
              <a:t>is $0.42M (5.8 per cent) lower than budget</a:t>
            </a:r>
            <a:r>
              <a:rPr lang="en-CA" sz="1400" dirty="0" smtClean="0"/>
              <a:t> year to date due to timing of filling vacancies and timing of maintenance activities. The year end forecast is $0.90M (0.4 per cent) lower than budget at year end due to lower labour costs.</a:t>
            </a:r>
            <a:endParaRPr lang="en-CA" sz="1400" dirty="0"/>
          </a:p>
          <a:p>
            <a:pPr lvl="1" indent="0"/>
            <a:endParaRPr lang="en-US" sz="1400" b="1" dirty="0" smtClean="0"/>
          </a:p>
          <a:p>
            <a:pPr lvl="1" indent="0"/>
            <a:r>
              <a:rPr lang="en-US" sz="1400" b="1" dirty="0" smtClean="0"/>
              <a:t>Facilities Maintenance</a:t>
            </a:r>
            <a:r>
              <a:rPr lang="en-US" sz="1400" b="1" dirty="0"/>
              <a:t> </a:t>
            </a:r>
            <a:r>
              <a:rPr lang="en-US" sz="1400" dirty="0" smtClean="0"/>
              <a:t>is $</a:t>
            </a:r>
            <a:r>
              <a:rPr lang="en-CA" sz="1400" dirty="0" smtClean="0"/>
              <a:t>0.20M (16.0 </a:t>
            </a:r>
            <a:r>
              <a:rPr lang="en-CA" sz="1400" dirty="0"/>
              <a:t>per cent) below </a:t>
            </a:r>
            <a:r>
              <a:rPr lang="en-CA" sz="1400" dirty="0" smtClean="0"/>
              <a:t>budget year to </a:t>
            </a:r>
            <a:r>
              <a:rPr lang="en-CA" sz="1400" dirty="0"/>
              <a:t>date </a:t>
            </a:r>
            <a:r>
              <a:rPr lang="en-CA" sz="1400" dirty="0" smtClean="0"/>
              <a:t>primarily due to timing of filling vacancies offset by higher than budgeted facility lease expenses.  </a:t>
            </a:r>
            <a:r>
              <a:rPr lang="en-CA" sz="1400" dirty="0"/>
              <a:t>The forecast for year end is </a:t>
            </a:r>
            <a:r>
              <a:rPr lang="en-CA" sz="1400" dirty="0" smtClean="0"/>
              <a:t>$0.06M (1.6 per cent) higher than budget due to higher than expected facility lease expenses.</a:t>
            </a:r>
            <a:endParaRPr lang="en-CA" sz="1400" dirty="0"/>
          </a:p>
        </p:txBody>
      </p:sp>
      <p:pic>
        <p:nvPicPr>
          <p:cNvPr id="2" name="Picture 1"/>
          <p:cNvPicPr>
            <a:picLocks noChangeAspect="1"/>
          </p:cNvPicPr>
          <p:nvPr/>
        </p:nvPicPr>
        <p:blipFill>
          <a:blip r:embed="rId3"/>
          <a:stretch>
            <a:fillRect/>
          </a:stretch>
        </p:blipFill>
        <p:spPr>
          <a:xfrm>
            <a:off x="420602" y="1124712"/>
            <a:ext cx="8342398" cy="1929987"/>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Administration</a:t>
            </a:r>
            <a:endParaRPr lang="en-CA" dirty="0" smtClean="0"/>
          </a:p>
        </p:txBody>
      </p:sp>
      <p:sp>
        <p:nvSpPr>
          <p:cNvPr id="3" name="Content Placeholder 2"/>
          <p:cNvSpPr>
            <a:spLocks noGrp="1"/>
          </p:cNvSpPr>
          <p:nvPr>
            <p:ph idx="1"/>
          </p:nvPr>
        </p:nvSpPr>
        <p:spPr>
          <a:xfrm>
            <a:off x="556067" y="2533220"/>
            <a:ext cx="8086725" cy="1685058"/>
          </a:xfrm>
        </p:spPr>
        <p:txBody>
          <a:bodyPr/>
          <a:lstStyle/>
          <a:p>
            <a:pPr marL="0" indent="0"/>
            <a:r>
              <a:rPr lang="en-US" sz="1400" dirty="0" smtClean="0"/>
              <a:t>Administration </a:t>
            </a:r>
            <a:r>
              <a:rPr lang="en-US" sz="1400" b="0" dirty="0" smtClean="0"/>
              <a:t>is $0.03</a:t>
            </a:r>
            <a:r>
              <a:rPr lang="en-CA" sz="1400" b="0" dirty="0" smtClean="0"/>
              <a:t>M (0.6 </a:t>
            </a:r>
            <a:r>
              <a:rPr lang="en-CA" sz="1400" b="0" dirty="0"/>
              <a:t>per cent) </a:t>
            </a:r>
            <a:r>
              <a:rPr lang="en-CA" sz="1400" b="0" dirty="0" smtClean="0"/>
              <a:t>higher than budget year to date due to timing of expenditures.  The year end forecast reflects higher than anticipated transition and information system costs, offset by timing of filling vacancies and lower than expected legal and consulting costs.</a:t>
            </a:r>
            <a:endParaRPr lang="en-CA" sz="1400" dirty="0">
              <a:solidFill>
                <a:srgbClr val="FF0000"/>
              </a:solidFill>
            </a:endParaRPr>
          </a:p>
        </p:txBody>
      </p:sp>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41D3D6E0-6834-4C4E-BC78-BB81A0570F66}" type="slidenum">
              <a:rPr lang="en-US" sz="1200" smtClean="0">
                <a:solidFill>
                  <a:schemeClr val="bg1"/>
                </a:solidFill>
              </a:rPr>
              <a:pPr/>
              <a:t>8</a:t>
            </a:fld>
            <a:endParaRPr lang="en-US" sz="1200" dirty="0" smtClean="0">
              <a:solidFill>
                <a:schemeClr val="bg1"/>
              </a:solidFill>
            </a:endParaRPr>
          </a:p>
        </p:txBody>
      </p:sp>
      <p:pic>
        <p:nvPicPr>
          <p:cNvPr id="2" name="Picture 1"/>
          <p:cNvPicPr>
            <a:picLocks noChangeAspect="1"/>
          </p:cNvPicPr>
          <p:nvPr/>
        </p:nvPicPr>
        <p:blipFill>
          <a:blip r:embed="rId2"/>
          <a:stretch>
            <a:fillRect/>
          </a:stretch>
        </p:blipFill>
        <p:spPr>
          <a:xfrm>
            <a:off x="372162" y="1232016"/>
            <a:ext cx="8420467" cy="1119298"/>
          </a:xfrm>
          <a:prstGeom prst="rect">
            <a:avLst/>
          </a:prstGeom>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chemeClr val="tx1"/>
                </a:solidFill>
                <a:latin typeface="Arial" charset="0"/>
                <a:ea typeface="ヒラギノ角ゴ Pro W3" pitchFamily="-112" charset="-128"/>
              </a:defRPr>
            </a:lvl1pPr>
            <a:lvl2pPr marL="742950" indent="-285750">
              <a:defRPr sz="1400">
                <a:solidFill>
                  <a:schemeClr val="tx1"/>
                </a:solidFill>
                <a:latin typeface="Arial" charset="0"/>
                <a:ea typeface="ヒラギノ角ゴ Pro W3" pitchFamily="-112" charset="-128"/>
              </a:defRPr>
            </a:lvl2pPr>
            <a:lvl3pPr marL="1143000" indent="-228600">
              <a:defRPr sz="1400">
                <a:solidFill>
                  <a:schemeClr val="tx1"/>
                </a:solidFill>
                <a:latin typeface="Arial" charset="0"/>
                <a:ea typeface="ヒラギノ角ゴ Pro W3" pitchFamily="-112" charset="-128"/>
              </a:defRPr>
            </a:lvl3pPr>
            <a:lvl4pPr marL="1600200" indent="-228600">
              <a:defRPr sz="1400">
                <a:solidFill>
                  <a:schemeClr val="tx1"/>
                </a:solidFill>
                <a:latin typeface="Arial" charset="0"/>
                <a:ea typeface="ヒラギノ角ゴ Pro W3" pitchFamily="-112" charset="-128"/>
              </a:defRPr>
            </a:lvl4pPr>
            <a:lvl5pPr marL="2057400" indent="-228600">
              <a:defRPr sz="1400">
                <a:solidFill>
                  <a:schemeClr val="tx1"/>
                </a:solidFill>
                <a:latin typeface="Arial" charset="0"/>
                <a:ea typeface="ヒラギノ角ゴ Pro W3" pitchFamily="-112" charset="-128"/>
              </a:defRPr>
            </a:lvl5pPr>
            <a:lvl6pPr marL="25146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6pPr>
            <a:lvl7pPr marL="29718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7pPr>
            <a:lvl8pPr marL="34290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8pPr>
            <a:lvl9pPr marL="3886200" indent="-228600" algn="ctr" eaLnBrk="0" fontAlgn="base" hangingPunct="0">
              <a:spcBef>
                <a:spcPct val="50000"/>
              </a:spcBef>
              <a:spcAft>
                <a:spcPct val="0"/>
              </a:spcAft>
              <a:defRPr sz="1400">
                <a:solidFill>
                  <a:schemeClr val="tx1"/>
                </a:solidFill>
                <a:latin typeface="Arial" charset="0"/>
                <a:ea typeface="ヒラギノ角ゴ Pro W3" pitchFamily="-112" charset="-128"/>
              </a:defRPr>
            </a:lvl9pPr>
          </a:lstStyle>
          <a:p>
            <a:fld id="{78C6F45B-5316-43EE-B914-9D814CFC387E}" type="slidenum">
              <a:rPr lang="en-US" sz="1200" smtClean="0">
                <a:solidFill>
                  <a:schemeClr val="bg1"/>
                </a:solidFill>
              </a:rPr>
              <a:pPr/>
              <a:t>9</a:t>
            </a:fld>
            <a:endParaRPr lang="en-US" sz="1200" dirty="0" smtClean="0">
              <a:solidFill>
                <a:schemeClr val="bg1"/>
              </a:solidFill>
            </a:endParaRPr>
          </a:p>
        </p:txBody>
      </p:sp>
      <p:sp>
        <p:nvSpPr>
          <p:cNvPr id="11267" name="Rectangle 2"/>
          <p:cNvSpPr>
            <a:spLocks noGrp="1" noChangeArrowheads="1"/>
          </p:cNvSpPr>
          <p:nvPr>
            <p:ph type="title"/>
          </p:nvPr>
        </p:nvSpPr>
        <p:spPr/>
        <p:txBody>
          <a:bodyPr/>
          <a:lstStyle/>
          <a:p>
            <a:r>
              <a:rPr lang="en-US" dirty="0" smtClean="0"/>
              <a:t>Lease Fees</a:t>
            </a:r>
          </a:p>
        </p:txBody>
      </p:sp>
      <p:sp>
        <p:nvSpPr>
          <p:cNvPr id="11268" name="Rectangle 3"/>
          <p:cNvSpPr>
            <a:spLocks noGrp="1" noChangeArrowheads="1"/>
          </p:cNvSpPr>
          <p:nvPr>
            <p:ph type="body" idx="1"/>
          </p:nvPr>
        </p:nvSpPr>
        <p:spPr>
          <a:xfrm>
            <a:off x="490888" y="2635657"/>
            <a:ext cx="7891082" cy="2381250"/>
          </a:xfrm>
          <a:ln>
            <a:noFill/>
          </a:ln>
        </p:spPr>
        <p:txBody>
          <a:bodyPr/>
          <a:lstStyle/>
          <a:p>
            <a:pPr marL="0" lvl="1" indent="0">
              <a:buClr>
                <a:srgbClr val="00A722"/>
              </a:buClr>
            </a:pPr>
            <a:r>
              <a:rPr lang="en-US" sz="1400" b="1" dirty="0"/>
              <a:t>Lease Fees </a:t>
            </a:r>
            <a:r>
              <a:rPr lang="en-US" sz="1400" b="0" dirty="0"/>
              <a:t>are </a:t>
            </a:r>
            <a:r>
              <a:rPr lang="en-US" sz="1400" b="0" dirty="0" smtClean="0"/>
              <a:t>$0</a:t>
            </a:r>
            <a:r>
              <a:rPr lang="en-CA" sz="1400" b="0" dirty="0" smtClean="0"/>
              <a:t>.27M (</a:t>
            </a:r>
            <a:r>
              <a:rPr lang="en-CA" sz="1400" dirty="0" smtClean="0"/>
              <a:t>4.3</a:t>
            </a:r>
            <a:r>
              <a:rPr lang="en-CA" sz="1400" b="0" dirty="0" smtClean="0"/>
              <a:t> </a:t>
            </a:r>
            <a:r>
              <a:rPr lang="en-CA" sz="1400" b="0" dirty="0"/>
              <a:t>per cent) below </a:t>
            </a:r>
            <a:r>
              <a:rPr lang="en-CA" sz="1400" b="0" dirty="0" smtClean="0"/>
              <a:t>budget due to </a:t>
            </a:r>
            <a:r>
              <a:rPr lang="en-CA" sz="1400" b="0" dirty="0"/>
              <a:t>timing </a:t>
            </a:r>
            <a:r>
              <a:rPr lang="en-CA" sz="1400" b="0" dirty="0" smtClean="0"/>
              <a:t>of asset acquisition/construction activities and </a:t>
            </a:r>
            <a:r>
              <a:rPr lang="en-CA" sz="1400" b="0" dirty="0"/>
              <a:t>are forecast to be </a:t>
            </a:r>
            <a:r>
              <a:rPr lang="en-CA" sz="1400" b="0" dirty="0" smtClean="0"/>
              <a:t>on budget at </a:t>
            </a:r>
            <a:r>
              <a:rPr lang="en-CA" sz="1400" b="0" dirty="0"/>
              <a:t>year </a:t>
            </a:r>
            <a:r>
              <a:rPr lang="en-CA" sz="1400" b="0" dirty="0" smtClean="0"/>
              <a:t>end.</a:t>
            </a:r>
            <a:endParaRPr lang="en-US" sz="1400" dirty="0"/>
          </a:p>
          <a:p>
            <a:pPr marL="0" indent="0" algn="just"/>
            <a:endParaRPr lang="en-CA" sz="1400" b="0" dirty="0">
              <a:solidFill>
                <a:srgbClr val="FF0000"/>
              </a:solidFill>
            </a:endParaRPr>
          </a:p>
        </p:txBody>
      </p:sp>
      <p:pic>
        <p:nvPicPr>
          <p:cNvPr id="2" name="Picture 1"/>
          <p:cNvPicPr>
            <a:picLocks noChangeAspect="1"/>
          </p:cNvPicPr>
          <p:nvPr/>
        </p:nvPicPr>
        <p:blipFill>
          <a:blip r:embed="rId3"/>
          <a:stretch>
            <a:fillRect/>
          </a:stretch>
        </p:blipFill>
        <p:spPr>
          <a:xfrm>
            <a:off x="594360" y="1232016"/>
            <a:ext cx="8022358" cy="998718"/>
          </a:xfrm>
          <a:prstGeom prst="rect">
            <a:avLst/>
          </a:prstGeom>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0078_BCT_PPT_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0078_BCT_PPT_final</Template>
  <TotalTime>43821</TotalTime>
  <Words>801</Words>
  <Application>Microsoft Office PowerPoint</Application>
  <PresentationFormat>On-screen Show (4:3)</PresentationFormat>
  <Paragraphs>56</Paragraphs>
  <Slides>14</Slides>
  <Notes>11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14</vt:i4>
      </vt:variant>
    </vt:vector>
  </HeadingPairs>
  <TitlesOfParts>
    <vt:vector size="18" baseType="lpstr">
      <vt:lpstr>Arial</vt:lpstr>
      <vt:lpstr>ヒラギノ角ゴ Pro W3</vt:lpstr>
      <vt:lpstr>0078_BCT_PPT_final</vt:lpstr>
      <vt:lpstr>Blank Presentation</vt:lpstr>
      <vt:lpstr>PowerPoint Presentation</vt:lpstr>
      <vt:lpstr>Financial Presentation</vt:lpstr>
      <vt:lpstr>Financial Summary</vt:lpstr>
      <vt:lpstr>Revenue and Passenger Trips</vt:lpstr>
      <vt:lpstr>Provincial Operating Contribution, Fuel Tax and Local Contribution</vt:lpstr>
      <vt:lpstr>Operations</vt:lpstr>
      <vt:lpstr>Maintenance</vt:lpstr>
      <vt:lpstr>Administration</vt:lpstr>
      <vt:lpstr>Lease Fees</vt:lpstr>
      <vt:lpstr>Transit Fund</vt:lpstr>
      <vt:lpstr>Operating Reserve Fund</vt:lpstr>
      <vt:lpstr>Performance and Benchmarking</vt:lpstr>
      <vt:lpstr>Conventional Transit Performance</vt:lpstr>
      <vt:lpstr>Custom Transit Performance</vt:lpstr>
    </vt:vector>
  </TitlesOfParts>
  <Company>BCTransit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mroberts</dc:creator>
  <cp:lastModifiedBy>Weirmier, Cara</cp:lastModifiedBy>
  <cp:revision>1701</cp:revision>
  <cp:lastPrinted>2018-09-05T20:27:19Z</cp:lastPrinted>
  <dcterms:created xsi:type="dcterms:W3CDTF">2010-02-19T19:44:27Z</dcterms:created>
  <dcterms:modified xsi:type="dcterms:W3CDTF">2018-09-11T19:21:14Z</dcterms:modified>
</cp:coreProperties>
</file>