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4.xml" ContentType="application/vnd.openxmlformats-officedocument.presentationml.notesSlide+xml"/>
  <Override PartName="/ppt/charts/chart22.xml" ContentType="application/vnd.openxmlformats-officedocument.drawingml.chart+xml"/>
  <Override PartName="/ppt/notesSlides/notesSlide5.xml" ContentType="application/vnd.openxmlformats-officedocument.presentationml.notesSlide+xml"/>
  <Override PartName="/ppt/charts/chart23.xml" ContentType="application/vnd.openxmlformats-officedocument.drawingml.chart+xml"/>
  <Override PartName="/ppt/notesSlides/notesSlide6.xml" ContentType="application/vnd.openxmlformats-officedocument.presentationml.notesSlide+xml"/>
  <Override PartName="/ppt/charts/chart24.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3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3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4.xml" ContentType="application/vnd.openxmlformats-officedocument.drawingml.chart+xml"/>
  <Override PartName="/ppt/charts/chart35.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5"/>
    <p:sldMasterId id="2147483674" r:id="rId6"/>
    <p:sldMasterId id="2147483688" r:id="rId7"/>
  </p:sldMasterIdLst>
  <p:notesMasterIdLst>
    <p:notesMasterId r:id="rId61"/>
  </p:notesMasterIdLst>
  <p:handoutMasterIdLst>
    <p:handoutMasterId r:id="rId62"/>
  </p:handoutMasterIdLst>
  <p:sldIdLst>
    <p:sldId id="3211" r:id="rId8"/>
    <p:sldId id="284" r:id="rId9"/>
    <p:sldId id="3442" r:id="rId10"/>
    <p:sldId id="3237" r:id="rId11"/>
    <p:sldId id="3448" r:id="rId12"/>
    <p:sldId id="3449" r:id="rId13"/>
    <p:sldId id="292" r:id="rId14"/>
    <p:sldId id="3352" r:id="rId15"/>
    <p:sldId id="3450" r:id="rId16"/>
    <p:sldId id="3451" r:id="rId17"/>
    <p:sldId id="3443" r:id="rId18"/>
    <p:sldId id="3463" r:id="rId19"/>
    <p:sldId id="312" r:id="rId20"/>
    <p:sldId id="313" r:id="rId21"/>
    <p:sldId id="320" r:id="rId22"/>
    <p:sldId id="319" r:id="rId23"/>
    <p:sldId id="316" r:id="rId24"/>
    <p:sldId id="3461" r:id="rId25"/>
    <p:sldId id="3462" r:id="rId26"/>
    <p:sldId id="317" r:id="rId27"/>
    <p:sldId id="343" r:id="rId28"/>
    <p:sldId id="318" r:id="rId29"/>
    <p:sldId id="3220" r:id="rId30"/>
    <p:sldId id="3456" r:id="rId31"/>
    <p:sldId id="329" r:id="rId32"/>
    <p:sldId id="3457" r:id="rId33"/>
    <p:sldId id="3459" r:id="rId34"/>
    <p:sldId id="3460" r:id="rId35"/>
    <p:sldId id="3221" r:id="rId36"/>
    <p:sldId id="3225" r:id="rId37"/>
    <p:sldId id="334" r:id="rId38"/>
    <p:sldId id="333" r:id="rId39"/>
    <p:sldId id="344" r:id="rId40"/>
    <p:sldId id="345" r:id="rId41"/>
    <p:sldId id="346" r:id="rId42"/>
    <p:sldId id="3218" r:id="rId43"/>
    <p:sldId id="321" r:id="rId44"/>
    <p:sldId id="3455" r:id="rId45"/>
    <p:sldId id="3224" r:id="rId46"/>
    <p:sldId id="357" r:id="rId47"/>
    <p:sldId id="322" r:id="rId48"/>
    <p:sldId id="3445" r:id="rId49"/>
    <p:sldId id="337" r:id="rId50"/>
    <p:sldId id="3223" r:id="rId51"/>
    <p:sldId id="339" r:id="rId52"/>
    <p:sldId id="3452" r:id="rId53"/>
    <p:sldId id="3453" r:id="rId54"/>
    <p:sldId id="3454" r:id="rId55"/>
    <p:sldId id="341" r:id="rId56"/>
    <p:sldId id="302" r:id="rId57"/>
    <p:sldId id="3165" r:id="rId58"/>
    <p:sldId id="3071" r:id="rId59"/>
    <p:sldId id="3203" r:id="rId6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rris" initials="RH" lastIdx="1" clrIdx="0">
    <p:extLst>
      <p:ext uri="{19B8F6BF-5375-455C-9EA6-DF929625EA0E}">
        <p15:presenceInfo xmlns:p15="http://schemas.microsoft.com/office/powerpoint/2012/main" userId="S::rharris@leger360.com::4e262e1e-8e3a-4edd-87a3-303f0539e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FCF"/>
    <a:srgbClr val="E9F0DA"/>
    <a:srgbClr val="A0BF5E"/>
    <a:srgbClr val="FF00B3"/>
    <a:srgbClr val="595959"/>
    <a:srgbClr val="EEEDED"/>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60"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3.xml"/><Relationship Id="rId1" Type="http://schemas.microsoft.com/office/2011/relationships/chartStyle" Target="style1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4.xml"/><Relationship Id="rId1" Type="http://schemas.microsoft.com/office/2011/relationships/chartStyle" Target="style1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5.xml"/><Relationship Id="rId1" Type="http://schemas.microsoft.com/office/2011/relationships/chartStyle" Target="style15.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6.xml"/><Relationship Id="rId1" Type="http://schemas.microsoft.com/office/2011/relationships/chartStyle" Target="style16.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7.xml"/><Relationship Id="rId1" Type="http://schemas.microsoft.com/office/2011/relationships/chartStyle" Target="style1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all" spc="0" normalizeH="0" baseline="0">
                <a:solidFill>
                  <a:schemeClr val="tx1">
                    <a:lumMod val="65000"/>
                    <a:lumOff val="35000"/>
                  </a:schemeClr>
                </a:solidFill>
                <a:latin typeface="+mn-lt"/>
                <a:ea typeface="+mn-ea"/>
                <a:cs typeface="+mn-cs"/>
              </a:defRPr>
            </a:pPr>
            <a:r>
              <a:rPr lang="en-US" sz="1400" b="1" cap="none" spc="0" baseline="0" dirty="0">
                <a:solidFill>
                  <a:schemeClr val="bg2">
                    <a:lumMod val="25000"/>
                  </a:schemeClr>
                </a:solidFill>
              </a:rPr>
              <a:t>Usage of handyDART service</a:t>
            </a:r>
          </a:p>
        </c:rich>
      </c:tx>
      <c:layout>
        <c:manualLayout>
          <c:xMode val="edge"/>
          <c:yMode val="edge"/>
          <c:x val="0.30305695006444172"/>
          <c:y val="5.5598036411606419E-2"/>
        </c:manualLayout>
      </c:layout>
      <c:overlay val="0"/>
      <c:spPr>
        <a:noFill/>
        <a:ln>
          <a:noFill/>
        </a:ln>
        <a:effectLst/>
      </c:spPr>
      <c:txPr>
        <a:bodyPr rot="0" spcFirstLastPara="1" vertOverflow="ellipsis" vert="horz" wrap="square" anchor="ctr" anchorCtr="1"/>
        <a:lstStyle/>
        <a:p>
          <a:pPr>
            <a:defRPr sz="1600" b="0" i="0" u="none" strike="noStrike" kern="1200" cap="all" spc="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109933160896408"/>
          <c:y val="0.20476283836516884"/>
          <c:w val="0.50707262788462049"/>
          <c:h val="0.77037126818460089"/>
        </c:manualLayout>
      </c:layout>
      <c:barChart>
        <c:barDir val="bar"/>
        <c:grouping val="clustered"/>
        <c:varyColors val="0"/>
        <c:ser>
          <c:idx val="0"/>
          <c:order val="0"/>
          <c:tx>
            <c:strRef>
              <c:f>Sheet1!$B$1</c:f>
              <c:strCache>
                <c:ptCount val="1"/>
                <c:pt idx="0">
                  <c:v>2022</c:v>
                </c:pt>
              </c:strCache>
            </c:strRef>
          </c:tx>
          <c:spPr>
            <a:solidFill>
              <a:schemeClr val="accent4">
                <a:lumMod val="75000"/>
              </a:schemeClr>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A167-44AF-8921-5EE5CEA7EB2D}"/>
              </c:ext>
            </c:extLst>
          </c:dPt>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3-A167-44AF-8921-5EE5CEA7EB2D}"/>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5-A167-44AF-8921-5EE5CEA7EB2D}"/>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7-A167-44AF-8921-5EE5CEA7EB2D}"/>
              </c:ext>
            </c:extLst>
          </c:dPt>
          <c:dPt>
            <c:idx val="4"/>
            <c:invertIfNegative val="0"/>
            <c:bubble3D val="0"/>
            <c:spPr>
              <a:solidFill>
                <a:schemeClr val="accent4">
                  <a:lumMod val="75000"/>
                </a:schemeClr>
              </a:solidFill>
              <a:ln>
                <a:noFill/>
              </a:ln>
              <a:effectLst/>
            </c:spPr>
            <c:extLst>
              <c:ext xmlns:c16="http://schemas.microsoft.com/office/drawing/2014/chart" uri="{C3380CC4-5D6E-409C-BE32-E72D297353CC}">
                <c16:uniqueId val="{00000008-A167-44AF-8921-5EE5CEA7EB2D}"/>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5+ days per week</c:v>
                </c:pt>
                <c:pt idx="1">
                  <c:v>2-3 days per week</c:v>
                </c:pt>
                <c:pt idx="2">
                  <c:v>Several times per month</c:v>
                </c:pt>
                <c:pt idx="3">
                  <c:v>Once a month</c:v>
                </c:pt>
                <c:pt idx="4">
                  <c:v>Less than once a month </c:v>
                </c:pt>
              </c:strCache>
            </c:strRef>
          </c:cat>
          <c:val>
            <c:numRef>
              <c:f>Sheet1!$B$2:$B$6</c:f>
              <c:numCache>
                <c:formatCode>0%</c:formatCode>
                <c:ptCount val="5"/>
                <c:pt idx="0">
                  <c:v>5.7675996607290003E-2</c:v>
                </c:pt>
                <c:pt idx="1">
                  <c:v>0.19168787107720001</c:v>
                </c:pt>
                <c:pt idx="2">
                  <c:v>0.31</c:v>
                </c:pt>
                <c:pt idx="3">
                  <c:v>0.13</c:v>
                </c:pt>
                <c:pt idx="4">
                  <c:v>0.28000000000000003</c:v>
                </c:pt>
              </c:numCache>
            </c:numRef>
          </c:val>
          <c:extLst>
            <c:ext xmlns:c16="http://schemas.microsoft.com/office/drawing/2014/chart" uri="{C3380CC4-5D6E-409C-BE32-E72D297353CC}">
              <c16:uniqueId val="{00000006-A167-44AF-8921-5EE5CEA7EB2D}"/>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5+ days per week</c:v>
                </c:pt>
                <c:pt idx="1">
                  <c:v>2-3 days per week</c:v>
                </c:pt>
                <c:pt idx="2">
                  <c:v>Several times per month</c:v>
                </c:pt>
                <c:pt idx="3">
                  <c:v>Once a month</c:v>
                </c:pt>
                <c:pt idx="4">
                  <c:v>Less than once a month </c:v>
                </c:pt>
              </c:strCache>
            </c:strRef>
          </c:cat>
          <c:val>
            <c:numRef>
              <c:f>Sheet1!$C$2:$C$6</c:f>
              <c:numCache>
                <c:formatCode>0%</c:formatCode>
                <c:ptCount val="5"/>
                <c:pt idx="0">
                  <c:v>2.7538726333907061E-2</c:v>
                </c:pt>
                <c:pt idx="1">
                  <c:v>0.14629948364888123</c:v>
                </c:pt>
                <c:pt idx="2">
                  <c:v>0.31325301204819278</c:v>
                </c:pt>
                <c:pt idx="3">
                  <c:v>0.10154905335628225</c:v>
                </c:pt>
                <c:pt idx="4">
                  <c:v>0.35456110154905329</c:v>
                </c:pt>
              </c:numCache>
            </c:numRef>
          </c:val>
          <c:extLst>
            <c:ext xmlns:c16="http://schemas.microsoft.com/office/drawing/2014/chart" uri="{C3380CC4-5D6E-409C-BE32-E72D297353CC}">
              <c16:uniqueId val="{0000000B-C13B-4613-BA1A-5DF27A4ECE4F}"/>
            </c:ext>
          </c:extLst>
        </c:ser>
        <c:ser>
          <c:idx val="2"/>
          <c:order val="2"/>
          <c:tx>
            <c:strRef>
              <c:f>Sheet1!$D$1</c:f>
              <c:strCache>
                <c:ptCount val="1"/>
                <c:pt idx="0">
                  <c:v>2020</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5+ days per week</c:v>
                </c:pt>
                <c:pt idx="1">
                  <c:v>2-3 days per week</c:v>
                </c:pt>
                <c:pt idx="2">
                  <c:v>Several times per month</c:v>
                </c:pt>
                <c:pt idx="3">
                  <c:v>Once a month</c:v>
                </c:pt>
                <c:pt idx="4">
                  <c:v>Less than once a month </c:v>
                </c:pt>
              </c:strCache>
            </c:strRef>
          </c:cat>
          <c:val>
            <c:numRef>
              <c:f>Sheet1!$D$2:$D$6</c:f>
              <c:numCache>
                <c:formatCode>0%</c:formatCode>
                <c:ptCount val="5"/>
                <c:pt idx="0">
                  <c:v>7.0000000000000007E-2</c:v>
                </c:pt>
                <c:pt idx="1">
                  <c:v>0.22</c:v>
                </c:pt>
                <c:pt idx="2">
                  <c:v>0.28999999999999998</c:v>
                </c:pt>
                <c:pt idx="3">
                  <c:v>0.12</c:v>
                </c:pt>
                <c:pt idx="4">
                  <c:v>0.26</c:v>
                </c:pt>
              </c:numCache>
            </c:numRef>
          </c:val>
          <c:extLst>
            <c:ext xmlns:c16="http://schemas.microsoft.com/office/drawing/2014/chart" uri="{C3380CC4-5D6E-409C-BE32-E72D297353CC}">
              <c16:uniqueId val="{0000000C-1E88-4303-BD3B-D3A8CB76A2C4}"/>
            </c:ext>
          </c:extLst>
        </c:ser>
        <c:dLbls>
          <c:dLblPos val="ctr"/>
          <c:showLegendKey val="0"/>
          <c:showVal val="1"/>
          <c:showCatName val="0"/>
          <c:showSerName val="0"/>
          <c:showPercent val="0"/>
          <c:showBubbleSize val="0"/>
        </c:dLbls>
        <c:gapWidth val="55"/>
        <c:axId val="2041960815"/>
        <c:axId val="1924664895"/>
      </c:barChart>
      <c:catAx>
        <c:axId val="2041960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cap="none" spc="0" normalizeH="0" baseline="0">
                <a:solidFill>
                  <a:schemeClr val="bg2">
                    <a:lumMod val="25000"/>
                  </a:schemeClr>
                </a:solidFill>
                <a:latin typeface="+mn-lt"/>
                <a:ea typeface="+mn-ea"/>
                <a:cs typeface="+mn-cs"/>
              </a:defRPr>
            </a:pPr>
            <a:endParaRPr lang="en-US"/>
          </a:p>
        </c:txPr>
        <c:crossAx val="1924664895"/>
        <c:crosses val="autoZero"/>
        <c:auto val="1"/>
        <c:lblAlgn val="ctr"/>
        <c:lblOffset val="100"/>
        <c:noMultiLvlLbl val="0"/>
      </c:catAx>
      <c:valAx>
        <c:axId val="1924664895"/>
        <c:scaling>
          <c:orientation val="minMax"/>
        </c:scaling>
        <c:delete val="1"/>
        <c:axPos val="t"/>
        <c:numFmt formatCode="0%" sourceLinked="1"/>
        <c:majorTickMark val="none"/>
        <c:minorTickMark val="none"/>
        <c:tickLblPos val="nextTo"/>
        <c:crossAx val="2041960815"/>
        <c:crosses val="autoZero"/>
        <c:crossBetween val="between"/>
      </c:valAx>
      <c:spPr>
        <a:noFill/>
        <a:ln>
          <a:noFill/>
        </a:ln>
        <a:effectLst/>
      </c:spPr>
    </c:plotArea>
    <c:legend>
      <c:legendPos val="r"/>
      <c:layout>
        <c:manualLayout>
          <c:xMode val="edge"/>
          <c:yMode val="edge"/>
          <c:x val="0.77384437915545567"/>
          <c:y val="0.20919832043628278"/>
          <c:w val="0.1370715742579231"/>
          <c:h val="0.1893178644278437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95777228588704E-2"/>
          <c:y val="9.0565980439153801E-2"/>
          <c:w val="0.74907107861389599"/>
          <c:h val="0.82097882773176067"/>
        </c:manualLayout>
      </c:layout>
      <c:barChart>
        <c:barDir val="col"/>
        <c:grouping val="percentStacked"/>
        <c:varyColors val="0"/>
        <c:ser>
          <c:idx val="0"/>
          <c:order val="0"/>
          <c:tx>
            <c:strRef>
              <c:f>Sheet1!$B$1</c:f>
              <c:strCache>
                <c:ptCount val="1"/>
                <c:pt idx="0">
                  <c:v>Very Dissatisfied</c:v>
                </c:pt>
              </c:strCache>
            </c:strRef>
          </c:tx>
          <c:spPr>
            <a:solidFill>
              <a:schemeClr val="tx2">
                <a:lumMod val="50000"/>
              </a:schemeClr>
            </a:solidFill>
            <a:effectLst>
              <a:outerShdw blurRad="50800" dist="50800" dir="5400000" algn="ctr" rotWithShape="0">
                <a:schemeClr val="accent5"/>
              </a:outerShdw>
            </a:effectLst>
          </c:spPr>
          <c:invertIfNegative val="0"/>
          <c:dPt>
            <c:idx val="0"/>
            <c:invertIfNegative val="0"/>
            <c:bubble3D val="0"/>
            <c:spPr>
              <a:solidFill>
                <a:schemeClr val="tx2">
                  <a:lumMod val="50000"/>
                </a:schemeClr>
              </a:solidFill>
              <a:effectLst>
                <a:outerShdw blurRad="50800" dist="50800" dir="5400000" algn="ctr" rotWithShape="0">
                  <a:schemeClr val="accent5"/>
                </a:outerShdw>
              </a:effectLst>
            </c:spPr>
            <c:extLst>
              <c:ext xmlns:c16="http://schemas.microsoft.com/office/drawing/2014/chart" uri="{C3380CC4-5D6E-409C-BE32-E72D297353CC}">
                <c16:uniqueId val="{00000007-577F-0A45-8A46-62A361BBF457}"/>
              </c:ext>
            </c:extLst>
          </c:dPt>
          <c:dLbls>
            <c:dLbl>
              <c:idx val="1"/>
              <c:delete val="1"/>
              <c:extLst>
                <c:ext xmlns:c15="http://schemas.microsoft.com/office/drawing/2012/chart" uri="{CE6537A1-D6FC-4f65-9D91-7224C49458BB}"/>
                <c:ext xmlns:c16="http://schemas.microsoft.com/office/drawing/2014/chart" uri="{C3380CC4-5D6E-409C-BE32-E72D297353CC}">
                  <c16:uniqueId val="{00000005-30A3-A940-9B4B-13FFDFB92C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Sheet1!$B$2:$B$4</c:f>
              <c:numCache>
                <c:formatCode>0%</c:formatCode>
                <c:ptCount val="3"/>
                <c:pt idx="0">
                  <c:v>2.0356234096690001E-2</c:v>
                </c:pt>
                <c:pt idx="1">
                  <c:v>8.6058519793459597E-3</c:v>
                </c:pt>
                <c:pt idx="2">
                  <c:v>0.03</c:v>
                </c:pt>
              </c:numCache>
            </c:numRef>
          </c:val>
          <c:extLst>
            <c:ext xmlns:c16="http://schemas.microsoft.com/office/drawing/2014/chart" uri="{C3380CC4-5D6E-409C-BE32-E72D297353CC}">
              <c16:uniqueId val="{00000000-577F-0A45-8A46-62A361BBF457}"/>
            </c:ext>
          </c:extLst>
        </c:ser>
        <c:ser>
          <c:idx val="1"/>
          <c:order val="1"/>
          <c:tx>
            <c:strRef>
              <c:f>Sheet1!$C$1</c:f>
              <c:strCache>
                <c:ptCount val="1"/>
                <c:pt idx="0">
                  <c:v>Dissatisfied</c:v>
                </c:pt>
              </c:strCache>
            </c:strRef>
          </c:tx>
          <c:spPr>
            <a:solidFill>
              <a:schemeClr val="tx2">
                <a:lumMod val="75000"/>
              </a:schemeClr>
            </a:solidFill>
          </c:spPr>
          <c:invertIfNegative val="0"/>
          <c:dLbls>
            <c:dLbl>
              <c:idx val="2"/>
              <c:layout>
                <c:manualLayout>
                  <c:x val="-8.350766503554155E-17"/>
                  <c:y val="-1.6247979130941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A3-A940-9B4B-13FFDFB92C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Sheet1!$C$2:$C$4</c:f>
              <c:numCache>
                <c:formatCode>0%</c:formatCode>
                <c:ptCount val="3"/>
                <c:pt idx="0">
                  <c:v>3.7319762510599999E-2</c:v>
                </c:pt>
                <c:pt idx="1">
                  <c:v>3.614457831325301E-2</c:v>
                </c:pt>
                <c:pt idx="2">
                  <c:v>0.03</c:v>
                </c:pt>
              </c:numCache>
            </c:numRef>
          </c:val>
          <c:extLst>
            <c:ext xmlns:c16="http://schemas.microsoft.com/office/drawing/2014/chart" uri="{C3380CC4-5D6E-409C-BE32-E72D297353CC}">
              <c16:uniqueId val="{00000001-577F-0A45-8A46-62A361BBF457}"/>
            </c:ext>
          </c:extLst>
        </c:ser>
        <c:ser>
          <c:idx val="2"/>
          <c:order val="2"/>
          <c:tx>
            <c:strRef>
              <c:f>Sheet1!$D$1</c:f>
              <c:strCache>
                <c:ptCount val="1"/>
                <c:pt idx="0">
                  <c:v>Neutral</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Sheet1!$D$2:$D$4</c:f>
              <c:numCache>
                <c:formatCode>0%</c:formatCode>
                <c:ptCount val="3"/>
                <c:pt idx="0">
                  <c:v>9.9236641221370006E-2</c:v>
                </c:pt>
                <c:pt idx="1">
                  <c:v>7.4010327022375214E-2</c:v>
                </c:pt>
                <c:pt idx="2">
                  <c:v>0.12</c:v>
                </c:pt>
              </c:numCache>
            </c:numRef>
          </c:val>
          <c:extLst>
            <c:ext xmlns:c16="http://schemas.microsoft.com/office/drawing/2014/chart" uri="{C3380CC4-5D6E-409C-BE32-E72D297353CC}">
              <c16:uniqueId val="{00000002-577F-0A45-8A46-62A361BBF457}"/>
            </c:ext>
          </c:extLst>
        </c:ser>
        <c:ser>
          <c:idx val="3"/>
          <c:order val="3"/>
          <c:tx>
            <c:strRef>
              <c:f>Sheet1!$E$1</c:f>
              <c:strCache>
                <c:ptCount val="1"/>
                <c:pt idx="0">
                  <c:v>Satisfied</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Sheet1!$E$2:$E$4</c:f>
              <c:numCache>
                <c:formatCode>0%</c:formatCode>
                <c:ptCount val="3"/>
                <c:pt idx="0">
                  <c:v>0.26972010178119998</c:v>
                </c:pt>
                <c:pt idx="1">
                  <c:v>0.25989672977624784</c:v>
                </c:pt>
                <c:pt idx="2">
                  <c:v>0.3</c:v>
                </c:pt>
              </c:numCache>
            </c:numRef>
          </c:val>
          <c:extLst>
            <c:ext xmlns:c16="http://schemas.microsoft.com/office/drawing/2014/chart" uri="{C3380CC4-5D6E-409C-BE32-E72D297353CC}">
              <c16:uniqueId val="{00000003-577F-0A45-8A46-62A361BBF457}"/>
            </c:ext>
          </c:extLst>
        </c:ser>
        <c:ser>
          <c:idx val="4"/>
          <c:order val="4"/>
          <c:tx>
            <c:strRef>
              <c:f>Sheet1!$F$1</c:f>
              <c:strCache>
                <c:ptCount val="1"/>
                <c:pt idx="0">
                  <c:v>Very Satisfied</c:v>
                </c:pt>
              </c:strCache>
            </c:strRef>
          </c:tx>
          <c:spPr>
            <a:solidFill>
              <a:schemeClr val="accent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Sheet1!$F$2:$F$4</c:f>
              <c:numCache>
                <c:formatCode>0%</c:formatCode>
                <c:ptCount val="3"/>
                <c:pt idx="0">
                  <c:v>0.50042408821030004</c:v>
                </c:pt>
                <c:pt idx="1">
                  <c:v>0.55077452667814109</c:v>
                </c:pt>
                <c:pt idx="2">
                  <c:v>0.47</c:v>
                </c:pt>
              </c:numCache>
            </c:numRef>
          </c:val>
          <c:extLst>
            <c:ext xmlns:c16="http://schemas.microsoft.com/office/drawing/2014/chart" uri="{C3380CC4-5D6E-409C-BE32-E72D297353CC}">
              <c16:uniqueId val="{00000005-577F-0A45-8A46-62A361BBF457}"/>
            </c:ext>
          </c:extLst>
        </c:ser>
        <c:dLbls>
          <c:showLegendKey val="0"/>
          <c:showVal val="0"/>
          <c:showCatName val="0"/>
          <c:showSerName val="0"/>
          <c:showPercent val="0"/>
          <c:showBubbleSize val="0"/>
        </c:dLbls>
        <c:gapWidth val="200"/>
        <c:overlap val="100"/>
        <c:axId val="-2143746584"/>
        <c:axId val="-2143735848"/>
      </c:barChart>
      <c:catAx>
        <c:axId val="-2143746584"/>
        <c:scaling>
          <c:orientation val="minMax"/>
        </c:scaling>
        <c:delete val="0"/>
        <c:axPos val="b"/>
        <c:numFmt formatCode="General" sourceLinked="0"/>
        <c:majorTickMark val="out"/>
        <c:minorTickMark val="none"/>
        <c:tickLblPos val="none"/>
        <c:spPr>
          <a:ln w="6350">
            <a:solidFill>
              <a:schemeClr val="accent5"/>
            </a:solidFill>
          </a:ln>
        </c:spPr>
        <c:crossAx val="-2143735848"/>
        <c:crosses val="autoZero"/>
        <c:auto val="1"/>
        <c:lblAlgn val="ctr"/>
        <c:lblOffset val="100"/>
        <c:noMultiLvlLbl val="0"/>
      </c:catAx>
      <c:valAx>
        <c:axId val="-2143735848"/>
        <c:scaling>
          <c:orientation val="minMax"/>
          <c:max val="1"/>
        </c:scaling>
        <c:delete val="1"/>
        <c:axPos val="l"/>
        <c:numFmt formatCode="0%" sourceLinked="1"/>
        <c:majorTickMark val="out"/>
        <c:minorTickMark val="none"/>
        <c:tickLblPos val="nextTo"/>
        <c:crossAx val="-2143746584"/>
        <c:crosses val="autoZero"/>
        <c:crossBetween val="between"/>
      </c:valAx>
      <c:spPr>
        <a:noFill/>
        <a:ln w="25400">
          <a:noFill/>
        </a:ln>
      </c:spPr>
    </c:plotArea>
    <c:legend>
      <c:legendPos val="r"/>
      <c:layout>
        <c:manualLayout>
          <c:xMode val="edge"/>
          <c:yMode val="edge"/>
          <c:x val="0.78470518823514646"/>
          <c:y val="0.23786529700325001"/>
          <c:w val="0.20047664859191883"/>
          <c:h val="0.37877936675610541"/>
        </c:manualLayout>
      </c:layout>
      <c:overlay val="0"/>
      <c:txPr>
        <a:bodyPr/>
        <a:lstStyle/>
        <a:p>
          <a:pPr>
            <a:defRPr sz="800">
              <a:solidFill>
                <a:schemeClr val="tx1">
                  <a:lumMod val="75000"/>
                  <a:lumOff val="25000"/>
                </a:schemeClr>
              </a:solidFill>
            </a:defRPr>
          </a:pPr>
          <a:endParaRPr lang="en-US"/>
        </a:p>
      </c:txPr>
    </c:legend>
    <c:plotVisOnly val="1"/>
    <c:dispBlanksAs val="gap"/>
    <c:showDLblsOverMax val="0"/>
  </c:chart>
  <c:txPr>
    <a:bodyPr/>
    <a:lstStyle/>
    <a:p>
      <a:pPr>
        <a:defRPr sz="1100" b="0">
          <a:solidFill>
            <a:schemeClr val="bg1"/>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6BC0-9141-92F8-B000C8DA8009}"/>
              </c:ext>
            </c:extLst>
          </c:dPt>
          <c:dPt>
            <c:idx val="1"/>
            <c:bubble3D val="0"/>
            <c:spPr>
              <a:solidFill>
                <a:schemeClr val="bg2">
                  <a:lumMod val="90000"/>
                </a:schemeClr>
              </a:solidFill>
            </c:spPr>
            <c:extLst>
              <c:ext xmlns:c16="http://schemas.microsoft.com/office/drawing/2014/chart" uri="{C3380CC4-5D6E-409C-BE32-E72D297353CC}">
                <c16:uniqueId val="{00000003-6BC0-9141-92F8-B000C8DA8009}"/>
              </c:ext>
            </c:extLst>
          </c:dPt>
          <c:dPt>
            <c:idx val="2"/>
            <c:bubble3D val="0"/>
            <c:spPr>
              <a:solidFill>
                <a:schemeClr val="bg1"/>
              </a:solidFill>
            </c:spPr>
            <c:extLst>
              <c:ext xmlns:c16="http://schemas.microsoft.com/office/drawing/2014/chart" uri="{C3380CC4-5D6E-409C-BE32-E72D297353CC}">
                <c16:uniqueId val="{00000005-6BC0-9141-92F8-B000C8DA8009}"/>
              </c:ext>
            </c:extLst>
          </c:dPt>
          <c:dLbls>
            <c:delete val="1"/>
          </c:dLbls>
          <c:cat>
            <c:strRef>
              <c:f>Feuil1!$A$2:$A$3</c:f>
              <c:strCache>
                <c:ptCount val="2"/>
                <c:pt idx="0">
                  <c:v>Support</c:v>
                </c:pt>
                <c:pt idx="1">
                  <c:v>Not</c:v>
                </c:pt>
              </c:strCache>
            </c:strRef>
          </c:cat>
          <c:val>
            <c:numRef>
              <c:f>Feuil1!$B$2:$B$3</c:f>
              <c:numCache>
                <c:formatCode>0%</c:formatCode>
                <c:ptCount val="2"/>
                <c:pt idx="0">
                  <c:v>0.63</c:v>
                </c:pt>
                <c:pt idx="1">
                  <c:v>0.37</c:v>
                </c:pt>
              </c:numCache>
            </c:numRef>
          </c:val>
          <c:extLst>
            <c:ext xmlns:c16="http://schemas.microsoft.com/office/drawing/2014/chart" uri="{C3380CC4-5D6E-409C-BE32-E72D297353CC}">
              <c16:uniqueId val="{00000006-6BC0-9141-92F8-B000C8DA8009}"/>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4468-F446-B4CF-EDAA5F622E4C}"/>
              </c:ext>
            </c:extLst>
          </c:dPt>
          <c:dPt>
            <c:idx val="1"/>
            <c:bubble3D val="0"/>
            <c:spPr>
              <a:solidFill>
                <a:schemeClr val="bg2">
                  <a:lumMod val="90000"/>
                </a:schemeClr>
              </a:solidFill>
            </c:spPr>
            <c:extLst>
              <c:ext xmlns:c16="http://schemas.microsoft.com/office/drawing/2014/chart" uri="{C3380CC4-5D6E-409C-BE32-E72D297353CC}">
                <c16:uniqueId val="{00000003-4468-F446-B4CF-EDAA5F622E4C}"/>
              </c:ext>
            </c:extLst>
          </c:dPt>
          <c:dPt>
            <c:idx val="2"/>
            <c:bubble3D val="0"/>
            <c:spPr>
              <a:solidFill>
                <a:schemeClr val="bg1"/>
              </a:solidFill>
            </c:spPr>
            <c:extLst>
              <c:ext xmlns:c16="http://schemas.microsoft.com/office/drawing/2014/chart" uri="{C3380CC4-5D6E-409C-BE32-E72D297353CC}">
                <c16:uniqueId val="{00000005-4468-F446-B4CF-EDAA5F622E4C}"/>
              </c:ext>
            </c:extLst>
          </c:dPt>
          <c:dLbls>
            <c:delete val="1"/>
          </c:dLbls>
          <c:cat>
            <c:strRef>
              <c:f>Feuil1!$A$2:$A$3</c:f>
              <c:strCache>
                <c:ptCount val="2"/>
                <c:pt idx="0">
                  <c:v>Support</c:v>
                </c:pt>
                <c:pt idx="1">
                  <c:v>Not</c:v>
                </c:pt>
              </c:strCache>
            </c:strRef>
          </c:cat>
          <c:val>
            <c:numRef>
              <c:f>Feuil1!$B$2:$B$3</c:f>
              <c:numCache>
                <c:formatCode>0%</c:formatCode>
                <c:ptCount val="2"/>
                <c:pt idx="0">
                  <c:v>0.62</c:v>
                </c:pt>
                <c:pt idx="1">
                  <c:v>0.38</c:v>
                </c:pt>
              </c:numCache>
            </c:numRef>
          </c:val>
          <c:extLst>
            <c:ext xmlns:c16="http://schemas.microsoft.com/office/drawing/2014/chart" uri="{C3380CC4-5D6E-409C-BE32-E72D297353CC}">
              <c16:uniqueId val="{00000006-4468-F446-B4CF-EDAA5F622E4C}"/>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2A70-F24D-B100-1C17ADAA1725}"/>
              </c:ext>
            </c:extLst>
          </c:dPt>
          <c:dPt>
            <c:idx val="1"/>
            <c:bubble3D val="0"/>
            <c:spPr>
              <a:solidFill>
                <a:schemeClr val="bg2">
                  <a:lumMod val="90000"/>
                </a:schemeClr>
              </a:solidFill>
            </c:spPr>
            <c:extLst>
              <c:ext xmlns:c16="http://schemas.microsoft.com/office/drawing/2014/chart" uri="{C3380CC4-5D6E-409C-BE32-E72D297353CC}">
                <c16:uniqueId val="{00000003-2A70-F24D-B100-1C17ADAA1725}"/>
              </c:ext>
            </c:extLst>
          </c:dPt>
          <c:dPt>
            <c:idx val="2"/>
            <c:bubble3D val="0"/>
            <c:spPr>
              <a:solidFill>
                <a:schemeClr val="bg1"/>
              </a:solidFill>
            </c:spPr>
            <c:extLst>
              <c:ext xmlns:c16="http://schemas.microsoft.com/office/drawing/2014/chart" uri="{C3380CC4-5D6E-409C-BE32-E72D297353CC}">
                <c16:uniqueId val="{00000005-2A70-F24D-B100-1C17ADAA1725}"/>
              </c:ext>
            </c:extLst>
          </c:dPt>
          <c:dLbls>
            <c:delete val="1"/>
          </c:dLbls>
          <c:cat>
            <c:strRef>
              <c:f>Feuil1!$A$2:$A$3</c:f>
              <c:strCache>
                <c:ptCount val="2"/>
                <c:pt idx="0">
                  <c:v>Support</c:v>
                </c:pt>
                <c:pt idx="1">
                  <c:v>Not</c:v>
                </c:pt>
              </c:strCache>
            </c:strRef>
          </c:cat>
          <c:val>
            <c:numRef>
              <c:f>Feuil1!$B$2:$B$3</c:f>
              <c:numCache>
                <c:formatCode>0%</c:formatCode>
                <c:ptCount val="2"/>
                <c:pt idx="0">
                  <c:v>0.83</c:v>
                </c:pt>
                <c:pt idx="1">
                  <c:v>0.17</c:v>
                </c:pt>
              </c:numCache>
            </c:numRef>
          </c:val>
          <c:extLst>
            <c:ext xmlns:c16="http://schemas.microsoft.com/office/drawing/2014/chart" uri="{C3380CC4-5D6E-409C-BE32-E72D297353CC}">
              <c16:uniqueId val="{00000006-2A70-F24D-B100-1C17ADAA1725}"/>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A928-974E-8B90-29648A9FF35C}"/>
              </c:ext>
            </c:extLst>
          </c:dPt>
          <c:dPt>
            <c:idx val="1"/>
            <c:bubble3D val="0"/>
            <c:spPr>
              <a:solidFill>
                <a:schemeClr val="bg2">
                  <a:lumMod val="90000"/>
                </a:schemeClr>
              </a:solidFill>
            </c:spPr>
            <c:extLst>
              <c:ext xmlns:c16="http://schemas.microsoft.com/office/drawing/2014/chart" uri="{C3380CC4-5D6E-409C-BE32-E72D297353CC}">
                <c16:uniqueId val="{00000003-A928-974E-8B90-29648A9FF35C}"/>
              </c:ext>
            </c:extLst>
          </c:dPt>
          <c:dPt>
            <c:idx val="2"/>
            <c:bubble3D val="0"/>
            <c:spPr>
              <a:solidFill>
                <a:schemeClr val="bg1"/>
              </a:solidFill>
            </c:spPr>
            <c:extLst>
              <c:ext xmlns:c16="http://schemas.microsoft.com/office/drawing/2014/chart" uri="{C3380CC4-5D6E-409C-BE32-E72D297353CC}">
                <c16:uniqueId val="{00000005-A928-974E-8B90-29648A9FF35C}"/>
              </c:ext>
            </c:extLst>
          </c:dPt>
          <c:dLbls>
            <c:delete val="1"/>
          </c:dLbls>
          <c:cat>
            <c:strRef>
              <c:f>Feuil1!$A$2:$A$3</c:f>
              <c:strCache>
                <c:ptCount val="2"/>
                <c:pt idx="0">
                  <c:v>Support</c:v>
                </c:pt>
                <c:pt idx="1">
                  <c:v>Not</c:v>
                </c:pt>
              </c:strCache>
            </c:strRef>
          </c:cat>
          <c:val>
            <c:numRef>
              <c:f>Feuil1!$B$2:$B$3</c:f>
              <c:numCache>
                <c:formatCode>0%</c:formatCode>
                <c:ptCount val="2"/>
                <c:pt idx="0">
                  <c:v>0.7</c:v>
                </c:pt>
                <c:pt idx="1">
                  <c:v>0.3</c:v>
                </c:pt>
              </c:numCache>
            </c:numRef>
          </c:val>
          <c:extLst>
            <c:ext xmlns:c16="http://schemas.microsoft.com/office/drawing/2014/chart" uri="{C3380CC4-5D6E-409C-BE32-E72D297353CC}">
              <c16:uniqueId val="{00000006-A928-974E-8B90-29648A9FF35C}"/>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84A1-0148-9937-B9766E24A524}"/>
              </c:ext>
            </c:extLst>
          </c:dPt>
          <c:dPt>
            <c:idx val="1"/>
            <c:bubble3D val="0"/>
            <c:spPr>
              <a:solidFill>
                <a:schemeClr val="bg2">
                  <a:lumMod val="90000"/>
                </a:schemeClr>
              </a:solidFill>
            </c:spPr>
            <c:extLst>
              <c:ext xmlns:c16="http://schemas.microsoft.com/office/drawing/2014/chart" uri="{C3380CC4-5D6E-409C-BE32-E72D297353CC}">
                <c16:uniqueId val="{00000003-84A1-0148-9937-B9766E24A524}"/>
              </c:ext>
            </c:extLst>
          </c:dPt>
          <c:dPt>
            <c:idx val="2"/>
            <c:bubble3D val="0"/>
            <c:spPr>
              <a:solidFill>
                <a:schemeClr val="bg1"/>
              </a:solidFill>
            </c:spPr>
            <c:extLst>
              <c:ext xmlns:c16="http://schemas.microsoft.com/office/drawing/2014/chart" uri="{C3380CC4-5D6E-409C-BE32-E72D297353CC}">
                <c16:uniqueId val="{00000005-84A1-0148-9937-B9766E24A524}"/>
              </c:ext>
            </c:extLst>
          </c:dPt>
          <c:dLbls>
            <c:delete val="1"/>
          </c:dLbls>
          <c:cat>
            <c:strRef>
              <c:f>Feuil1!$A$2:$A$3</c:f>
              <c:strCache>
                <c:ptCount val="2"/>
                <c:pt idx="0">
                  <c:v>Support</c:v>
                </c:pt>
                <c:pt idx="1">
                  <c:v>Not</c:v>
                </c:pt>
              </c:strCache>
            </c:strRef>
          </c:cat>
          <c:val>
            <c:numRef>
              <c:f>Feuil1!$B$2:$B$3</c:f>
              <c:numCache>
                <c:formatCode>0%</c:formatCode>
                <c:ptCount val="2"/>
                <c:pt idx="0">
                  <c:v>0.64</c:v>
                </c:pt>
                <c:pt idx="1">
                  <c:v>0.36</c:v>
                </c:pt>
              </c:numCache>
            </c:numRef>
          </c:val>
          <c:extLst>
            <c:ext xmlns:c16="http://schemas.microsoft.com/office/drawing/2014/chart" uri="{C3380CC4-5D6E-409C-BE32-E72D297353CC}">
              <c16:uniqueId val="{00000006-84A1-0148-9937-B9766E24A524}"/>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E8CD-3844-87A5-CAD847DF8B29}"/>
              </c:ext>
            </c:extLst>
          </c:dPt>
          <c:dPt>
            <c:idx val="1"/>
            <c:bubble3D val="0"/>
            <c:spPr>
              <a:solidFill>
                <a:schemeClr val="bg2">
                  <a:lumMod val="90000"/>
                </a:schemeClr>
              </a:solidFill>
            </c:spPr>
            <c:extLst>
              <c:ext xmlns:c16="http://schemas.microsoft.com/office/drawing/2014/chart" uri="{C3380CC4-5D6E-409C-BE32-E72D297353CC}">
                <c16:uniqueId val="{00000003-E8CD-3844-87A5-CAD847DF8B29}"/>
              </c:ext>
            </c:extLst>
          </c:dPt>
          <c:dPt>
            <c:idx val="2"/>
            <c:bubble3D val="0"/>
            <c:spPr>
              <a:solidFill>
                <a:schemeClr val="bg1"/>
              </a:solidFill>
            </c:spPr>
            <c:extLst>
              <c:ext xmlns:c16="http://schemas.microsoft.com/office/drawing/2014/chart" uri="{C3380CC4-5D6E-409C-BE32-E72D297353CC}">
                <c16:uniqueId val="{00000005-E8CD-3844-87A5-CAD847DF8B29}"/>
              </c:ext>
            </c:extLst>
          </c:dPt>
          <c:dLbls>
            <c:delete val="1"/>
          </c:dLbls>
          <c:cat>
            <c:strRef>
              <c:f>Feuil1!$A$2:$A$3</c:f>
              <c:strCache>
                <c:ptCount val="2"/>
                <c:pt idx="0">
                  <c:v>Support</c:v>
                </c:pt>
                <c:pt idx="1">
                  <c:v>Not</c:v>
                </c:pt>
              </c:strCache>
            </c:strRef>
          </c:cat>
          <c:val>
            <c:numRef>
              <c:f>Feuil1!$B$2:$B$3</c:f>
              <c:numCache>
                <c:formatCode>0%</c:formatCode>
                <c:ptCount val="2"/>
                <c:pt idx="0">
                  <c:v>0.64</c:v>
                </c:pt>
                <c:pt idx="1">
                  <c:v>0.36</c:v>
                </c:pt>
              </c:numCache>
            </c:numRef>
          </c:val>
          <c:extLst>
            <c:ext xmlns:c16="http://schemas.microsoft.com/office/drawing/2014/chart" uri="{C3380CC4-5D6E-409C-BE32-E72D297353CC}">
              <c16:uniqueId val="{00000006-E8CD-3844-87A5-CAD847DF8B29}"/>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D89B-E04F-8502-4F8CAD40BB56}"/>
              </c:ext>
            </c:extLst>
          </c:dPt>
          <c:dPt>
            <c:idx val="1"/>
            <c:bubble3D val="0"/>
            <c:spPr>
              <a:solidFill>
                <a:schemeClr val="bg2">
                  <a:lumMod val="90000"/>
                </a:schemeClr>
              </a:solidFill>
            </c:spPr>
            <c:extLst>
              <c:ext xmlns:c16="http://schemas.microsoft.com/office/drawing/2014/chart" uri="{C3380CC4-5D6E-409C-BE32-E72D297353CC}">
                <c16:uniqueId val="{00000003-D89B-E04F-8502-4F8CAD40BB56}"/>
              </c:ext>
            </c:extLst>
          </c:dPt>
          <c:dPt>
            <c:idx val="2"/>
            <c:bubble3D val="0"/>
            <c:spPr>
              <a:solidFill>
                <a:schemeClr val="bg1"/>
              </a:solidFill>
            </c:spPr>
            <c:extLst>
              <c:ext xmlns:c16="http://schemas.microsoft.com/office/drawing/2014/chart" uri="{C3380CC4-5D6E-409C-BE32-E72D297353CC}">
                <c16:uniqueId val="{00000005-D89B-E04F-8502-4F8CAD40BB56}"/>
              </c:ext>
            </c:extLst>
          </c:dPt>
          <c:dLbls>
            <c:delete val="1"/>
          </c:dLbls>
          <c:cat>
            <c:strRef>
              <c:f>Feuil1!$A$2:$A$3</c:f>
              <c:strCache>
                <c:ptCount val="2"/>
                <c:pt idx="0">
                  <c:v>Support</c:v>
                </c:pt>
                <c:pt idx="1">
                  <c:v>Not</c:v>
                </c:pt>
              </c:strCache>
            </c:strRef>
          </c:cat>
          <c:val>
            <c:numRef>
              <c:f>Feuil1!$B$2:$B$3</c:f>
              <c:numCache>
                <c:formatCode>0%</c:formatCode>
                <c:ptCount val="2"/>
                <c:pt idx="0">
                  <c:v>0.56000000000000005</c:v>
                </c:pt>
                <c:pt idx="1">
                  <c:v>0.44</c:v>
                </c:pt>
              </c:numCache>
            </c:numRef>
          </c:val>
          <c:extLst>
            <c:ext xmlns:c16="http://schemas.microsoft.com/office/drawing/2014/chart" uri="{C3380CC4-5D6E-409C-BE32-E72D297353CC}">
              <c16:uniqueId val="{00000006-D89B-E04F-8502-4F8CAD40BB56}"/>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0-D92F-CB4A-953E-A975B3A4359D}"/>
              </c:ext>
            </c:extLst>
          </c:dPt>
          <c:dPt>
            <c:idx val="1"/>
            <c:bubble3D val="0"/>
            <c:spPr>
              <a:solidFill>
                <a:schemeClr val="bg2">
                  <a:lumMod val="90000"/>
                </a:schemeClr>
              </a:solidFill>
            </c:spPr>
            <c:extLst>
              <c:ext xmlns:c16="http://schemas.microsoft.com/office/drawing/2014/chart" uri="{C3380CC4-5D6E-409C-BE32-E72D297353CC}">
                <c16:uniqueId val="{00000002-D92F-CB4A-953E-A975B3A4359D}"/>
              </c:ext>
            </c:extLst>
          </c:dPt>
          <c:dPt>
            <c:idx val="2"/>
            <c:bubble3D val="0"/>
            <c:spPr>
              <a:solidFill>
                <a:schemeClr val="bg1"/>
              </a:solidFill>
            </c:spPr>
            <c:extLst>
              <c:ext xmlns:c16="http://schemas.microsoft.com/office/drawing/2014/chart" uri="{C3380CC4-5D6E-409C-BE32-E72D297353CC}">
                <c16:uniqueId val="{00000004-D92F-CB4A-953E-A975B3A4359D}"/>
              </c:ext>
            </c:extLst>
          </c:dPt>
          <c:dLbls>
            <c:delete val="1"/>
          </c:dLbls>
          <c:cat>
            <c:strRef>
              <c:f>Feuil1!$A$2:$A$3</c:f>
              <c:strCache>
                <c:ptCount val="2"/>
                <c:pt idx="0">
                  <c:v>Support</c:v>
                </c:pt>
                <c:pt idx="1">
                  <c:v>Not</c:v>
                </c:pt>
              </c:strCache>
            </c:strRef>
          </c:cat>
          <c:val>
            <c:numRef>
              <c:f>Feuil1!$B$2:$B$3</c:f>
              <c:numCache>
                <c:formatCode>0%</c:formatCode>
                <c:ptCount val="2"/>
                <c:pt idx="0">
                  <c:v>0.86</c:v>
                </c:pt>
                <c:pt idx="1">
                  <c:v>0.14000000000000001</c:v>
                </c:pt>
              </c:numCache>
            </c:numRef>
          </c:val>
          <c:extLst>
            <c:ext xmlns:c16="http://schemas.microsoft.com/office/drawing/2014/chart" uri="{C3380CC4-5D6E-409C-BE32-E72D297353CC}">
              <c16:uniqueId val="{00000005-D92F-CB4A-953E-A975B3A4359D}"/>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A297-1847-99F0-526E9A2E0F53}"/>
              </c:ext>
            </c:extLst>
          </c:dPt>
          <c:dPt>
            <c:idx val="1"/>
            <c:bubble3D val="0"/>
            <c:spPr>
              <a:solidFill>
                <a:schemeClr val="bg2">
                  <a:lumMod val="90000"/>
                </a:schemeClr>
              </a:solidFill>
            </c:spPr>
            <c:extLst>
              <c:ext xmlns:c16="http://schemas.microsoft.com/office/drawing/2014/chart" uri="{C3380CC4-5D6E-409C-BE32-E72D297353CC}">
                <c16:uniqueId val="{00000003-A297-1847-99F0-526E9A2E0F53}"/>
              </c:ext>
            </c:extLst>
          </c:dPt>
          <c:dPt>
            <c:idx val="2"/>
            <c:bubble3D val="0"/>
            <c:spPr>
              <a:solidFill>
                <a:schemeClr val="bg1"/>
              </a:solidFill>
            </c:spPr>
            <c:extLst>
              <c:ext xmlns:c16="http://schemas.microsoft.com/office/drawing/2014/chart" uri="{C3380CC4-5D6E-409C-BE32-E72D297353CC}">
                <c16:uniqueId val="{00000005-A297-1847-99F0-526E9A2E0F53}"/>
              </c:ext>
            </c:extLst>
          </c:dPt>
          <c:dLbls>
            <c:delete val="1"/>
          </c:dLbls>
          <c:cat>
            <c:strRef>
              <c:f>Feuil1!$A$2:$A$3</c:f>
              <c:strCache>
                <c:ptCount val="2"/>
                <c:pt idx="0">
                  <c:v>Support</c:v>
                </c:pt>
                <c:pt idx="1">
                  <c:v>Not</c:v>
                </c:pt>
              </c:strCache>
            </c:strRef>
          </c:cat>
          <c:val>
            <c:numRef>
              <c:f>Feuil1!$B$2:$B$3</c:f>
              <c:numCache>
                <c:formatCode>0%</c:formatCode>
                <c:ptCount val="2"/>
                <c:pt idx="0">
                  <c:v>0.83</c:v>
                </c:pt>
                <c:pt idx="1">
                  <c:v>0.17</c:v>
                </c:pt>
              </c:numCache>
            </c:numRef>
          </c:val>
          <c:extLst>
            <c:ext xmlns:c16="http://schemas.microsoft.com/office/drawing/2014/chart" uri="{C3380CC4-5D6E-409C-BE32-E72D297353CC}">
              <c16:uniqueId val="{00000006-A297-1847-99F0-526E9A2E0F53}"/>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lumMod val="25000"/>
                  </a:schemeClr>
                </a:solidFill>
                <a:latin typeface="+mn-lt"/>
                <a:ea typeface="+mn-ea"/>
                <a:cs typeface="+mn-cs"/>
              </a:defRPr>
            </a:pPr>
            <a:r>
              <a:rPr lang="en-US" sz="1400" b="1" dirty="0">
                <a:solidFill>
                  <a:schemeClr val="bg2">
                    <a:lumMod val="25000"/>
                  </a:schemeClr>
                </a:solidFill>
              </a:rPr>
              <a:t>Changes in usage</a:t>
            </a:r>
            <a:r>
              <a:rPr lang="en-US" sz="1400" b="1" baseline="0" dirty="0">
                <a:solidFill>
                  <a:schemeClr val="bg2">
                    <a:lumMod val="25000"/>
                  </a:schemeClr>
                </a:solidFill>
              </a:rPr>
              <a:t> of handyDART </a:t>
            </a:r>
            <a:r>
              <a:rPr lang="en-US" sz="1400" b="1" dirty="0">
                <a:solidFill>
                  <a:schemeClr val="bg2">
                    <a:lumMod val="25000"/>
                  </a:schemeClr>
                </a:solidFill>
              </a:rPr>
              <a:t> </a:t>
            </a:r>
            <a:endParaRPr lang="en-CA" sz="1400" b="1" dirty="0">
              <a:solidFill>
                <a:schemeClr val="bg2">
                  <a:lumMod val="25000"/>
                </a:schemeClr>
              </a:solidFill>
            </a:endParaRPr>
          </a:p>
        </c:rich>
      </c:tx>
      <c:layout>
        <c:manualLayout>
          <c:xMode val="edge"/>
          <c:yMode val="edge"/>
          <c:x val="0.39327190919796429"/>
          <c:y val="2.471314749176147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2">
                  <a:lumMod val="25000"/>
                </a:schemeClr>
              </a:solidFill>
              <a:latin typeface="+mn-lt"/>
              <a:ea typeface="+mn-ea"/>
              <a:cs typeface="+mn-cs"/>
            </a:defRPr>
          </a:pPr>
          <a:endParaRPr lang="en-US"/>
        </a:p>
      </c:txPr>
    </c:title>
    <c:autoTitleDeleted val="0"/>
    <c:plotArea>
      <c:layout>
        <c:manualLayout>
          <c:layoutTarget val="inner"/>
          <c:xMode val="edge"/>
          <c:yMode val="edge"/>
          <c:x val="0.39634669185105809"/>
          <c:y val="0.14476530645800237"/>
          <c:w val="0.43895970244942734"/>
          <c:h val="0.81230079300174352"/>
        </c:manualLayout>
      </c:layout>
      <c:barChart>
        <c:barDir val="bar"/>
        <c:grouping val="clustered"/>
        <c:varyColors val="0"/>
        <c:ser>
          <c:idx val="0"/>
          <c:order val="0"/>
          <c:tx>
            <c:strRef>
              <c:f>Sheet1!$B$1</c:f>
              <c:strCache>
                <c:ptCount val="1"/>
                <c:pt idx="0">
                  <c:v>2022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take handyDART about the same as last year</c:v>
                </c:pt>
                <c:pt idx="1">
                  <c:v>I take handyDART less frequently now</c:v>
                </c:pt>
                <c:pt idx="2">
                  <c:v>I take handyDART more frequently now</c:v>
                </c:pt>
                <c:pt idx="3">
                  <c:v>I did not take handyDART a year ago</c:v>
                </c:pt>
                <c:pt idx="4">
                  <c:v>Prefer not to answer</c:v>
                </c:pt>
              </c:strCache>
            </c:strRef>
          </c:cat>
          <c:val>
            <c:numRef>
              <c:f>Sheet1!$B$2:$B$6</c:f>
              <c:numCache>
                <c:formatCode>0%</c:formatCode>
                <c:ptCount val="5"/>
                <c:pt idx="0">
                  <c:v>0.39</c:v>
                </c:pt>
                <c:pt idx="1">
                  <c:v>0.1772688719254</c:v>
                </c:pt>
                <c:pt idx="2">
                  <c:v>0.17557251908400001</c:v>
                </c:pt>
                <c:pt idx="3">
                  <c:v>0.17302798982190001</c:v>
                </c:pt>
                <c:pt idx="4">
                  <c:v>7.7184054283290005E-2</c:v>
                </c:pt>
              </c:numCache>
            </c:numRef>
          </c:val>
          <c:extLst>
            <c:ext xmlns:c16="http://schemas.microsoft.com/office/drawing/2014/chart" uri="{C3380CC4-5D6E-409C-BE32-E72D297353CC}">
              <c16:uniqueId val="{00000000-400B-4B8B-83AE-AE708542E33C}"/>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take handyDART about the same as last year</c:v>
                </c:pt>
                <c:pt idx="1">
                  <c:v>I take handyDART less frequently now</c:v>
                </c:pt>
                <c:pt idx="2">
                  <c:v>I take handyDART more frequently now</c:v>
                </c:pt>
                <c:pt idx="3">
                  <c:v>I did not take handyDART a year ago</c:v>
                </c:pt>
                <c:pt idx="4">
                  <c:v>Prefer not to answer</c:v>
                </c:pt>
              </c:strCache>
            </c:strRef>
          </c:cat>
          <c:val>
            <c:numRef>
              <c:f>Sheet1!$C$2:$C$6</c:f>
              <c:numCache>
                <c:formatCode>0%</c:formatCode>
                <c:ptCount val="5"/>
                <c:pt idx="0">
                  <c:v>0.28743545611015492</c:v>
                </c:pt>
                <c:pt idx="1">
                  <c:v>0.32013769363166955</c:v>
                </c:pt>
                <c:pt idx="2">
                  <c:v>0.13253012048192772</c:v>
                </c:pt>
                <c:pt idx="3">
                  <c:v>0.17728055077452665</c:v>
                </c:pt>
                <c:pt idx="4">
                  <c:v>8.2616179001721177E-2</c:v>
                </c:pt>
              </c:numCache>
            </c:numRef>
          </c:val>
          <c:extLst>
            <c:ext xmlns:c16="http://schemas.microsoft.com/office/drawing/2014/chart" uri="{C3380CC4-5D6E-409C-BE32-E72D297353CC}">
              <c16:uniqueId val="{00000001-CAF4-4660-A563-B507208ACD30}"/>
            </c:ext>
          </c:extLst>
        </c:ser>
        <c:ser>
          <c:idx val="2"/>
          <c:order val="2"/>
          <c:tx>
            <c:strRef>
              <c:f>Sheet1!$D$1</c:f>
              <c:strCache>
                <c:ptCount val="1"/>
                <c:pt idx="0">
                  <c:v>2020</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take handyDART about the same as last year</c:v>
                </c:pt>
                <c:pt idx="1">
                  <c:v>I take handyDART less frequently now</c:v>
                </c:pt>
                <c:pt idx="2">
                  <c:v>I take handyDART more frequently now</c:v>
                </c:pt>
                <c:pt idx="3">
                  <c:v>I did not take handyDART a year ago</c:v>
                </c:pt>
                <c:pt idx="4">
                  <c:v>Prefer not to answer</c:v>
                </c:pt>
              </c:strCache>
            </c:strRef>
          </c:cat>
          <c:val>
            <c:numRef>
              <c:f>Sheet1!$D$2:$D$6</c:f>
              <c:numCache>
                <c:formatCode>0%</c:formatCode>
                <c:ptCount val="5"/>
                <c:pt idx="0">
                  <c:v>0.47</c:v>
                </c:pt>
                <c:pt idx="1">
                  <c:v>0.16</c:v>
                </c:pt>
                <c:pt idx="2">
                  <c:v>0.18</c:v>
                </c:pt>
                <c:pt idx="3">
                  <c:v>0.15</c:v>
                </c:pt>
                <c:pt idx="4">
                  <c:v>0.05</c:v>
                </c:pt>
              </c:numCache>
            </c:numRef>
          </c:val>
          <c:extLst>
            <c:ext xmlns:c16="http://schemas.microsoft.com/office/drawing/2014/chart" uri="{C3380CC4-5D6E-409C-BE32-E72D297353CC}">
              <c16:uniqueId val="{00000001-7404-409A-BE65-74F9A87387C3}"/>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r"/>
      <c:layout>
        <c:manualLayout>
          <c:xMode val="edge"/>
          <c:yMode val="edge"/>
          <c:x val="0.8970641693891267"/>
          <c:y val="0.16104993904414602"/>
          <c:w val="9.0435859580052499E-2"/>
          <c:h val="0.189648110076639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82AB-0943-9417-47E9302F722E}"/>
              </c:ext>
            </c:extLst>
          </c:dPt>
          <c:dPt>
            <c:idx val="1"/>
            <c:bubble3D val="0"/>
            <c:spPr>
              <a:solidFill>
                <a:schemeClr val="bg2">
                  <a:lumMod val="90000"/>
                </a:schemeClr>
              </a:solidFill>
            </c:spPr>
            <c:extLst>
              <c:ext xmlns:c16="http://schemas.microsoft.com/office/drawing/2014/chart" uri="{C3380CC4-5D6E-409C-BE32-E72D297353CC}">
                <c16:uniqueId val="{00000003-82AB-0943-9417-47E9302F722E}"/>
              </c:ext>
            </c:extLst>
          </c:dPt>
          <c:dPt>
            <c:idx val="2"/>
            <c:bubble3D val="0"/>
            <c:spPr>
              <a:solidFill>
                <a:schemeClr val="bg1"/>
              </a:solidFill>
            </c:spPr>
            <c:extLst>
              <c:ext xmlns:c16="http://schemas.microsoft.com/office/drawing/2014/chart" uri="{C3380CC4-5D6E-409C-BE32-E72D297353CC}">
                <c16:uniqueId val="{00000005-82AB-0943-9417-47E9302F722E}"/>
              </c:ext>
            </c:extLst>
          </c:dPt>
          <c:dLbls>
            <c:delete val="1"/>
          </c:dLbls>
          <c:cat>
            <c:strRef>
              <c:f>Feuil1!$A$2:$A$3</c:f>
              <c:strCache>
                <c:ptCount val="2"/>
                <c:pt idx="0">
                  <c:v>Support</c:v>
                </c:pt>
                <c:pt idx="1">
                  <c:v>Not</c:v>
                </c:pt>
              </c:strCache>
            </c:strRef>
          </c:cat>
          <c:val>
            <c:numRef>
              <c:f>Feuil1!$B$2:$B$3</c:f>
              <c:numCache>
                <c:formatCode>0%</c:formatCode>
                <c:ptCount val="2"/>
                <c:pt idx="0">
                  <c:v>0.82</c:v>
                </c:pt>
                <c:pt idx="1">
                  <c:v>0.18</c:v>
                </c:pt>
              </c:numCache>
            </c:numRef>
          </c:val>
          <c:extLst>
            <c:ext xmlns:c16="http://schemas.microsoft.com/office/drawing/2014/chart" uri="{C3380CC4-5D6E-409C-BE32-E72D297353CC}">
              <c16:uniqueId val="{00000006-82AB-0943-9417-47E9302F722E}"/>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2D38-3A4A-A480-61F74DD86900}"/>
              </c:ext>
            </c:extLst>
          </c:dPt>
          <c:dPt>
            <c:idx val="1"/>
            <c:bubble3D val="0"/>
            <c:spPr>
              <a:solidFill>
                <a:schemeClr val="bg2">
                  <a:lumMod val="90000"/>
                </a:schemeClr>
              </a:solidFill>
            </c:spPr>
            <c:extLst>
              <c:ext xmlns:c16="http://schemas.microsoft.com/office/drawing/2014/chart" uri="{C3380CC4-5D6E-409C-BE32-E72D297353CC}">
                <c16:uniqueId val="{00000003-2D38-3A4A-A480-61F74DD86900}"/>
              </c:ext>
            </c:extLst>
          </c:dPt>
          <c:dPt>
            <c:idx val="2"/>
            <c:bubble3D val="0"/>
            <c:spPr>
              <a:solidFill>
                <a:schemeClr val="bg1"/>
              </a:solidFill>
            </c:spPr>
            <c:extLst>
              <c:ext xmlns:c16="http://schemas.microsoft.com/office/drawing/2014/chart" uri="{C3380CC4-5D6E-409C-BE32-E72D297353CC}">
                <c16:uniqueId val="{00000005-2D38-3A4A-A480-61F74DD86900}"/>
              </c:ext>
            </c:extLst>
          </c:dPt>
          <c:dLbls>
            <c:delete val="1"/>
          </c:dLbls>
          <c:cat>
            <c:strRef>
              <c:f>Feuil1!$A$2:$A$3</c:f>
              <c:strCache>
                <c:ptCount val="2"/>
                <c:pt idx="0">
                  <c:v>Support</c:v>
                </c:pt>
                <c:pt idx="1">
                  <c:v>Not</c:v>
                </c:pt>
              </c:strCache>
            </c:strRef>
          </c:cat>
          <c:val>
            <c:numRef>
              <c:f>Feuil1!$B$2:$B$3</c:f>
              <c:numCache>
                <c:formatCode>0%</c:formatCode>
                <c:ptCount val="2"/>
                <c:pt idx="0">
                  <c:v>0.8</c:v>
                </c:pt>
                <c:pt idx="1">
                  <c:v>0.2</c:v>
                </c:pt>
              </c:numCache>
            </c:numRef>
          </c:val>
          <c:extLst>
            <c:ext xmlns:c16="http://schemas.microsoft.com/office/drawing/2014/chart" uri="{C3380CC4-5D6E-409C-BE32-E72D297353CC}">
              <c16:uniqueId val="{00000006-2D38-3A4A-A480-61F74DD86900}"/>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59506673562033E-2"/>
          <c:y val="7.9734079006118355E-2"/>
          <c:w val="0.74907107861389599"/>
          <c:h val="0.82097882773176067"/>
        </c:manualLayout>
      </c:layout>
      <c:barChart>
        <c:barDir val="col"/>
        <c:grouping val="percentStacked"/>
        <c:varyColors val="0"/>
        <c:ser>
          <c:idx val="0"/>
          <c:order val="0"/>
          <c:tx>
            <c:strRef>
              <c:f>Sheet1!$B$1</c:f>
              <c:strCache>
                <c:ptCount val="1"/>
                <c:pt idx="0">
                  <c:v>Prefer not to answer</c:v>
                </c:pt>
              </c:strCache>
            </c:strRef>
          </c:tx>
          <c:spPr>
            <a:solidFill>
              <a:schemeClr val="tx1"/>
            </a:solidFill>
            <a:effectLst>
              <a:outerShdw blurRad="50800" dist="50800" dir="5400000" algn="ctr" rotWithShape="0">
                <a:schemeClr val="accent5"/>
              </a:outerShdw>
            </a:effectLst>
          </c:spPr>
          <c:invertIfNegative val="0"/>
          <c:dPt>
            <c:idx val="0"/>
            <c:invertIfNegative val="0"/>
            <c:bubble3D val="0"/>
            <c:spPr>
              <a:solidFill>
                <a:schemeClr val="tx1"/>
              </a:solidFill>
              <a:effectLst>
                <a:outerShdw blurRad="50800" dist="50800" dir="5400000" algn="ctr" rotWithShape="0">
                  <a:schemeClr val="accent5"/>
                </a:outerShdw>
              </a:effectLst>
            </c:spPr>
            <c:extLst>
              <c:ext xmlns:c16="http://schemas.microsoft.com/office/drawing/2014/chart" uri="{C3380CC4-5D6E-409C-BE32-E72D297353CC}">
                <c16:uniqueId val="{00000007-577F-0A45-8A46-62A361BBF457}"/>
              </c:ext>
            </c:extLst>
          </c:dPt>
          <c:dLbls>
            <c:dLbl>
              <c:idx val="1"/>
              <c:delete val="1"/>
              <c:extLst>
                <c:ext xmlns:c15="http://schemas.microsoft.com/office/drawing/2012/chart" uri="{CE6537A1-D6FC-4f65-9D91-7224C49458BB}"/>
                <c:ext xmlns:c16="http://schemas.microsoft.com/office/drawing/2014/chart" uri="{C3380CC4-5D6E-409C-BE32-E72D297353CC}">
                  <c16:uniqueId val="{00000005-30A3-A940-9B4B-13FFDFB92C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Sheet1!$B$2:$B$4</c:f>
              <c:numCache>
                <c:formatCode>0%</c:formatCode>
                <c:ptCount val="3"/>
                <c:pt idx="0">
                  <c:v>0.1</c:v>
                </c:pt>
                <c:pt idx="1">
                  <c:v>1.0460251046025101E-2</c:v>
                </c:pt>
                <c:pt idx="2">
                  <c:v>0.02</c:v>
                </c:pt>
              </c:numCache>
            </c:numRef>
          </c:val>
          <c:extLst>
            <c:ext xmlns:c16="http://schemas.microsoft.com/office/drawing/2014/chart" uri="{C3380CC4-5D6E-409C-BE32-E72D297353CC}">
              <c16:uniqueId val="{00000000-577F-0A45-8A46-62A361BBF457}"/>
            </c:ext>
          </c:extLst>
        </c:ser>
        <c:ser>
          <c:idx val="1"/>
          <c:order val="1"/>
          <c:tx>
            <c:strRef>
              <c:f>Sheet1!$C$1</c:f>
              <c:strCache>
                <c:ptCount val="1"/>
                <c:pt idx="0">
                  <c:v>Much worse</c:v>
                </c:pt>
              </c:strCache>
            </c:strRef>
          </c:tx>
          <c:spPr>
            <a:solidFill>
              <a:schemeClr val="tx2">
                <a:lumMod val="50000"/>
              </a:schemeClr>
            </a:solidFill>
          </c:spPr>
          <c:invertIfNegative val="0"/>
          <c:dLbls>
            <c:dLbl>
              <c:idx val="2"/>
              <c:layout>
                <c:manualLayout>
                  <c:x val="-8.350766503554155E-17"/>
                  <c:y val="-1.6247979130941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A3-A940-9B4B-13FFDFB92C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Sheet1!$C$2:$C$4</c:f>
              <c:numCache>
                <c:formatCode>0%</c:formatCode>
                <c:ptCount val="3"/>
                <c:pt idx="0">
                  <c:v>0.02</c:v>
                </c:pt>
                <c:pt idx="1">
                  <c:v>1.0460251046025101E-2</c:v>
                </c:pt>
                <c:pt idx="2">
                  <c:v>0.02</c:v>
                </c:pt>
              </c:numCache>
            </c:numRef>
          </c:val>
          <c:extLst>
            <c:ext xmlns:c16="http://schemas.microsoft.com/office/drawing/2014/chart" uri="{C3380CC4-5D6E-409C-BE32-E72D297353CC}">
              <c16:uniqueId val="{00000001-577F-0A45-8A46-62A361BBF457}"/>
            </c:ext>
          </c:extLst>
        </c:ser>
        <c:ser>
          <c:idx val="2"/>
          <c:order val="2"/>
          <c:tx>
            <c:strRef>
              <c:f>Sheet1!$D$1</c:f>
              <c:strCache>
                <c:ptCount val="1"/>
                <c:pt idx="0">
                  <c:v>Somewhat worse</c:v>
                </c:pt>
              </c:strCache>
            </c:strRef>
          </c:tx>
          <c:spPr>
            <a:solidFill>
              <a:schemeClr val="tx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Sheet1!$D$2:$D$4</c:f>
              <c:numCache>
                <c:formatCode>0%</c:formatCode>
                <c:ptCount val="3"/>
                <c:pt idx="0">
                  <c:v>0.06</c:v>
                </c:pt>
                <c:pt idx="1">
                  <c:v>1.8828451882845189E-2</c:v>
                </c:pt>
                <c:pt idx="2">
                  <c:v>0.04</c:v>
                </c:pt>
              </c:numCache>
            </c:numRef>
          </c:val>
          <c:extLst>
            <c:ext xmlns:c16="http://schemas.microsoft.com/office/drawing/2014/chart" uri="{C3380CC4-5D6E-409C-BE32-E72D297353CC}">
              <c16:uniqueId val="{00000002-577F-0A45-8A46-62A361BBF457}"/>
            </c:ext>
          </c:extLst>
        </c:ser>
        <c:ser>
          <c:idx val="3"/>
          <c:order val="3"/>
          <c:tx>
            <c:strRef>
              <c:f>Sheet1!$E$1</c:f>
              <c:strCache>
                <c:ptCount val="1"/>
                <c:pt idx="0">
                  <c:v>About the same</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Sheet1!$E$2:$E$4</c:f>
              <c:numCache>
                <c:formatCode>0%</c:formatCode>
                <c:ptCount val="3"/>
                <c:pt idx="0">
                  <c:v>0.61</c:v>
                </c:pt>
                <c:pt idx="1">
                  <c:v>0.56485355648535562</c:v>
                </c:pt>
                <c:pt idx="2">
                  <c:v>0.68</c:v>
                </c:pt>
              </c:numCache>
            </c:numRef>
          </c:val>
          <c:extLst>
            <c:ext xmlns:c16="http://schemas.microsoft.com/office/drawing/2014/chart" uri="{C3380CC4-5D6E-409C-BE32-E72D297353CC}">
              <c16:uniqueId val="{00000003-577F-0A45-8A46-62A361BBF457}"/>
            </c:ext>
          </c:extLst>
        </c:ser>
        <c:ser>
          <c:idx val="4"/>
          <c:order val="4"/>
          <c:tx>
            <c:strRef>
              <c:f>Sheet1!$F$1</c:f>
              <c:strCache>
                <c:ptCount val="1"/>
                <c:pt idx="0">
                  <c:v>Somewhat better</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Sheet1!$F$2:$F$4</c:f>
              <c:numCache>
                <c:formatCode>0%</c:formatCode>
                <c:ptCount val="3"/>
                <c:pt idx="0">
                  <c:v>0.12</c:v>
                </c:pt>
                <c:pt idx="1">
                  <c:v>0.14016736401673641</c:v>
                </c:pt>
                <c:pt idx="2">
                  <c:v>0.11</c:v>
                </c:pt>
              </c:numCache>
            </c:numRef>
          </c:val>
          <c:extLst>
            <c:ext xmlns:c16="http://schemas.microsoft.com/office/drawing/2014/chart" uri="{C3380CC4-5D6E-409C-BE32-E72D297353CC}">
              <c16:uniqueId val="{00000005-577F-0A45-8A46-62A361BBF457}"/>
            </c:ext>
          </c:extLst>
        </c:ser>
        <c:ser>
          <c:idx val="5"/>
          <c:order val="5"/>
          <c:tx>
            <c:strRef>
              <c:f>Sheet1!$G$1</c:f>
              <c:strCache>
                <c:ptCount val="1"/>
                <c:pt idx="0">
                  <c:v>Much better</c:v>
                </c:pt>
              </c:strCache>
            </c:strRef>
          </c:tx>
          <c:spPr>
            <a:solidFill>
              <a:schemeClr val="accent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Sheet1!$G$2:$G$4</c:f>
              <c:numCache>
                <c:formatCode>0%</c:formatCode>
                <c:ptCount val="3"/>
                <c:pt idx="0">
                  <c:v>0.09</c:v>
                </c:pt>
                <c:pt idx="1">
                  <c:v>0.12343096234309624</c:v>
                </c:pt>
                <c:pt idx="2">
                  <c:v>0.08</c:v>
                </c:pt>
              </c:numCache>
            </c:numRef>
          </c:val>
          <c:extLst>
            <c:ext xmlns:c16="http://schemas.microsoft.com/office/drawing/2014/chart" uri="{C3380CC4-5D6E-409C-BE32-E72D297353CC}">
              <c16:uniqueId val="{00000003-AF71-4E48-9DAA-E9ECF165D192}"/>
            </c:ext>
          </c:extLst>
        </c:ser>
        <c:dLbls>
          <c:showLegendKey val="0"/>
          <c:showVal val="0"/>
          <c:showCatName val="0"/>
          <c:showSerName val="0"/>
          <c:showPercent val="0"/>
          <c:showBubbleSize val="0"/>
        </c:dLbls>
        <c:gapWidth val="300"/>
        <c:overlap val="100"/>
        <c:axId val="-2143746584"/>
        <c:axId val="-2143735848"/>
      </c:barChart>
      <c:catAx>
        <c:axId val="-2143746584"/>
        <c:scaling>
          <c:orientation val="minMax"/>
        </c:scaling>
        <c:delete val="0"/>
        <c:axPos val="b"/>
        <c:numFmt formatCode="General" sourceLinked="0"/>
        <c:majorTickMark val="out"/>
        <c:minorTickMark val="none"/>
        <c:tickLblPos val="none"/>
        <c:spPr>
          <a:ln w="6350">
            <a:solidFill>
              <a:schemeClr val="accent5"/>
            </a:solidFill>
          </a:ln>
        </c:spPr>
        <c:crossAx val="-2143735848"/>
        <c:crosses val="autoZero"/>
        <c:auto val="1"/>
        <c:lblAlgn val="ctr"/>
        <c:lblOffset val="100"/>
        <c:noMultiLvlLbl val="0"/>
      </c:catAx>
      <c:valAx>
        <c:axId val="-2143735848"/>
        <c:scaling>
          <c:orientation val="minMax"/>
          <c:max val="1"/>
        </c:scaling>
        <c:delete val="1"/>
        <c:axPos val="l"/>
        <c:numFmt formatCode="0%" sourceLinked="1"/>
        <c:majorTickMark val="out"/>
        <c:minorTickMark val="none"/>
        <c:tickLblPos val="nextTo"/>
        <c:crossAx val="-2143746584"/>
        <c:crosses val="autoZero"/>
        <c:crossBetween val="between"/>
      </c:valAx>
      <c:spPr>
        <a:noFill/>
        <a:ln w="25400">
          <a:noFill/>
        </a:ln>
      </c:spPr>
    </c:plotArea>
    <c:legend>
      <c:legendPos val="r"/>
      <c:layout>
        <c:manualLayout>
          <c:xMode val="edge"/>
          <c:yMode val="edge"/>
          <c:x val="0.78470518823514646"/>
          <c:y val="0.23786529700325001"/>
          <c:w val="0.13577691142348897"/>
          <c:h val="0.50896346848723639"/>
        </c:manualLayout>
      </c:layout>
      <c:overlay val="0"/>
      <c:txPr>
        <a:bodyPr/>
        <a:lstStyle/>
        <a:p>
          <a:pPr>
            <a:defRPr sz="800">
              <a:solidFill>
                <a:schemeClr val="tx1">
                  <a:lumMod val="75000"/>
                  <a:lumOff val="25000"/>
                </a:schemeClr>
              </a:solidFill>
            </a:defRPr>
          </a:pPr>
          <a:endParaRPr lang="en-US"/>
        </a:p>
      </c:txPr>
    </c:legend>
    <c:plotVisOnly val="1"/>
    <c:dispBlanksAs val="gap"/>
    <c:showDLblsOverMax val="0"/>
  </c:chart>
  <c:txPr>
    <a:bodyPr/>
    <a:lstStyle/>
    <a:p>
      <a:pPr>
        <a:defRPr sz="1100" b="0">
          <a:solidFill>
            <a:schemeClr val="bg1"/>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9831192015032"/>
          <c:y val="6.122803797896282E-2"/>
          <c:w val="0.40961905299933615"/>
          <c:h val="0.83946835303837541"/>
        </c:manualLayout>
      </c:layout>
      <c:barChart>
        <c:barDir val="col"/>
        <c:grouping val="stacked"/>
        <c:varyColors val="0"/>
        <c:ser>
          <c:idx val="0"/>
          <c:order val="0"/>
          <c:tx>
            <c:strRef>
              <c:f>Sheet1!$B$1</c:f>
              <c:strCache>
                <c:ptCount val="1"/>
                <c:pt idx="0">
                  <c:v>Prefer not to answer</c:v>
                </c:pt>
              </c:strCache>
            </c:strRef>
          </c:tx>
          <c:spPr>
            <a:solidFill>
              <a:schemeClr val="tx1"/>
            </a:solidFill>
            <a:effectLst/>
          </c:spPr>
          <c:invertIfNegative val="0"/>
          <c:dPt>
            <c:idx val="0"/>
            <c:invertIfNegative val="0"/>
            <c:bubble3D val="0"/>
            <c:spPr>
              <a:solidFill>
                <a:schemeClr val="tx1"/>
              </a:solidFill>
              <a:effectLst/>
            </c:spPr>
            <c:extLst>
              <c:ext xmlns:c16="http://schemas.microsoft.com/office/drawing/2014/chart" uri="{C3380CC4-5D6E-409C-BE32-E72D297353CC}">
                <c16:uniqueId val="{00000007-577F-0A45-8A46-62A361BBF457}"/>
              </c:ext>
            </c:extLst>
          </c:dPt>
          <c:dLbls>
            <c:dLbl>
              <c:idx val="1"/>
              <c:tx>
                <c:rich>
                  <a:bodyPr/>
                  <a:lstStyle/>
                  <a:p>
                    <a:r>
                      <a:rPr lang="en-US" dirty="0"/>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A3-A940-9B4B-13FFDFB92C92}"/>
                </c:ext>
              </c:extLst>
            </c:dLbl>
            <c:dLbl>
              <c:idx val="2"/>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B8-B742-89FD-BBCCD40404C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Sheet1!$B$2</c:f>
              <c:numCache>
                <c:formatCode>0%</c:formatCode>
                <c:ptCount val="1"/>
                <c:pt idx="0">
                  <c:v>0.08</c:v>
                </c:pt>
              </c:numCache>
            </c:numRef>
          </c:val>
          <c:extLst>
            <c:ext xmlns:c16="http://schemas.microsoft.com/office/drawing/2014/chart" uri="{C3380CC4-5D6E-409C-BE32-E72D297353CC}">
              <c16:uniqueId val="{00000000-577F-0A45-8A46-62A361BBF457}"/>
            </c:ext>
          </c:extLst>
        </c:ser>
        <c:ser>
          <c:idx val="1"/>
          <c:order val="1"/>
          <c:tx>
            <c:strRef>
              <c:f>Sheet1!$C$1</c:f>
              <c:strCache>
                <c:ptCount val="1"/>
                <c:pt idx="0">
                  <c:v>Very uncomfortable</c:v>
                </c:pt>
              </c:strCache>
            </c:strRef>
          </c:tx>
          <c:spPr>
            <a:solidFill>
              <a:schemeClr val="tx2">
                <a:lumMod val="50000"/>
              </a:schemeClr>
            </a:solidFill>
          </c:spPr>
          <c:invertIfNegative val="0"/>
          <c:dLbls>
            <c:dLbl>
              <c:idx val="1"/>
              <c:tx>
                <c:rich>
                  <a:bodyPr/>
                  <a:lstStyle/>
                  <a:p>
                    <a:r>
                      <a:rPr lang="en-US" dirty="0"/>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B8-B742-89FD-BBCCD40404CC}"/>
                </c:ext>
              </c:extLst>
            </c:dLbl>
            <c:dLbl>
              <c:idx val="2"/>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A3-A940-9B4B-13FFDFB92C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Sheet1!$C$2</c:f>
              <c:numCache>
                <c:formatCode>0%</c:formatCode>
                <c:ptCount val="1"/>
                <c:pt idx="0">
                  <c:v>0.02</c:v>
                </c:pt>
              </c:numCache>
            </c:numRef>
          </c:val>
          <c:extLst>
            <c:ext xmlns:c16="http://schemas.microsoft.com/office/drawing/2014/chart" uri="{C3380CC4-5D6E-409C-BE32-E72D297353CC}">
              <c16:uniqueId val="{00000001-577F-0A45-8A46-62A361BBF457}"/>
            </c:ext>
          </c:extLst>
        </c:ser>
        <c:ser>
          <c:idx val="2"/>
          <c:order val="2"/>
          <c:tx>
            <c:strRef>
              <c:f>Sheet1!$D$1</c:f>
              <c:strCache>
                <c:ptCount val="1"/>
                <c:pt idx="0">
                  <c:v>Somewhat uncomfortable</c:v>
                </c:pt>
              </c:strCache>
            </c:strRef>
          </c:tx>
          <c:spPr>
            <a:solidFill>
              <a:schemeClr val="tx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Sheet1!$D$2</c:f>
              <c:numCache>
                <c:formatCode>0%</c:formatCode>
                <c:ptCount val="1"/>
                <c:pt idx="0">
                  <c:v>0.04</c:v>
                </c:pt>
              </c:numCache>
            </c:numRef>
          </c:val>
          <c:extLst>
            <c:ext xmlns:c16="http://schemas.microsoft.com/office/drawing/2014/chart" uri="{C3380CC4-5D6E-409C-BE32-E72D297353CC}">
              <c16:uniqueId val="{00000002-577F-0A45-8A46-62A361BBF457}"/>
            </c:ext>
          </c:extLst>
        </c:ser>
        <c:ser>
          <c:idx val="3"/>
          <c:order val="3"/>
          <c:tx>
            <c:strRef>
              <c:f>Sheet1!$E$1</c:f>
              <c:strCache>
                <c:ptCount val="1"/>
                <c:pt idx="0">
                  <c:v>Neither comfortable nor uncomfortable</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Sheet1!$E$2</c:f>
              <c:numCache>
                <c:formatCode>0%</c:formatCode>
                <c:ptCount val="1"/>
                <c:pt idx="0">
                  <c:v>0.08</c:v>
                </c:pt>
              </c:numCache>
            </c:numRef>
          </c:val>
          <c:extLst>
            <c:ext xmlns:c16="http://schemas.microsoft.com/office/drawing/2014/chart" uri="{C3380CC4-5D6E-409C-BE32-E72D297353CC}">
              <c16:uniqueId val="{00000003-577F-0A45-8A46-62A361BBF457}"/>
            </c:ext>
          </c:extLst>
        </c:ser>
        <c:ser>
          <c:idx val="4"/>
          <c:order val="4"/>
          <c:tx>
            <c:strRef>
              <c:f>Sheet1!$F$1</c:f>
              <c:strCache>
                <c:ptCount val="1"/>
                <c:pt idx="0">
                  <c:v>Somewhat comfortable</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Sheet1!$F$2</c:f>
              <c:numCache>
                <c:formatCode>0%</c:formatCode>
                <c:ptCount val="1"/>
                <c:pt idx="0">
                  <c:v>0.21</c:v>
                </c:pt>
              </c:numCache>
            </c:numRef>
          </c:val>
          <c:extLst>
            <c:ext xmlns:c16="http://schemas.microsoft.com/office/drawing/2014/chart" uri="{C3380CC4-5D6E-409C-BE32-E72D297353CC}">
              <c16:uniqueId val="{00000005-577F-0A45-8A46-62A361BBF457}"/>
            </c:ext>
          </c:extLst>
        </c:ser>
        <c:ser>
          <c:idx val="5"/>
          <c:order val="5"/>
          <c:tx>
            <c:strRef>
              <c:f>Sheet1!$G$1</c:f>
              <c:strCache>
                <c:ptCount val="1"/>
                <c:pt idx="0">
                  <c:v>Very Comfortable</c:v>
                </c:pt>
              </c:strCache>
            </c:strRef>
          </c:tx>
          <c:spPr>
            <a:solidFill>
              <a:schemeClr val="accent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Sheet1!$G$2</c:f>
              <c:numCache>
                <c:formatCode>0%</c:formatCode>
                <c:ptCount val="1"/>
                <c:pt idx="0">
                  <c:v>0.56000000000000005</c:v>
                </c:pt>
              </c:numCache>
            </c:numRef>
          </c:val>
          <c:extLst>
            <c:ext xmlns:c16="http://schemas.microsoft.com/office/drawing/2014/chart" uri="{C3380CC4-5D6E-409C-BE32-E72D297353CC}">
              <c16:uniqueId val="{00000003-AF71-4E48-9DAA-E9ECF165D192}"/>
            </c:ext>
          </c:extLst>
        </c:ser>
        <c:dLbls>
          <c:showLegendKey val="0"/>
          <c:showVal val="0"/>
          <c:showCatName val="0"/>
          <c:showSerName val="0"/>
          <c:showPercent val="0"/>
          <c:showBubbleSize val="0"/>
        </c:dLbls>
        <c:gapWidth val="184"/>
        <c:overlap val="100"/>
        <c:axId val="-2143746584"/>
        <c:axId val="-2143735848"/>
      </c:barChart>
      <c:catAx>
        <c:axId val="-2143746584"/>
        <c:scaling>
          <c:orientation val="maxMin"/>
        </c:scaling>
        <c:delete val="0"/>
        <c:axPos val="b"/>
        <c:numFmt formatCode="General" sourceLinked="0"/>
        <c:majorTickMark val="out"/>
        <c:minorTickMark val="none"/>
        <c:tickLblPos val="nextTo"/>
        <c:spPr>
          <a:ln w="6350">
            <a:solidFill>
              <a:schemeClr val="accent5"/>
            </a:solidFill>
          </a:ln>
        </c:spPr>
        <c:txPr>
          <a:bodyPr/>
          <a:lstStyle/>
          <a:p>
            <a:pPr>
              <a:defRPr b="1">
                <a:solidFill>
                  <a:schemeClr val="tx1"/>
                </a:solidFill>
              </a:defRPr>
            </a:pPr>
            <a:endParaRPr lang="en-US"/>
          </a:p>
        </c:txPr>
        <c:crossAx val="-2143735848"/>
        <c:crosses val="autoZero"/>
        <c:auto val="1"/>
        <c:lblAlgn val="ctr"/>
        <c:lblOffset val="100"/>
        <c:noMultiLvlLbl val="0"/>
      </c:catAx>
      <c:valAx>
        <c:axId val="-2143735848"/>
        <c:scaling>
          <c:orientation val="minMax"/>
          <c:max val="1"/>
        </c:scaling>
        <c:delete val="1"/>
        <c:axPos val="r"/>
        <c:numFmt formatCode="0%" sourceLinked="1"/>
        <c:majorTickMark val="out"/>
        <c:minorTickMark val="none"/>
        <c:tickLblPos val="nextTo"/>
        <c:crossAx val="-2143746584"/>
        <c:crosses val="autoZero"/>
        <c:crossBetween val="between"/>
      </c:valAx>
      <c:spPr>
        <a:noFill/>
        <a:ln w="25400">
          <a:noFill/>
        </a:ln>
      </c:spPr>
    </c:plotArea>
    <c:legend>
      <c:legendPos val="r"/>
      <c:layout>
        <c:manualLayout>
          <c:xMode val="edge"/>
          <c:yMode val="edge"/>
          <c:x val="0.55242542324859167"/>
          <c:y val="0.18641562464519143"/>
          <c:w val="0.44757457675140838"/>
          <c:h val="0.52155879414711337"/>
        </c:manualLayout>
      </c:layout>
      <c:overlay val="0"/>
      <c:txPr>
        <a:bodyPr/>
        <a:lstStyle/>
        <a:p>
          <a:pPr>
            <a:defRPr sz="800">
              <a:solidFill>
                <a:schemeClr val="tx1">
                  <a:lumMod val="75000"/>
                  <a:lumOff val="25000"/>
                </a:schemeClr>
              </a:solidFill>
            </a:defRPr>
          </a:pPr>
          <a:endParaRPr lang="en-US"/>
        </a:p>
      </c:txPr>
    </c:legend>
    <c:plotVisOnly val="1"/>
    <c:dispBlanksAs val="gap"/>
    <c:showDLblsOverMax val="0"/>
  </c:chart>
  <c:txPr>
    <a:bodyPr/>
    <a:lstStyle/>
    <a:p>
      <a:pPr>
        <a:defRPr sz="1100" b="0">
          <a:solidFill>
            <a:schemeClr val="bg1"/>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9831192015032"/>
          <c:y val="6.122803797896282E-2"/>
          <c:w val="0.40961905299933615"/>
          <c:h val="0.83946835303837541"/>
        </c:manualLayout>
      </c:layout>
      <c:barChart>
        <c:barDir val="col"/>
        <c:grouping val="stacked"/>
        <c:varyColors val="0"/>
        <c:ser>
          <c:idx val="0"/>
          <c:order val="0"/>
          <c:tx>
            <c:strRef>
              <c:f>Sheet1!$B$1</c:f>
              <c:strCache>
                <c:ptCount val="1"/>
                <c:pt idx="0">
                  <c:v>Prefer not to answer</c:v>
                </c:pt>
              </c:strCache>
            </c:strRef>
          </c:tx>
          <c:spPr>
            <a:solidFill>
              <a:schemeClr val="tx1"/>
            </a:solidFill>
            <a:effectLst/>
          </c:spPr>
          <c:invertIfNegative val="0"/>
          <c:dPt>
            <c:idx val="0"/>
            <c:invertIfNegative val="0"/>
            <c:bubble3D val="0"/>
            <c:spPr>
              <a:solidFill>
                <a:schemeClr val="tx1"/>
              </a:solidFill>
              <a:effectLst/>
            </c:spPr>
            <c:extLst>
              <c:ext xmlns:c16="http://schemas.microsoft.com/office/drawing/2014/chart" uri="{C3380CC4-5D6E-409C-BE32-E72D297353CC}">
                <c16:uniqueId val="{00000007-577F-0A45-8A46-62A361BBF457}"/>
              </c:ext>
            </c:extLst>
          </c:dPt>
          <c:dLbls>
            <c:dLbl>
              <c:idx val="1"/>
              <c:tx>
                <c:rich>
                  <a:bodyPr/>
                  <a:lstStyle/>
                  <a:p>
                    <a:r>
                      <a:rPr lang="en-US" dirty="0"/>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A3-A940-9B4B-13FFDFB92C92}"/>
                </c:ext>
              </c:extLst>
            </c:dLbl>
            <c:dLbl>
              <c:idx val="2"/>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B8-B742-89FD-BBCCD40404C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Sheet1!$B$2</c:f>
              <c:numCache>
                <c:formatCode>0%</c:formatCode>
                <c:ptCount val="1"/>
                <c:pt idx="0">
                  <c:v>0.08</c:v>
                </c:pt>
              </c:numCache>
            </c:numRef>
          </c:val>
          <c:extLst>
            <c:ext xmlns:c16="http://schemas.microsoft.com/office/drawing/2014/chart" uri="{C3380CC4-5D6E-409C-BE32-E72D297353CC}">
              <c16:uniqueId val="{00000000-577F-0A45-8A46-62A361BBF457}"/>
            </c:ext>
          </c:extLst>
        </c:ser>
        <c:ser>
          <c:idx val="1"/>
          <c:order val="1"/>
          <c:tx>
            <c:strRef>
              <c:f>Sheet1!$C$1</c:f>
              <c:strCache>
                <c:ptCount val="1"/>
                <c:pt idx="0">
                  <c:v>Very dissatisified</c:v>
                </c:pt>
              </c:strCache>
            </c:strRef>
          </c:tx>
          <c:spPr>
            <a:solidFill>
              <a:schemeClr val="tx2">
                <a:lumMod val="50000"/>
              </a:schemeClr>
            </a:solidFill>
          </c:spPr>
          <c:invertIfNegative val="0"/>
          <c:dLbls>
            <c:dLbl>
              <c:idx val="1"/>
              <c:tx>
                <c:rich>
                  <a:bodyPr/>
                  <a:lstStyle/>
                  <a:p>
                    <a:r>
                      <a:rPr lang="en-US" dirty="0"/>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B8-B742-89FD-BBCCD40404CC}"/>
                </c:ext>
              </c:extLst>
            </c:dLbl>
            <c:dLbl>
              <c:idx val="2"/>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0A3-A940-9B4B-13FFDFB92C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Sheet1!$C$2</c:f>
              <c:numCache>
                <c:formatCode>0%</c:formatCode>
                <c:ptCount val="1"/>
                <c:pt idx="0">
                  <c:v>0.01</c:v>
                </c:pt>
              </c:numCache>
            </c:numRef>
          </c:val>
          <c:extLst>
            <c:ext xmlns:c16="http://schemas.microsoft.com/office/drawing/2014/chart" uri="{C3380CC4-5D6E-409C-BE32-E72D297353CC}">
              <c16:uniqueId val="{00000001-577F-0A45-8A46-62A361BBF457}"/>
            </c:ext>
          </c:extLst>
        </c:ser>
        <c:ser>
          <c:idx val="2"/>
          <c:order val="2"/>
          <c:tx>
            <c:strRef>
              <c:f>Sheet1!$D$1</c:f>
              <c:strCache>
                <c:ptCount val="1"/>
                <c:pt idx="0">
                  <c:v>Somewhat dissatisifed</c:v>
                </c:pt>
              </c:strCache>
            </c:strRef>
          </c:tx>
          <c:spPr>
            <a:solidFill>
              <a:schemeClr val="tx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Sheet1!$D$2</c:f>
              <c:numCache>
                <c:formatCode>0%</c:formatCode>
                <c:ptCount val="1"/>
                <c:pt idx="0">
                  <c:v>0.01</c:v>
                </c:pt>
              </c:numCache>
            </c:numRef>
          </c:val>
          <c:extLst>
            <c:ext xmlns:c16="http://schemas.microsoft.com/office/drawing/2014/chart" uri="{C3380CC4-5D6E-409C-BE32-E72D297353CC}">
              <c16:uniqueId val="{00000002-577F-0A45-8A46-62A361BBF457}"/>
            </c:ext>
          </c:extLst>
        </c:ser>
        <c:ser>
          <c:idx val="3"/>
          <c:order val="3"/>
          <c:tx>
            <c:strRef>
              <c:f>Sheet1!$E$1</c:f>
              <c:strCache>
                <c:ptCount val="1"/>
                <c:pt idx="0">
                  <c:v>Neither satisifed nor dissatisfied</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Sheet1!$E$2</c:f>
              <c:numCache>
                <c:formatCode>0%</c:formatCode>
                <c:ptCount val="1"/>
                <c:pt idx="0">
                  <c:v>0.08</c:v>
                </c:pt>
              </c:numCache>
            </c:numRef>
          </c:val>
          <c:extLst>
            <c:ext xmlns:c16="http://schemas.microsoft.com/office/drawing/2014/chart" uri="{C3380CC4-5D6E-409C-BE32-E72D297353CC}">
              <c16:uniqueId val="{00000003-577F-0A45-8A46-62A361BBF457}"/>
            </c:ext>
          </c:extLst>
        </c:ser>
        <c:ser>
          <c:idx val="4"/>
          <c:order val="4"/>
          <c:tx>
            <c:strRef>
              <c:f>Sheet1!$F$1</c:f>
              <c:strCache>
                <c:ptCount val="1"/>
                <c:pt idx="0">
                  <c:v>Somewhat Satisifed</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Sheet1!$F$2</c:f>
              <c:numCache>
                <c:formatCode>0%</c:formatCode>
                <c:ptCount val="1"/>
                <c:pt idx="0">
                  <c:v>0.15</c:v>
                </c:pt>
              </c:numCache>
            </c:numRef>
          </c:val>
          <c:extLst>
            <c:ext xmlns:c16="http://schemas.microsoft.com/office/drawing/2014/chart" uri="{C3380CC4-5D6E-409C-BE32-E72D297353CC}">
              <c16:uniqueId val="{00000005-577F-0A45-8A46-62A361BBF457}"/>
            </c:ext>
          </c:extLst>
        </c:ser>
        <c:ser>
          <c:idx val="5"/>
          <c:order val="5"/>
          <c:tx>
            <c:strRef>
              <c:f>Sheet1!$G$1</c:f>
              <c:strCache>
                <c:ptCount val="1"/>
                <c:pt idx="0">
                  <c:v>Very Satisifed</c:v>
                </c:pt>
              </c:strCache>
            </c:strRef>
          </c:tx>
          <c:spPr>
            <a:solidFill>
              <a:schemeClr val="accent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pt idx="0">
                  <c:v>2022</c:v>
                </c:pt>
              </c:numCache>
            </c:numRef>
          </c:cat>
          <c:val>
            <c:numRef>
              <c:f>Sheet1!$G$2</c:f>
              <c:numCache>
                <c:formatCode>0%</c:formatCode>
                <c:ptCount val="1"/>
                <c:pt idx="0">
                  <c:v>0.67</c:v>
                </c:pt>
              </c:numCache>
            </c:numRef>
          </c:val>
          <c:extLst>
            <c:ext xmlns:c16="http://schemas.microsoft.com/office/drawing/2014/chart" uri="{C3380CC4-5D6E-409C-BE32-E72D297353CC}">
              <c16:uniqueId val="{00000003-AF71-4E48-9DAA-E9ECF165D192}"/>
            </c:ext>
          </c:extLst>
        </c:ser>
        <c:dLbls>
          <c:showLegendKey val="0"/>
          <c:showVal val="0"/>
          <c:showCatName val="0"/>
          <c:showSerName val="0"/>
          <c:showPercent val="0"/>
          <c:showBubbleSize val="0"/>
        </c:dLbls>
        <c:gapWidth val="100"/>
        <c:overlap val="100"/>
        <c:axId val="-2143746584"/>
        <c:axId val="-2143735848"/>
      </c:barChart>
      <c:catAx>
        <c:axId val="-2143746584"/>
        <c:scaling>
          <c:orientation val="maxMin"/>
        </c:scaling>
        <c:delete val="0"/>
        <c:axPos val="b"/>
        <c:numFmt formatCode="General" sourceLinked="0"/>
        <c:majorTickMark val="out"/>
        <c:minorTickMark val="none"/>
        <c:tickLblPos val="nextTo"/>
        <c:spPr>
          <a:ln w="6350">
            <a:solidFill>
              <a:schemeClr val="accent5"/>
            </a:solidFill>
          </a:ln>
        </c:spPr>
        <c:txPr>
          <a:bodyPr/>
          <a:lstStyle/>
          <a:p>
            <a:pPr>
              <a:defRPr b="1">
                <a:solidFill>
                  <a:schemeClr val="tx1"/>
                </a:solidFill>
              </a:defRPr>
            </a:pPr>
            <a:endParaRPr lang="en-US"/>
          </a:p>
        </c:txPr>
        <c:crossAx val="-2143735848"/>
        <c:crosses val="autoZero"/>
        <c:auto val="1"/>
        <c:lblAlgn val="ctr"/>
        <c:lblOffset val="100"/>
        <c:noMultiLvlLbl val="0"/>
      </c:catAx>
      <c:valAx>
        <c:axId val="-2143735848"/>
        <c:scaling>
          <c:orientation val="minMax"/>
          <c:max val="1"/>
        </c:scaling>
        <c:delete val="1"/>
        <c:axPos val="r"/>
        <c:numFmt formatCode="0%" sourceLinked="1"/>
        <c:majorTickMark val="out"/>
        <c:minorTickMark val="none"/>
        <c:tickLblPos val="nextTo"/>
        <c:crossAx val="-2143746584"/>
        <c:crosses val="autoZero"/>
        <c:crossBetween val="between"/>
      </c:valAx>
      <c:spPr>
        <a:noFill/>
        <a:ln w="25400">
          <a:noFill/>
        </a:ln>
      </c:spPr>
    </c:plotArea>
    <c:legend>
      <c:legendPos val="r"/>
      <c:layout>
        <c:manualLayout>
          <c:xMode val="edge"/>
          <c:yMode val="edge"/>
          <c:x val="0.54882512833946251"/>
          <c:y val="0.18641562464519143"/>
          <c:w val="0.41877107097537991"/>
          <c:h val="0.52155879414711337"/>
        </c:manualLayout>
      </c:layout>
      <c:overlay val="0"/>
      <c:txPr>
        <a:bodyPr/>
        <a:lstStyle/>
        <a:p>
          <a:pPr>
            <a:defRPr sz="800">
              <a:solidFill>
                <a:schemeClr val="tx1">
                  <a:lumMod val="75000"/>
                  <a:lumOff val="25000"/>
                </a:schemeClr>
              </a:solidFill>
            </a:defRPr>
          </a:pPr>
          <a:endParaRPr lang="en-US"/>
        </a:p>
      </c:txPr>
    </c:legend>
    <c:plotVisOnly val="1"/>
    <c:dispBlanksAs val="gap"/>
    <c:showDLblsOverMax val="0"/>
  </c:chart>
  <c:txPr>
    <a:bodyPr/>
    <a:lstStyle/>
    <a:p>
      <a:pPr>
        <a:defRPr sz="1100" b="0">
          <a:solidFill>
            <a:schemeClr val="bg1"/>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CBAF-D146-8FCE-FF1C612B88DD}"/>
              </c:ext>
            </c:extLst>
          </c:dPt>
          <c:dPt>
            <c:idx val="1"/>
            <c:bubble3D val="0"/>
            <c:spPr>
              <a:solidFill>
                <a:schemeClr val="bg2">
                  <a:lumMod val="90000"/>
                </a:schemeClr>
              </a:solidFill>
            </c:spPr>
            <c:extLst>
              <c:ext xmlns:c16="http://schemas.microsoft.com/office/drawing/2014/chart" uri="{C3380CC4-5D6E-409C-BE32-E72D297353CC}">
                <c16:uniqueId val="{00000003-CBAF-D146-8FCE-FF1C612B88DD}"/>
              </c:ext>
            </c:extLst>
          </c:dPt>
          <c:dPt>
            <c:idx val="2"/>
            <c:bubble3D val="0"/>
            <c:spPr>
              <a:solidFill>
                <a:srgbClr val="CFCFCF"/>
              </a:solidFill>
            </c:spPr>
            <c:extLst>
              <c:ext xmlns:c16="http://schemas.microsoft.com/office/drawing/2014/chart" uri="{C3380CC4-5D6E-409C-BE32-E72D297353CC}">
                <c16:uniqueId val="{00000005-CBAF-D146-8FCE-FF1C612B88DD}"/>
              </c:ext>
            </c:extLst>
          </c:dPt>
          <c:dLbls>
            <c:delete val="1"/>
          </c:dLbls>
          <c:cat>
            <c:strRef>
              <c:f>Feuil1!$A$2:$A$4</c:f>
              <c:strCache>
                <c:ptCount val="3"/>
                <c:pt idx="0">
                  <c:v>Support</c:v>
                </c:pt>
                <c:pt idx="1">
                  <c:v>Neither</c:v>
                </c:pt>
                <c:pt idx="2">
                  <c:v>Not</c:v>
                </c:pt>
              </c:strCache>
            </c:strRef>
          </c:cat>
          <c:val>
            <c:numRef>
              <c:f>Feuil1!$B$2:$B$4</c:f>
              <c:numCache>
                <c:formatCode>0%</c:formatCode>
                <c:ptCount val="3"/>
                <c:pt idx="0">
                  <c:v>0.28000000000000003</c:v>
                </c:pt>
                <c:pt idx="1">
                  <c:v>0.17</c:v>
                </c:pt>
                <c:pt idx="2">
                  <c:v>0.47</c:v>
                </c:pt>
              </c:numCache>
            </c:numRef>
          </c:val>
          <c:extLst>
            <c:ext xmlns:c16="http://schemas.microsoft.com/office/drawing/2014/chart" uri="{C3380CC4-5D6E-409C-BE32-E72D297353CC}">
              <c16:uniqueId val="{00000006-CBAF-D146-8FCE-FF1C612B88DD}"/>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2499922676215"/>
          <c:y val="0.10425364421050963"/>
          <c:w val="0.59383337069584508"/>
          <c:h val="0.63479036174734116"/>
        </c:manualLayout>
      </c:layout>
      <c:doughnutChart>
        <c:varyColors val="1"/>
        <c:ser>
          <c:idx val="0"/>
          <c:order val="0"/>
          <c:tx>
            <c:strRef>
              <c:f>Feuil1!$B$1</c:f>
              <c:strCache>
                <c:ptCount val="1"/>
                <c:pt idx="0">
                  <c:v>Column1</c:v>
                </c:pt>
              </c:strCache>
            </c:strRef>
          </c:tx>
          <c:spPr>
            <a:solidFill>
              <a:schemeClr val="tx2"/>
            </a:solidFill>
          </c:spPr>
          <c:dPt>
            <c:idx val="0"/>
            <c:bubble3D val="0"/>
            <c:spPr>
              <a:solidFill>
                <a:schemeClr val="accent4">
                  <a:lumMod val="75000"/>
                </a:schemeClr>
              </a:solidFill>
            </c:spPr>
            <c:extLst>
              <c:ext xmlns:c16="http://schemas.microsoft.com/office/drawing/2014/chart" uri="{C3380CC4-5D6E-409C-BE32-E72D297353CC}">
                <c16:uniqueId val="{00000001-11A1-E74D-A7F3-85650147AE85}"/>
              </c:ext>
            </c:extLst>
          </c:dPt>
          <c:dPt>
            <c:idx val="1"/>
            <c:bubble3D val="0"/>
            <c:spPr>
              <a:solidFill>
                <a:schemeClr val="bg2">
                  <a:lumMod val="90000"/>
                </a:schemeClr>
              </a:solidFill>
            </c:spPr>
            <c:extLst>
              <c:ext xmlns:c16="http://schemas.microsoft.com/office/drawing/2014/chart" uri="{C3380CC4-5D6E-409C-BE32-E72D297353CC}">
                <c16:uniqueId val="{00000003-11A1-E74D-A7F3-85650147AE85}"/>
              </c:ext>
            </c:extLst>
          </c:dPt>
          <c:dPt>
            <c:idx val="2"/>
            <c:bubble3D val="0"/>
            <c:spPr>
              <a:solidFill>
                <a:srgbClr val="CFCFCF"/>
              </a:solidFill>
            </c:spPr>
            <c:extLst>
              <c:ext xmlns:c16="http://schemas.microsoft.com/office/drawing/2014/chart" uri="{C3380CC4-5D6E-409C-BE32-E72D297353CC}">
                <c16:uniqueId val="{00000005-11A1-E74D-A7F3-85650147AE85}"/>
              </c:ext>
            </c:extLst>
          </c:dPt>
          <c:dLbls>
            <c:delete val="1"/>
          </c:dLbls>
          <c:cat>
            <c:strRef>
              <c:f>Feuil1!$A$2:$A$4</c:f>
              <c:strCache>
                <c:ptCount val="3"/>
                <c:pt idx="0">
                  <c:v>Use</c:v>
                </c:pt>
                <c:pt idx="1">
                  <c:v>Neiter</c:v>
                </c:pt>
                <c:pt idx="2">
                  <c:v>Not Use </c:v>
                </c:pt>
              </c:strCache>
            </c:strRef>
          </c:cat>
          <c:val>
            <c:numRef>
              <c:f>Feuil1!$B$2:$B$4</c:f>
              <c:numCache>
                <c:formatCode>0%</c:formatCode>
                <c:ptCount val="3"/>
                <c:pt idx="0">
                  <c:v>0.25</c:v>
                </c:pt>
                <c:pt idx="1">
                  <c:v>0.1</c:v>
                </c:pt>
                <c:pt idx="2">
                  <c:v>0.56999999999999995</c:v>
                </c:pt>
              </c:numCache>
            </c:numRef>
          </c:val>
          <c:extLst>
            <c:ext xmlns:c16="http://schemas.microsoft.com/office/drawing/2014/chart" uri="{C3380CC4-5D6E-409C-BE32-E72D297353CC}">
              <c16:uniqueId val="{00000006-11A1-E74D-A7F3-85650147AE85}"/>
            </c:ext>
          </c:extLst>
        </c:ser>
        <c:dLbls>
          <c:showLegendKey val="0"/>
          <c:showVal val="1"/>
          <c:showCatName val="0"/>
          <c:showSerName val="0"/>
          <c:showPercent val="0"/>
          <c:showBubbleSize val="0"/>
          <c:showLeaderLines val="1"/>
        </c:dLbls>
        <c:firstSliceAng val="0"/>
        <c:holeSize val="65"/>
      </c:doughnutChart>
      <c:spPr>
        <a:noFill/>
        <a:ln w="25400">
          <a:noFill/>
        </a:ln>
      </c:spPr>
    </c:plotArea>
    <c:plotVisOnly val="1"/>
    <c:dispBlanksAs val="gap"/>
    <c:showDLblsOverMax val="0"/>
  </c:chart>
  <c:txPr>
    <a:bodyPr/>
    <a:lstStyle/>
    <a:p>
      <a:pPr>
        <a:defRPr lang="en-CA" sz="1800" noProof="0">
          <a:solidFill>
            <a:schemeClr val="tx1"/>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30169543375263"/>
          <c:y val="0.27927430533046743"/>
          <c:w val="0.62969830456624742"/>
          <c:h val="0.65479158056198927"/>
        </c:manualLayout>
      </c:layout>
      <c:barChart>
        <c:barDir val="bar"/>
        <c:grouping val="clustered"/>
        <c:varyColors val="0"/>
        <c:ser>
          <c:idx val="0"/>
          <c:order val="0"/>
          <c:tx>
            <c:strRef>
              <c:f>Sheet1!$B$1</c:f>
              <c:strCache>
                <c:ptCount val="1"/>
                <c:pt idx="0">
                  <c:v>Preference</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BC Transit Website</c:v>
                </c:pt>
                <c:pt idx="1">
                  <c:v>Smartphone App</c:v>
                </c:pt>
                <c:pt idx="2">
                  <c:v>Call with Customer Rep</c:v>
                </c:pt>
              </c:strCache>
            </c:strRef>
          </c:cat>
          <c:val>
            <c:numRef>
              <c:f>Sheet1!$B$2:$B$4</c:f>
              <c:numCache>
                <c:formatCode>0%</c:formatCode>
                <c:ptCount val="3"/>
                <c:pt idx="0">
                  <c:v>0.14000000000000001</c:v>
                </c:pt>
                <c:pt idx="1">
                  <c:v>0.14000000000000001</c:v>
                </c:pt>
                <c:pt idx="2">
                  <c:v>0.81</c:v>
                </c:pt>
              </c:numCache>
            </c:numRef>
          </c:val>
          <c:extLst>
            <c:ext xmlns:c16="http://schemas.microsoft.com/office/drawing/2014/chart" uri="{C3380CC4-5D6E-409C-BE32-E72D297353CC}">
              <c16:uniqueId val="{00000000-E955-5D4F-A317-8DA1D160AB5F}"/>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max val="1"/>
        </c:scaling>
        <c:delete val="1"/>
        <c:axPos val="t"/>
        <c:numFmt formatCode="0%" sourceLinked="1"/>
        <c:majorTickMark val="out"/>
        <c:minorTickMark val="none"/>
        <c:tickLblPos val="nextTo"/>
        <c:crossAx val="143317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24928482153604"/>
          <c:y val="0.27927430533046743"/>
          <c:w val="0.52047358456620452"/>
          <c:h val="0.65479158056198927"/>
        </c:manualLayout>
      </c:layout>
      <c:barChart>
        <c:barDir val="bar"/>
        <c:grouping val="clustered"/>
        <c:varyColors val="0"/>
        <c:ser>
          <c:idx val="0"/>
          <c:order val="0"/>
          <c:tx>
            <c:strRef>
              <c:f>Sheet1!$B$1</c:f>
              <c:strCache>
                <c:ptCount val="1"/>
                <c:pt idx="0">
                  <c:v>2022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answer</c:v>
                </c:pt>
              </c:strCache>
            </c:strRef>
          </c:cat>
          <c:val>
            <c:numRef>
              <c:f>Sheet1!$B$2:$B$4</c:f>
              <c:numCache>
                <c:formatCode>0%</c:formatCode>
                <c:ptCount val="3"/>
                <c:pt idx="0">
                  <c:v>0.71925360474980005</c:v>
                </c:pt>
                <c:pt idx="1">
                  <c:v>0.2298558100085</c:v>
                </c:pt>
                <c:pt idx="2">
                  <c:v>5.0890585241729999E-2</c:v>
                </c:pt>
              </c:numCache>
            </c:numRef>
          </c:val>
          <c:extLst>
            <c:ext xmlns:c16="http://schemas.microsoft.com/office/drawing/2014/chart" uri="{C3380CC4-5D6E-409C-BE32-E72D297353CC}">
              <c16:uniqueId val="{00000000-34A0-4F1C-B7C8-F1B98C7FD9B6}"/>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answer</c:v>
                </c:pt>
              </c:strCache>
            </c:strRef>
          </c:cat>
          <c:val>
            <c:numRef>
              <c:f>Sheet1!$C$2:$C$4</c:f>
              <c:numCache>
                <c:formatCode>0%</c:formatCode>
                <c:ptCount val="3"/>
                <c:pt idx="0">
                  <c:v>0.68158347676419961</c:v>
                </c:pt>
                <c:pt idx="1">
                  <c:v>0.24612736660929432</c:v>
                </c:pt>
                <c:pt idx="2">
                  <c:v>7.2289156626506021E-2</c:v>
                </c:pt>
              </c:numCache>
            </c:numRef>
          </c:val>
          <c:extLst>
            <c:ext xmlns:c16="http://schemas.microsoft.com/office/drawing/2014/chart" uri="{C3380CC4-5D6E-409C-BE32-E72D297353CC}">
              <c16:uniqueId val="{00000001-34A0-4F1C-B7C8-F1B98C7FD9B6}"/>
            </c:ext>
          </c:extLst>
        </c:ser>
        <c:ser>
          <c:idx val="2"/>
          <c:order val="2"/>
          <c:tx>
            <c:strRef>
              <c:f>Sheet1!$D$1</c:f>
              <c:strCache>
                <c:ptCount val="1"/>
                <c:pt idx="0">
                  <c:v>2020</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answer</c:v>
                </c:pt>
              </c:strCache>
            </c:strRef>
          </c:cat>
          <c:val>
            <c:numRef>
              <c:f>Sheet1!$D$2:$D$4</c:f>
              <c:numCache>
                <c:formatCode>0%</c:formatCode>
                <c:ptCount val="3"/>
                <c:pt idx="0">
                  <c:v>0.717439293598234</c:v>
                </c:pt>
                <c:pt idx="1">
                  <c:v>0.24061810154525387</c:v>
                </c:pt>
                <c:pt idx="2">
                  <c:v>4.194260485651214E-2</c:v>
                </c:pt>
              </c:numCache>
            </c:numRef>
          </c:val>
          <c:extLst>
            <c:ext xmlns:c16="http://schemas.microsoft.com/office/drawing/2014/chart" uri="{C3380CC4-5D6E-409C-BE32-E72D297353CC}">
              <c16:uniqueId val="{00000000-477A-F449-9445-F635016867FF}"/>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nextTo"/>
        <c:crossAx val="1433175231"/>
        <c:crosses val="autoZero"/>
        <c:crossBetween val="between"/>
      </c:valAx>
      <c:spPr>
        <a:noFill/>
        <a:ln>
          <a:noFill/>
        </a:ln>
        <a:effectLst/>
      </c:spPr>
    </c:plotArea>
    <c:legend>
      <c:legendPos val="b"/>
      <c:layout>
        <c:manualLayout>
          <c:xMode val="edge"/>
          <c:yMode val="edge"/>
          <c:x val="0.72214735833747368"/>
          <c:y val="4.4819832779646872E-2"/>
          <c:w val="0.1685366751618311"/>
          <c:h val="0.13895685033130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24928482153604"/>
          <c:y val="0.27927430533046743"/>
          <c:w val="0.52047358456620452"/>
          <c:h val="0.65479158056198927"/>
        </c:manualLayout>
      </c:layout>
      <c:barChart>
        <c:barDir val="bar"/>
        <c:grouping val="clustered"/>
        <c:varyColors val="0"/>
        <c:ser>
          <c:idx val="0"/>
          <c:order val="0"/>
          <c:tx>
            <c:strRef>
              <c:f>Sheet1!$B$1</c:f>
              <c:strCache>
                <c:ptCount val="1"/>
                <c:pt idx="0">
                  <c:v>2022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answer</c:v>
                </c:pt>
              </c:strCache>
            </c:strRef>
          </c:cat>
          <c:val>
            <c:numRef>
              <c:f>Sheet1!$B$2:$B$4</c:f>
              <c:numCache>
                <c:formatCode>0%</c:formatCode>
                <c:ptCount val="3"/>
                <c:pt idx="0">
                  <c:v>0.59787735849059997</c:v>
                </c:pt>
                <c:pt idx="1">
                  <c:v>0.38207547169810002</c:v>
                </c:pt>
                <c:pt idx="2">
                  <c:v>2.0047169811320001E-2</c:v>
                </c:pt>
              </c:numCache>
            </c:numRef>
          </c:val>
          <c:extLst>
            <c:ext xmlns:c16="http://schemas.microsoft.com/office/drawing/2014/chart" uri="{C3380CC4-5D6E-409C-BE32-E72D297353CC}">
              <c16:uniqueId val="{00000000-34A0-4F1C-B7C8-F1B98C7FD9B6}"/>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answer</c:v>
                </c:pt>
              </c:strCache>
            </c:strRef>
          </c:cat>
          <c:val>
            <c:numRef>
              <c:f>Sheet1!$C$2:$C$4</c:f>
              <c:numCache>
                <c:formatCode>0%</c:formatCode>
                <c:ptCount val="3"/>
                <c:pt idx="0">
                  <c:v>0.60101010101010099</c:v>
                </c:pt>
                <c:pt idx="1">
                  <c:v>0.37626262626262624</c:v>
                </c:pt>
                <c:pt idx="2">
                  <c:v>2.2727272727272731E-2</c:v>
                </c:pt>
              </c:numCache>
            </c:numRef>
          </c:val>
          <c:extLst>
            <c:ext xmlns:c16="http://schemas.microsoft.com/office/drawing/2014/chart" uri="{C3380CC4-5D6E-409C-BE32-E72D297353CC}">
              <c16:uniqueId val="{00000001-34A0-4F1C-B7C8-F1B98C7FD9B6}"/>
            </c:ext>
          </c:extLst>
        </c:ser>
        <c:ser>
          <c:idx val="2"/>
          <c:order val="2"/>
          <c:tx>
            <c:strRef>
              <c:f>Sheet1!$D$1</c:f>
              <c:strCache>
                <c:ptCount val="1"/>
                <c:pt idx="0">
                  <c:v>2020</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lumMod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answer</c:v>
                </c:pt>
              </c:strCache>
            </c:strRef>
          </c:cat>
          <c:val>
            <c:numRef>
              <c:f>Sheet1!$D$2:$D$4</c:f>
              <c:numCache>
                <c:formatCode>0%</c:formatCode>
                <c:ptCount val="3"/>
                <c:pt idx="0">
                  <c:v>0.61230769230769233</c:v>
                </c:pt>
                <c:pt idx="1">
                  <c:v>0.37846153846153846</c:v>
                </c:pt>
                <c:pt idx="2">
                  <c:v>9.2307692307692299E-3</c:v>
                </c:pt>
              </c:numCache>
            </c:numRef>
          </c:val>
          <c:extLst>
            <c:ext xmlns:c16="http://schemas.microsoft.com/office/drawing/2014/chart" uri="{C3380CC4-5D6E-409C-BE32-E72D297353CC}">
              <c16:uniqueId val="{00000000-477A-F449-9445-F635016867FF}"/>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layout>
        <c:manualLayout>
          <c:xMode val="edge"/>
          <c:yMode val="edge"/>
          <c:x val="0.71458153868516783"/>
          <c:y val="4.4819832779646872E-2"/>
          <c:w val="0.17610249481413701"/>
          <c:h val="0.13895685033130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2">
                  <a:lumMod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handyDART trip purposes</a:t>
            </a:r>
            <a:endParaRPr lang="en-CA" sz="1400" b="1" dirty="0"/>
          </a:p>
        </c:rich>
      </c:tx>
      <c:layout>
        <c:manualLayout>
          <c:xMode val="edge"/>
          <c:yMode val="edge"/>
          <c:x val="0.23861623637790011"/>
          <c:y val="3.51386992940095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310773639122973"/>
          <c:y val="0.18045935548846767"/>
          <c:w val="0.49241092409965559"/>
          <c:h val="0.78879428262927398"/>
        </c:manualLayout>
      </c:layout>
      <c:barChart>
        <c:barDir val="bar"/>
        <c:grouping val="clustered"/>
        <c:varyColors val="0"/>
        <c:ser>
          <c:idx val="0"/>
          <c:order val="0"/>
          <c:tx>
            <c:strRef>
              <c:f>Sheet1!$B$1</c:f>
              <c:strCache>
                <c:ptCount val="1"/>
                <c:pt idx="0">
                  <c:v>2022</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Medical appointments</c:v>
                </c:pt>
                <c:pt idx="1">
                  <c:v>Running errands</c:v>
                </c:pt>
                <c:pt idx="2">
                  <c:v>Social outings</c:v>
                </c:pt>
                <c:pt idx="3">
                  <c:v>Medical treatments</c:v>
                </c:pt>
                <c:pt idx="4">
                  <c:v>Adult day-program</c:v>
                </c:pt>
                <c:pt idx="5">
                  <c:v>Going to work or school</c:v>
                </c:pt>
              </c:strCache>
            </c:strRef>
          </c:cat>
          <c:val>
            <c:numRef>
              <c:f>Sheet1!$B$2:$B$7</c:f>
              <c:numCache>
                <c:formatCode>0%</c:formatCode>
                <c:ptCount val="6"/>
                <c:pt idx="0">
                  <c:v>0.64</c:v>
                </c:pt>
                <c:pt idx="1">
                  <c:v>0.3</c:v>
                </c:pt>
                <c:pt idx="2">
                  <c:v>0.27</c:v>
                </c:pt>
                <c:pt idx="3">
                  <c:v>0.2</c:v>
                </c:pt>
                <c:pt idx="4">
                  <c:v>0.18</c:v>
                </c:pt>
                <c:pt idx="5">
                  <c:v>0.05</c:v>
                </c:pt>
              </c:numCache>
            </c:numRef>
          </c:val>
          <c:extLst>
            <c:ext xmlns:c16="http://schemas.microsoft.com/office/drawing/2014/chart" uri="{C3380CC4-5D6E-409C-BE32-E72D297353CC}">
              <c16:uniqueId val="{00000000-F158-4026-9784-61AF34FFE24C}"/>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Medical appointments</c:v>
                </c:pt>
                <c:pt idx="1">
                  <c:v>Running errands</c:v>
                </c:pt>
                <c:pt idx="2">
                  <c:v>Social outings</c:v>
                </c:pt>
                <c:pt idx="3">
                  <c:v>Medical treatments</c:v>
                </c:pt>
                <c:pt idx="4">
                  <c:v>Adult day-program</c:v>
                </c:pt>
                <c:pt idx="5">
                  <c:v>Going to work or school</c:v>
                </c:pt>
              </c:strCache>
            </c:strRef>
          </c:cat>
          <c:val>
            <c:numRef>
              <c:f>Sheet1!$C$2:$C$7</c:f>
              <c:numCache>
                <c:formatCode>0%</c:formatCode>
                <c:ptCount val="6"/>
                <c:pt idx="0">
                  <c:v>0.68158347676419961</c:v>
                </c:pt>
                <c:pt idx="1">
                  <c:v>0.36660929432013767</c:v>
                </c:pt>
                <c:pt idx="2">
                  <c:v>0.22891566265060245</c:v>
                </c:pt>
                <c:pt idx="3">
                  <c:v>0.22030981067125649</c:v>
                </c:pt>
                <c:pt idx="4">
                  <c:v>0.15146299483648881</c:v>
                </c:pt>
                <c:pt idx="5">
                  <c:v>4.1308089500860588E-2</c:v>
                </c:pt>
              </c:numCache>
            </c:numRef>
          </c:val>
          <c:extLst>
            <c:ext xmlns:c16="http://schemas.microsoft.com/office/drawing/2014/chart" uri="{C3380CC4-5D6E-409C-BE32-E72D297353CC}">
              <c16:uniqueId val="{00000001-88BA-431C-B635-6A2900EFD615}"/>
            </c:ext>
          </c:extLst>
        </c:ser>
        <c:ser>
          <c:idx val="2"/>
          <c:order val="2"/>
          <c:tx>
            <c:strRef>
              <c:f>Sheet1!$D$1</c:f>
              <c:strCache>
                <c:ptCount val="1"/>
                <c:pt idx="0">
                  <c:v>2020</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Medical appointments</c:v>
                </c:pt>
                <c:pt idx="1">
                  <c:v>Running errands</c:v>
                </c:pt>
                <c:pt idx="2">
                  <c:v>Social outings</c:v>
                </c:pt>
                <c:pt idx="3">
                  <c:v>Medical treatments</c:v>
                </c:pt>
                <c:pt idx="4">
                  <c:v>Adult day-program</c:v>
                </c:pt>
                <c:pt idx="5">
                  <c:v>Going to work or school</c:v>
                </c:pt>
              </c:strCache>
            </c:strRef>
          </c:cat>
          <c:val>
            <c:numRef>
              <c:f>Sheet1!$D$2:$D$7</c:f>
              <c:numCache>
                <c:formatCode>0%</c:formatCode>
                <c:ptCount val="6"/>
                <c:pt idx="0">
                  <c:v>0.61</c:v>
                </c:pt>
                <c:pt idx="1">
                  <c:v>0.31</c:v>
                </c:pt>
                <c:pt idx="2">
                  <c:v>0.26</c:v>
                </c:pt>
                <c:pt idx="3">
                  <c:v>0.18</c:v>
                </c:pt>
                <c:pt idx="4">
                  <c:v>0.21</c:v>
                </c:pt>
                <c:pt idx="5">
                  <c:v>0.04</c:v>
                </c:pt>
              </c:numCache>
            </c:numRef>
          </c:val>
          <c:extLst>
            <c:ext xmlns:c16="http://schemas.microsoft.com/office/drawing/2014/chart" uri="{C3380CC4-5D6E-409C-BE32-E72D297353CC}">
              <c16:uniqueId val="{00000001-78D7-4EC7-8E0D-C81DF4A21A22}"/>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r"/>
      <c:layout>
        <c:manualLayout>
          <c:xMode val="edge"/>
          <c:yMode val="edge"/>
          <c:x val="0.80628273819597729"/>
          <c:y val="0.18896008472023404"/>
          <c:w val="9.0435859580052499E-2"/>
          <c:h val="0.202240143764303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24928482153604"/>
          <c:y val="0.27927430533046743"/>
          <c:w val="0.52047358456620452"/>
          <c:h val="0.65479158056198927"/>
        </c:manualLayout>
      </c:layout>
      <c:barChart>
        <c:barDir val="bar"/>
        <c:grouping val="clustered"/>
        <c:varyColors val="0"/>
        <c:ser>
          <c:idx val="0"/>
          <c:order val="0"/>
          <c:tx>
            <c:strRef>
              <c:f>Sheet1!$B$1</c:f>
              <c:strCache>
                <c:ptCount val="1"/>
                <c:pt idx="0">
                  <c:v>2022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 case I need them in the future</c:v>
                </c:pt>
                <c:pt idx="1">
                  <c:v>For several shorter distance trips</c:v>
                </c:pt>
                <c:pt idx="2">
                  <c:v>For one or two long distance trips </c:v>
                </c:pt>
                <c:pt idx="3">
                  <c:v>Other</c:v>
                </c:pt>
              </c:strCache>
            </c:strRef>
          </c:cat>
          <c:val>
            <c:numRef>
              <c:f>Sheet1!$B$2:$B$5</c:f>
              <c:numCache>
                <c:formatCode>0%</c:formatCode>
                <c:ptCount val="4"/>
                <c:pt idx="0">
                  <c:v>0.4082840236686</c:v>
                </c:pt>
                <c:pt idx="1">
                  <c:v>0.32741617357000002</c:v>
                </c:pt>
                <c:pt idx="2">
                  <c:v>0.1163708086785</c:v>
                </c:pt>
                <c:pt idx="3">
                  <c:v>0.10597302504816698</c:v>
                </c:pt>
              </c:numCache>
            </c:numRef>
          </c:val>
          <c:extLst>
            <c:ext xmlns:c16="http://schemas.microsoft.com/office/drawing/2014/chart" uri="{C3380CC4-5D6E-409C-BE32-E72D297353CC}">
              <c16:uniqueId val="{00000000-CD89-B444-BCF5-0C4FF001A9ED}"/>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max val="1"/>
        </c:scaling>
        <c:delete val="1"/>
        <c:axPos val="t"/>
        <c:numFmt formatCode="0%" sourceLinked="1"/>
        <c:majorTickMark val="out"/>
        <c:minorTickMark val="none"/>
        <c:tickLblPos val="nextTo"/>
        <c:crossAx val="143317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24928482153604"/>
          <c:y val="0.27927430533046743"/>
          <c:w val="0.52047358456620452"/>
          <c:h val="0.65479158056198927"/>
        </c:manualLayout>
      </c:layout>
      <c:barChart>
        <c:barDir val="bar"/>
        <c:grouping val="clustered"/>
        <c:varyColors val="0"/>
        <c:ser>
          <c:idx val="0"/>
          <c:order val="0"/>
          <c:tx>
            <c:strRef>
              <c:f>Sheet1!$B$1</c:f>
              <c:strCache>
                <c:ptCount val="1"/>
                <c:pt idx="0">
                  <c:v>2022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5+ days per week</c:v>
                </c:pt>
                <c:pt idx="1">
                  <c:v>2-3 days per week</c:v>
                </c:pt>
                <c:pt idx="2">
                  <c:v>Several times per month</c:v>
                </c:pt>
                <c:pt idx="3">
                  <c:v>Once a month</c:v>
                </c:pt>
                <c:pt idx="4">
                  <c:v>Less than once a month</c:v>
                </c:pt>
                <c:pt idx="5">
                  <c:v>Prefer not to answer</c:v>
                </c:pt>
              </c:strCache>
            </c:strRef>
          </c:cat>
          <c:val>
            <c:numRef>
              <c:f>Sheet1!$B$2:$B$7</c:f>
              <c:numCache>
                <c:formatCode>0%</c:formatCode>
                <c:ptCount val="6"/>
                <c:pt idx="0">
                  <c:v>5.9171597633139996E-3</c:v>
                </c:pt>
                <c:pt idx="1">
                  <c:v>4.9309664694279998E-2</c:v>
                </c:pt>
                <c:pt idx="2">
                  <c:v>0.33</c:v>
                </c:pt>
                <c:pt idx="3">
                  <c:v>0.17554240631160001</c:v>
                </c:pt>
                <c:pt idx="4">
                  <c:v>0.38856015779089997</c:v>
                </c:pt>
                <c:pt idx="5">
                  <c:v>4.536489151874E-2</c:v>
                </c:pt>
              </c:numCache>
            </c:numRef>
          </c:val>
          <c:extLst>
            <c:ext xmlns:c16="http://schemas.microsoft.com/office/drawing/2014/chart" uri="{C3380CC4-5D6E-409C-BE32-E72D297353CC}">
              <c16:uniqueId val="{00000000-2863-514B-899D-DD57057981CF}"/>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max val="1"/>
        </c:scaling>
        <c:delete val="1"/>
        <c:axPos val="t"/>
        <c:numFmt formatCode="0%" sourceLinked="1"/>
        <c:majorTickMark val="out"/>
        <c:minorTickMark val="none"/>
        <c:tickLblPos val="nextTo"/>
        <c:crossAx val="143317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24928482153604"/>
          <c:y val="0.27927430533046743"/>
          <c:w val="0.52047358456620452"/>
          <c:h val="0.67193966883480527"/>
        </c:manualLayout>
      </c:layout>
      <c:barChart>
        <c:barDir val="bar"/>
        <c:grouping val="clustered"/>
        <c:varyColors val="0"/>
        <c:ser>
          <c:idx val="0"/>
          <c:order val="0"/>
          <c:tx>
            <c:strRef>
              <c:f>Sheet1!$B$1</c:f>
              <c:strCache>
                <c:ptCount val="1"/>
                <c:pt idx="0">
                  <c:v>2022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Medical appointments</c:v>
                </c:pt>
                <c:pt idx="1">
                  <c:v>Running errands </c:v>
                </c:pt>
                <c:pt idx="2">
                  <c:v>Social outings</c:v>
                </c:pt>
                <c:pt idx="3">
                  <c:v>Medical treatments</c:v>
                </c:pt>
                <c:pt idx="4">
                  <c:v>Adult day-program</c:v>
                </c:pt>
                <c:pt idx="5">
                  <c:v>When handyDART is unavailable</c:v>
                </c:pt>
                <c:pt idx="6">
                  <c:v>Going to work or school</c:v>
                </c:pt>
                <c:pt idx="7">
                  <c:v>Other</c:v>
                </c:pt>
              </c:strCache>
            </c:strRef>
          </c:cat>
          <c:val>
            <c:numRef>
              <c:f>Sheet1!$B$2:$B$9</c:f>
              <c:numCache>
                <c:formatCode>0%</c:formatCode>
                <c:ptCount val="8"/>
                <c:pt idx="0">
                  <c:v>0.6745562130178</c:v>
                </c:pt>
                <c:pt idx="1">
                  <c:v>0.422090729783</c:v>
                </c:pt>
                <c:pt idx="2">
                  <c:v>0.26627218934910002</c:v>
                </c:pt>
                <c:pt idx="3">
                  <c:v>0.16</c:v>
                </c:pt>
                <c:pt idx="4">
                  <c:v>4.536489151874E-2</c:v>
                </c:pt>
                <c:pt idx="5">
                  <c:v>3.353057199211E-2</c:v>
                </c:pt>
                <c:pt idx="6">
                  <c:v>2.76134122288E-2</c:v>
                </c:pt>
                <c:pt idx="7">
                  <c:v>6.1143984220906E-2</c:v>
                </c:pt>
              </c:numCache>
            </c:numRef>
          </c:val>
          <c:extLst>
            <c:ext xmlns:c16="http://schemas.microsoft.com/office/drawing/2014/chart" uri="{C3380CC4-5D6E-409C-BE32-E72D297353CC}">
              <c16:uniqueId val="{00000000-DE53-0C49-8AB2-D3FABFD74AAB}"/>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nextTo"/>
        <c:crossAx val="143317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24928482153604"/>
          <c:y val="0.27927430533046743"/>
          <c:w val="0.52047358456620452"/>
          <c:h val="0.65479158056198927"/>
        </c:manualLayout>
      </c:layout>
      <c:barChart>
        <c:barDir val="bar"/>
        <c:grouping val="clustered"/>
        <c:varyColors val="0"/>
        <c:ser>
          <c:idx val="0"/>
          <c:order val="0"/>
          <c:tx>
            <c:strRef>
              <c:f>Sheet1!$B$1</c:f>
              <c:strCache>
                <c:ptCount val="1"/>
                <c:pt idx="0">
                  <c:v>2022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Sheet1!$B$2:$B$5</c:f>
              <c:numCache>
                <c:formatCode>0%</c:formatCode>
                <c:ptCount val="4"/>
                <c:pt idx="0">
                  <c:v>0.50890585241730002</c:v>
                </c:pt>
                <c:pt idx="1">
                  <c:v>0.33333333333330001</c:v>
                </c:pt>
                <c:pt idx="2">
                  <c:v>3.8167938931300001E-2</c:v>
                </c:pt>
                <c:pt idx="3">
                  <c:v>0.11959287531810001</c:v>
                </c:pt>
              </c:numCache>
            </c:numRef>
          </c:val>
          <c:extLst>
            <c:ext xmlns:c16="http://schemas.microsoft.com/office/drawing/2014/chart" uri="{C3380CC4-5D6E-409C-BE32-E72D297353CC}">
              <c16:uniqueId val="{00000000-1E73-3A4B-96E1-6EC16DE1673D}"/>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Sheet1!$C$2:$C$5</c:f>
              <c:numCache>
                <c:formatCode>0%</c:formatCode>
                <c:ptCount val="4"/>
                <c:pt idx="0">
                  <c:v>0.47160068846815834</c:v>
                </c:pt>
                <c:pt idx="1">
                  <c:v>0.37005163511187605</c:v>
                </c:pt>
                <c:pt idx="2">
                  <c:v>6.8846815834767636E-2</c:v>
                </c:pt>
                <c:pt idx="3">
                  <c:v>8.9500860585197947E-2</c:v>
                </c:pt>
              </c:numCache>
            </c:numRef>
          </c:val>
          <c:extLst>
            <c:ext xmlns:c16="http://schemas.microsoft.com/office/drawing/2014/chart" uri="{C3380CC4-5D6E-409C-BE32-E72D297353CC}">
              <c16:uniqueId val="{00000001-1E73-3A4B-96E1-6EC16DE1673D}"/>
            </c:ext>
          </c:extLst>
        </c:ser>
        <c:ser>
          <c:idx val="2"/>
          <c:order val="2"/>
          <c:tx>
            <c:strRef>
              <c:f>Sheet1!$D$1</c:f>
              <c:strCache>
                <c:ptCount val="1"/>
                <c:pt idx="0">
                  <c:v>2020</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Sheet1!$D$2:$D$5</c:f>
              <c:numCache>
                <c:formatCode>0%</c:formatCode>
                <c:ptCount val="4"/>
                <c:pt idx="0">
                  <c:v>0.52759381898454749</c:v>
                </c:pt>
                <c:pt idx="1">
                  <c:v>0.39072847682119205</c:v>
                </c:pt>
                <c:pt idx="2">
                  <c:v>3.5320088300220751E-2</c:v>
                </c:pt>
                <c:pt idx="3">
                  <c:v>4.6357615894039729E-2</c:v>
                </c:pt>
              </c:numCache>
            </c:numRef>
          </c:val>
          <c:extLst>
            <c:ext xmlns:c16="http://schemas.microsoft.com/office/drawing/2014/chart" uri="{C3380CC4-5D6E-409C-BE32-E72D297353CC}">
              <c16:uniqueId val="{00000002-1E73-3A4B-96E1-6EC16DE1673D}"/>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layout>
        <c:manualLayout>
          <c:xMode val="edge"/>
          <c:yMode val="edge"/>
          <c:x val="0.81672010399129757"/>
          <c:y val="5.8064258214779216E-2"/>
          <c:w val="0.17231958498798403"/>
          <c:h val="0.131599850521869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95777228588704E-2"/>
          <c:y val="9.0565980439153801E-2"/>
          <c:w val="0.74907107861389599"/>
          <c:h val="0.82097882773176067"/>
        </c:manualLayout>
      </c:layout>
      <c:barChart>
        <c:barDir val="col"/>
        <c:grouping val="percentStacked"/>
        <c:varyColors val="0"/>
        <c:ser>
          <c:idx val="0"/>
          <c:order val="0"/>
          <c:tx>
            <c:strRef>
              <c:f>Sheet1!$B$1</c:f>
              <c:strCache>
                <c:ptCount val="1"/>
                <c:pt idx="0">
                  <c:v>Very Dissatisfied</c:v>
                </c:pt>
              </c:strCache>
            </c:strRef>
          </c:tx>
          <c:spPr>
            <a:solidFill>
              <a:schemeClr val="tx2">
                <a:lumMod val="50000"/>
              </a:schemeClr>
            </a:solidFill>
            <a:effectLst>
              <a:outerShdw blurRad="50800" dist="50800" dir="5400000" algn="ctr" rotWithShape="0">
                <a:schemeClr val="accent5"/>
              </a:outerShdw>
            </a:effectLst>
          </c:spPr>
          <c:invertIfNegative val="0"/>
          <c:dPt>
            <c:idx val="0"/>
            <c:invertIfNegative val="0"/>
            <c:bubble3D val="0"/>
            <c:spPr>
              <a:solidFill>
                <a:schemeClr val="tx2">
                  <a:lumMod val="50000"/>
                </a:schemeClr>
              </a:solidFill>
              <a:effectLst>
                <a:outerShdw blurRad="50800" dist="50800" dir="5400000" algn="ctr" rotWithShape="0">
                  <a:schemeClr val="accent5"/>
                </a:outerShdw>
              </a:effectLst>
            </c:spPr>
            <c:extLst>
              <c:ext xmlns:c16="http://schemas.microsoft.com/office/drawing/2014/chart" uri="{C3380CC4-5D6E-409C-BE32-E72D297353CC}">
                <c16:uniqueId val="{00000007-577F-0A45-8A46-62A361BBF457}"/>
              </c:ext>
            </c:extLst>
          </c:dPt>
          <c:dLbls>
            <c:dLbl>
              <c:idx val="2"/>
              <c:delete val="1"/>
              <c:extLst>
                <c:ext xmlns:c15="http://schemas.microsoft.com/office/drawing/2012/chart" uri="{CE6537A1-D6FC-4f65-9D91-7224C49458BB}"/>
                <c:ext xmlns:c16="http://schemas.microsoft.com/office/drawing/2014/chart" uri="{C3380CC4-5D6E-409C-BE32-E72D297353CC}">
                  <c16:uniqueId val="{00000008-577F-0A45-8A46-62A361BBF4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Sheet1!$B$2:$B$4</c:f>
              <c:numCache>
                <c:formatCode>0%</c:formatCode>
                <c:ptCount val="3"/>
                <c:pt idx="0">
                  <c:v>2.8333333333330001E-2</c:v>
                </c:pt>
                <c:pt idx="1">
                  <c:v>4.3795620437956199E-2</c:v>
                </c:pt>
                <c:pt idx="2">
                  <c:v>0.01</c:v>
                </c:pt>
              </c:numCache>
            </c:numRef>
          </c:val>
          <c:extLst>
            <c:ext xmlns:c16="http://schemas.microsoft.com/office/drawing/2014/chart" uri="{C3380CC4-5D6E-409C-BE32-E72D297353CC}">
              <c16:uniqueId val="{00000000-577F-0A45-8A46-62A361BBF457}"/>
            </c:ext>
          </c:extLst>
        </c:ser>
        <c:ser>
          <c:idx val="1"/>
          <c:order val="1"/>
          <c:tx>
            <c:strRef>
              <c:f>Sheet1!$C$1</c:f>
              <c:strCache>
                <c:ptCount val="1"/>
                <c:pt idx="0">
                  <c:v>Dissatisfied</c:v>
                </c:pt>
              </c:strCache>
            </c:strRef>
          </c:tx>
          <c:spPr>
            <a:solidFill>
              <a:schemeClr val="tx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Sheet1!$C$2:$C$4</c:f>
              <c:numCache>
                <c:formatCode>0%</c:formatCode>
                <c:ptCount val="3"/>
                <c:pt idx="0">
                  <c:v>6.8333333333329999E-2</c:v>
                </c:pt>
                <c:pt idx="1">
                  <c:v>5.4744525547445258E-2</c:v>
                </c:pt>
                <c:pt idx="2">
                  <c:v>0.05</c:v>
                </c:pt>
              </c:numCache>
            </c:numRef>
          </c:val>
          <c:extLst>
            <c:ext xmlns:c16="http://schemas.microsoft.com/office/drawing/2014/chart" uri="{C3380CC4-5D6E-409C-BE32-E72D297353CC}">
              <c16:uniqueId val="{00000001-577F-0A45-8A46-62A361BBF457}"/>
            </c:ext>
          </c:extLst>
        </c:ser>
        <c:ser>
          <c:idx val="2"/>
          <c:order val="2"/>
          <c:tx>
            <c:strRef>
              <c:f>Sheet1!$D$1</c:f>
              <c:strCache>
                <c:ptCount val="1"/>
                <c:pt idx="0">
                  <c:v>Neutral</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Sheet1!$D$2:$D$4</c:f>
              <c:numCache>
                <c:formatCode>0%</c:formatCode>
                <c:ptCount val="3"/>
                <c:pt idx="0">
                  <c:v>0.1116666666667</c:v>
                </c:pt>
                <c:pt idx="1">
                  <c:v>0.12043795620437955</c:v>
                </c:pt>
                <c:pt idx="2">
                  <c:v>0.1</c:v>
                </c:pt>
              </c:numCache>
            </c:numRef>
          </c:val>
          <c:extLst>
            <c:ext xmlns:c16="http://schemas.microsoft.com/office/drawing/2014/chart" uri="{C3380CC4-5D6E-409C-BE32-E72D297353CC}">
              <c16:uniqueId val="{00000002-577F-0A45-8A46-62A361BBF457}"/>
            </c:ext>
          </c:extLst>
        </c:ser>
        <c:ser>
          <c:idx val="3"/>
          <c:order val="3"/>
          <c:tx>
            <c:strRef>
              <c:f>Sheet1!$E$1</c:f>
              <c:strCache>
                <c:ptCount val="1"/>
                <c:pt idx="0">
                  <c:v>Satisfied</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Sheet1!$E$2:$E$4</c:f>
              <c:numCache>
                <c:formatCode>0%</c:formatCode>
                <c:ptCount val="3"/>
                <c:pt idx="0">
                  <c:v>0.34</c:v>
                </c:pt>
                <c:pt idx="1">
                  <c:v>0.34671532846715331</c:v>
                </c:pt>
                <c:pt idx="2">
                  <c:v>0.34</c:v>
                </c:pt>
              </c:numCache>
            </c:numRef>
          </c:val>
          <c:extLst>
            <c:ext xmlns:c16="http://schemas.microsoft.com/office/drawing/2014/chart" uri="{C3380CC4-5D6E-409C-BE32-E72D297353CC}">
              <c16:uniqueId val="{00000003-577F-0A45-8A46-62A361BBF457}"/>
            </c:ext>
          </c:extLst>
        </c:ser>
        <c:ser>
          <c:idx val="4"/>
          <c:order val="4"/>
          <c:tx>
            <c:strRef>
              <c:f>Sheet1!$F$1</c:f>
              <c:strCache>
                <c:ptCount val="1"/>
                <c:pt idx="0">
                  <c:v>Very Satisfied</c:v>
                </c:pt>
              </c:strCache>
            </c:strRef>
          </c:tx>
          <c:spPr>
            <a:solidFill>
              <a:schemeClr val="accent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2022</c:v>
                </c:pt>
                <c:pt idx="1">
                  <c:v>2021</c:v>
                </c:pt>
                <c:pt idx="2">
                  <c:v>2020</c:v>
                </c:pt>
              </c:numCache>
            </c:numRef>
          </c:cat>
          <c:val>
            <c:numRef>
              <c:f>Sheet1!$F$2:$F$4</c:f>
              <c:numCache>
                <c:formatCode>0%</c:formatCode>
                <c:ptCount val="3"/>
                <c:pt idx="0">
                  <c:v>0.45</c:v>
                </c:pt>
                <c:pt idx="1">
                  <c:v>0.41240875912408759</c:v>
                </c:pt>
                <c:pt idx="2">
                  <c:v>0.5</c:v>
                </c:pt>
              </c:numCache>
            </c:numRef>
          </c:val>
          <c:extLst>
            <c:ext xmlns:c16="http://schemas.microsoft.com/office/drawing/2014/chart" uri="{C3380CC4-5D6E-409C-BE32-E72D297353CC}">
              <c16:uniqueId val="{00000005-577F-0A45-8A46-62A361BBF457}"/>
            </c:ext>
          </c:extLst>
        </c:ser>
        <c:dLbls>
          <c:showLegendKey val="0"/>
          <c:showVal val="0"/>
          <c:showCatName val="0"/>
          <c:showSerName val="0"/>
          <c:showPercent val="0"/>
          <c:showBubbleSize val="0"/>
        </c:dLbls>
        <c:gapWidth val="200"/>
        <c:overlap val="100"/>
        <c:axId val="-2143746584"/>
        <c:axId val="-2143735848"/>
      </c:barChart>
      <c:catAx>
        <c:axId val="-2143746584"/>
        <c:scaling>
          <c:orientation val="minMax"/>
        </c:scaling>
        <c:delete val="0"/>
        <c:axPos val="b"/>
        <c:numFmt formatCode="General" sourceLinked="0"/>
        <c:majorTickMark val="out"/>
        <c:minorTickMark val="none"/>
        <c:tickLblPos val="none"/>
        <c:spPr>
          <a:ln w="6350">
            <a:solidFill>
              <a:schemeClr val="accent5"/>
            </a:solidFill>
          </a:ln>
        </c:spPr>
        <c:crossAx val="-2143735848"/>
        <c:crosses val="autoZero"/>
        <c:auto val="1"/>
        <c:lblAlgn val="ctr"/>
        <c:lblOffset val="100"/>
        <c:noMultiLvlLbl val="0"/>
      </c:catAx>
      <c:valAx>
        <c:axId val="-2143735848"/>
        <c:scaling>
          <c:orientation val="minMax"/>
          <c:max val="1"/>
        </c:scaling>
        <c:delete val="1"/>
        <c:axPos val="l"/>
        <c:numFmt formatCode="0%" sourceLinked="1"/>
        <c:majorTickMark val="out"/>
        <c:minorTickMark val="none"/>
        <c:tickLblPos val="nextTo"/>
        <c:crossAx val="-2143746584"/>
        <c:crosses val="autoZero"/>
        <c:crossBetween val="between"/>
      </c:valAx>
      <c:spPr>
        <a:noFill/>
        <a:ln w="25400">
          <a:noFill/>
        </a:ln>
      </c:spPr>
    </c:plotArea>
    <c:legend>
      <c:legendPos val="r"/>
      <c:layout>
        <c:manualLayout>
          <c:xMode val="edge"/>
          <c:yMode val="edge"/>
          <c:x val="0.75282010228309881"/>
          <c:y val="0.24328129004689739"/>
          <c:w val="0.20047664859191883"/>
          <c:h val="0.37877936675610541"/>
        </c:manualLayout>
      </c:layout>
      <c:overlay val="0"/>
      <c:txPr>
        <a:bodyPr/>
        <a:lstStyle/>
        <a:p>
          <a:pPr>
            <a:defRPr sz="800">
              <a:solidFill>
                <a:schemeClr val="tx1">
                  <a:lumMod val="75000"/>
                  <a:lumOff val="25000"/>
                </a:schemeClr>
              </a:solidFill>
            </a:defRPr>
          </a:pPr>
          <a:endParaRPr lang="en-US"/>
        </a:p>
      </c:txPr>
    </c:legend>
    <c:plotVisOnly val="1"/>
    <c:dispBlanksAs val="gap"/>
    <c:showDLblsOverMax val="0"/>
  </c:chart>
  <c:spPr>
    <a:ln>
      <a:noFill/>
    </a:ln>
  </c:spPr>
  <c:txPr>
    <a:bodyPr/>
    <a:lstStyle/>
    <a:p>
      <a:pPr>
        <a:defRPr sz="1100" b="0">
          <a:solidFill>
            <a:schemeClr val="bg1"/>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45702099737532"/>
          <c:y val="6.5486215295402633E-2"/>
          <c:w val="0.42564963835016079"/>
          <c:h val="0.89157979130425247"/>
        </c:manualLayout>
      </c:layout>
      <c:barChart>
        <c:barDir val="bar"/>
        <c:grouping val="clustered"/>
        <c:varyColors val="0"/>
        <c:ser>
          <c:idx val="0"/>
          <c:order val="0"/>
          <c:tx>
            <c:strRef>
              <c:f>Sheet1!$B$1</c:f>
              <c:strCache>
                <c:ptCount val="1"/>
                <c:pt idx="0">
                  <c:v>Column1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Victoria</c:v>
                </c:pt>
                <c:pt idx="1">
                  <c:v>Kelowna</c:v>
                </c:pt>
                <c:pt idx="2">
                  <c:v>Kamloops</c:v>
                </c:pt>
                <c:pt idx="3">
                  <c:v>Chilliwack</c:v>
                </c:pt>
                <c:pt idx="4">
                  <c:v>Abbotsford</c:v>
                </c:pt>
                <c:pt idx="5">
                  <c:v>Prince George</c:v>
                </c:pt>
                <c:pt idx="6">
                  <c:v>Vernon</c:v>
                </c:pt>
                <c:pt idx="7">
                  <c:v>Penticton</c:v>
                </c:pt>
                <c:pt idx="8">
                  <c:v>Courtenay</c:v>
                </c:pt>
              </c:strCache>
            </c:strRef>
          </c:cat>
          <c:val>
            <c:numRef>
              <c:f>Sheet1!$B$2:$B$10</c:f>
              <c:numCache>
                <c:formatCode>0%</c:formatCode>
                <c:ptCount val="9"/>
                <c:pt idx="0">
                  <c:v>0.28999999999999998</c:v>
                </c:pt>
                <c:pt idx="1">
                  <c:v>0.1162001696353</c:v>
                </c:pt>
                <c:pt idx="2">
                  <c:v>9.4995759117899994E-2</c:v>
                </c:pt>
                <c:pt idx="3">
                  <c:v>5.8524173027989998E-2</c:v>
                </c:pt>
                <c:pt idx="4">
                  <c:v>5.68278201866E-2</c:v>
                </c:pt>
                <c:pt idx="5">
                  <c:v>5.5979643765899999E-2</c:v>
                </c:pt>
                <c:pt idx="6">
                  <c:v>4.4953350296859998E-2</c:v>
                </c:pt>
                <c:pt idx="7">
                  <c:v>1.9508057676000001E-2</c:v>
                </c:pt>
                <c:pt idx="8">
                  <c:v>1.9508057676000001E-2</c:v>
                </c:pt>
              </c:numCache>
            </c:numRef>
          </c:val>
          <c:extLst>
            <c:ext xmlns:c16="http://schemas.microsoft.com/office/drawing/2014/chart" uri="{C3380CC4-5D6E-409C-BE32-E72D297353CC}">
              <c16:uniqueId val="{00000000-4356-4697-8D4C-7B525C131CBA}"/>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50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24928482153604"/>
          <c:y val="0.27927430533046743"/>
          <c:w val="0.72475071517846401"/>
          <c:h val="0.65479158056198927"/>
        </c:manualLayout>
      </c:layout>
      <c:barChart>
        <c:barDir val="bar"/>
        <c:grouping val="clustered"/>
        <c:varyColors val="0"/>
        <c:ser>
          <c:idx val="0"/>
          <c:order val="0"/>
          <c:tx>
            <c:strRef>
              <c:f>Sheet1!$B$1</c:f>
              <c:strCache>
                <c:ptCount val="1"/>
                <c:pt idx="0">
                  <c:v>2022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usually call to reserve a one-time trip as I need to</c:v>
                </c:pt>
                <c:pt idx="1">
                  <c:v>I use a combination of subscription and one-time trips</c:v>
                </c:pt>
                <c:pt idx="2">
                  <c:v>I usually make the same regularly-scheduled trip (subscription trip)</c:v>
                </c:pt>
                <c:pt idx="3">
                  <c:v>Prefer not to answer</c:v>
                </c:pt>
              </c:strCache>
            </c:strRef>
          </c:cat>
          <c:val>
            <c:numRef>
              <c:f>Sheet1!$B$2:$B$5</c:f>
              <c:numCache>
                <c:formatCode>0%</c:formatCode>
                <c:ptCount val="4"/>
                <c:pt idx="0">
                  <c:v>0.53944020356230005</c:v>
                </c:pt>
                <c:pt idx="1">
                  <c:v>0.24</c:v>
                </c:pt>
                <c:pt idx="2">
                  <c:v>0.11959287531810001</c:v>
                </c:pt>
                <c:pt idx="3">
                  <c:v>0.1</c:v>
                </c:pt>
              </c:numCache>
            </c:numRef>
          </c:val>
          <c:extLst>
            <c:ext xmlns:c16="http://schemas.microsoft.com/office/drawing/2014/chart" uri="{C3380CC4-5D6E-409C-BE32-E72D297353CC}">
              <c16:uniqueId val="{00000000-2A82-1D44-93D8-4CBE57A46C66}"/>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usually call to reserve a one-time trip as I need to</c:v>
                </c:pt>
                <c:pt idx="1">
                  <c:v>I use a combination of subscription and one-time trips</c:v>
                </c:pt>
                <c:pt idx="2">
                  <c:v>I usually make the same regularly-scheduled trip (subscription trip)</c:v>
                </c:pt>
                <c:pt idx="3">
                  <c:v>Prefer not to answer</c:v>
                </c:pt>
              </c:strCache>
            </c:strRef>
          </c:cat>
          <c:val>
            <c:numRef>
              <c:f>Sheet1!$C$2:$C$5</c:f>
              <c:numCache>
                <c:formatCode>0%</c:formatCode>
                <c:ptCount val="4"/>
                <c:pt idx="0">
                  <c:v>0.58519793459552494</c:v>
                </c:pt>
                <c:pt idx="1">
                  <c:v>0.18072289156626503</c:v>
                </c:pt>
                <c:pt idx="2">
                  <c:v>0.14457831325301204</c:v>
                </c:pt>
                <c:pt idx="3">
                  <c:v>8.9500860585197947E-2</c:v>
                </c:pt>
              </c:numCache>
            </c:numRef>
          </c:val>
          <c:extLst>
            <c:ext xmlns:c16="http://schemas.microsoft.com/office/drawing/2014/chart" uri="{C3380CC4-5D6E-409C-BE32-E72D297353CC}">
              <c16:uniqueId val="{00000001-2A82-1D44-93D8-4CBE57A46C66}"/>
            </c:ext>
          </c:extLst>
        </c:ser>
        <c:ser>
          <c:idx val="2"/>
          <c:order val="2"/>
          <c:tx>
            <c:strRef>
              <c:f>Sheet1!$D$1</c:f>
              <c:strCache>
                <c:ptCount val="1"/>
                <c:pt idx="0">
                  <c:v>2020</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usually call to reserve a one-time trip as I need to</c:v>
                </c:pt>
                <c:pt idx="1">
                  <c:v>I use a combination of subscription and one-time trips</c:v>
                </c:pt>
                <c:pt idx="2">
                  <c:v>I usually make the same regularly-scheduled trip (subscription trip)</c:v>
                </c:pt>
                <c:pt idx="3">
                  <c:v>Prefer not to answer</c:v>
                </c:pt>
              </c:strCache>
            </c:strRef>
          </c:cat>
          <c:val>
            <c:numRef>
              <c:f>Sheet1!$D$2:$D$5</c:f>
              <c:numCache>
                <c:formatCode>0%</c:formatCode>
                <c:ptCount val="4"/>
                <c:pt idx="0">
                  <c:v>0.53</c:v>
                </c:pt>
                <c:pt idx="1">
                  <c:v>0.13</c:v>
                </c:pt>
                <c:pt idx="2">
                  <c:v>0.27</c:v>
                </c:pt>
                <c:pt idx="3">
                  <c:v>7.0000000000000007E-2</c:v>
                </c:pt>
              </c:numCache>
            </c:numRef>
          </c:val>
          <c:extLst>
            <c:ext xmlns:c16="http://schemas.microsoft.com/office/drawing/2014/chart" uri="{C3380CC4-5D6E-409C-BE32-E72D297353CC}">
              <c16:uniqueId val="{00000002-2A82-1D44-93D8-4CBE57A46C66}"/>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layout>
        <c:manualLayout>
          <c:xMode val="edge"/>
          <c:yMode val="edge"/>
          <c:x val="0.76375936642515618"/>
          <c:y val="4.0312657600249283E-2"/>
          <c:w val="0.17610249481413701"/>
          <c:h val="0.13895685033130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77924509221266"/>
          <c:y val="0.27927430533046743"/>
          <c:w val="0.68891126752354204"/>
          <c:h val="0.65479158056198927"/>
        </c:manualLayout>
      </c:layout>
      <c:barChart>
        <c:barDir val="bar"/>
        <c:grouping val="clustered"/>
        <c:varyColors val="0"/>
        <c:ser>
          <c:idx val="0"/>
          <c:order val="0"/>
          <c:tx>
            <c:strRef>
              <c:f>Sheet1!$B$1</c:f>
              <c:strCache>
                <c:ptCount val="1"/>
                <c:pt idx="0">
                  <c:v>2022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Sheet1!$B$2:$B$5</c:f>
              <c:numCache>
                <c:formatCode>0%</c:formatCode>
                <c:ptCount val="4"/>
                <c:pt idx="0">
                  <c:v>0.41036717062639999</c:v>
                </c:pt>
                <c:pt idx="1">
                  <c:v>0.49</c:v>
                </c:pt>
                <c:pt idx="2">
                  <c:v>6.0475161987039998E-2</c:v>
                </c:pt>
                <c:pt idx="3">
                  <c:v>4.427645788337E-2</c:v>
                </c:pt>
              </c:numCache>
            </c:numRef>
          </c:val>
          <c:extLst>
            <c:ext xmlns:c16="http://schemas.microsoft.com/office/drawing/2014/chart" uri="{C3380CC4-5D6E-409C-BE32-E72D297353CC}">
              <c16:uniqueId val="{00000000-E419-8C47-91DF-A598E0BE64C0}"/>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Sheet1!$C$2:$C$5</c:f>
              <c:numCache>
                <c:formatCode>0%</c:formatCode>
                <c:ptCount val="4"/>
                <c:pt idx="0">
                  <c:v>0.24494382022471911</c:v>
                </c:pt>
                <c:pt idx="1">
                  <c:v>0.60898876404494384</c:v>
                </c:pt>
                <c:pt idx="2">
                  <c:v>8.0898876404494391E-2</c:v>
                </c:pt>
                <c:pt idx="3">
                  <c:v>6.5168539325842698E-2</c:v>
                </c:pt>
              </c:numCache>
            </c:numRef>
          </c:val>
          <c:extLst>
            <c:ext xmlns:c16="http://schemas.microsoft.com/office/drawing/2014/chart" uri="{C3380CC4-5D6E-409C-BE32-E72D297353CC}">
              <c16:uniqueId val="{00000001-E419-8C47-91DF-A598E0BE64C0}"/>
            </c:ext>
          </c:extLst>
        </c:ser>
        <c:ser>
          <c:idx val="2"/>
          <c:order val="2"/>
          <c:tx>
            <c:strRef>
              <c:f>Sheet1!$D$1</c:f>
              <c:strCache>
                <c:ptCount val="1"/>
                <c:pt idx="0">
                  <c:v>2020</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Sheet1!$D$2:$D$5</c:f>
              <c:numCache>
                <c:formatCode>0%</c:formatCode>
                <c:ptCount val="4"/>
                <c:pt idx="0">
                  <c:v>0.47176079734219273</c:v>
                </c:pt>
                <c:pt idx="1">
                  <c:v>0.44850498338870431</c:v>
                </c:pt>
                <c:pt idx="2">
                  <c:v>5.9800664451827253E-2</c:v>
                </c:pt>
                <c:pt idx="3">
                  <c:v>1.993355481727575E-2</c:v>
                </c:pt>
              </c:numCache>
            </c:numRef>
          </c:val>
          <c:extLst>
            <c:ext xmlns:c16="http://schemas.microsoft.com/office/drawing/2014/chart" uri="{C3380CC4-5D6E-409C-BE32-E72D297353CC}">
              <c16:uniqueId val="{00000002-E419-8C47-91DF-A598E0BE64C0}"/>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layout>
        <c:manualLayout>
          <c:xMode val="edge"/>
          <c:yMode val="edge"/>
          <c:x val="0.76754227625130911"/>
          <c:y val="0.10221245013774581"/>
          <c:w val="0.17231958498798403"/>
          <c:h val="0.131599850521869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77924509221266"/>
          <c:y val="0.27927430533046743"/>
          <c:w val="0.68891126752354204"/>
          <c:h val="0.65479158056198927"/>
        </c:manualLayout>
      </c:layout>
      <c:barChart>
        <c:barDir val="bar"/>
        <c:grouping val="clustered"/>
        <c:varyColors val="0"/>
        <c:ser>
          <c:idx val="0"/>
          <c:order val="0"/>
          <c:tx>
            <c:strRef>
              <c:f>Sheet1!$B$1</c:f>
              <c:strCache>
                <c:ptCount val="1"/>
                <c:pt idx="0">
                  <c:v>2022</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Sheet1!$B$2:$B$5</c:f>
              <c:numCache>
                <c:formatCode>0%</c:formatCode>
                <c:ptCount val="4"/>
                <c:pt idx="0">
                  <c:v>0.55000000000000004</c:v>
                </c:pt>
                <c:pt idx="1">
                  <c:v>0.3</c:v>
                </c:pt>
                <c:pt idx="2">
                  <c:v>0.06</c:v>
                </c:pt>
                <c:pt idx="3">
                  <c:v>8.4210526315789999E-2</c:v>
                </c:pt>
              </c:numCache>
            </c:numRef>
          </c:val>
          <c:extLst>
            <c:ext xmlns:c16="http://schemas.microsoft.com/office/drawing/2014/chart" uri="{C3380CC4-5D6E-409C-BE32-E72D297353CC}">
              <c16:uniqueId val="{00000000-0C7A-E841-A0E9-B77A6D7A3B0C}"/>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Sheet1!$C$2:$C$5</c:f>
              <c:numCache>
                <c:formatCode>0%</c:formatCode>
                <c:ptCount val="4"/>
                <c:pt idx="0">
                  <c:v>0.55045871559633031</c:v>
                </c:pt>
                <c:pt idx="1">
                  <c:v>0.27522935779816515</c:v>
                </c:pt>
                <c:pt idx="2">
                  <c:v>0.10091743119266056</c:v>
                </c:pt>
                <c:pt idx="3">
                  <c:v>7.3394495412844041E-2</c:v>
                </c:pt>
              </c:numCache>
            </c:numRef>
          </c:val>
          <c:extLst>
            <c:ext xmlns:c16="http://schemas.microsoft.com/office/drawing/2014/chart" uri="{C3380CC4-5D6E-409C-BE32-E72D297353CC}">
              <c16:uniqueId val="{00000001-0C7A-E841-A0E9-B77A6D7A3B0C}"/>
            </c:ext>
          </c:extLst>
        </c:ser>
        <c:ser>
          <c:idx val="2"/>
          <c:order val="2"/>
          <c:tx>
            <c:strRef>
              <c:f>Sheet1!$D$1</c:f>
              <c:strCache>
                <c:ptCount val="1"/>
                <c:pt idx="0">
                  <c:v>2020</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recall</c:v>
                </c:pt>
                <c:pt idx="3">
                  <c:v>Prefer not to answer</c:v>
                </c:pt>
              </c:strCache>
            </c:strRef>
          </c:cat>
          <c:val>
            <c:numRef>
              <c:f>Sheet1!$D$2:$D$5</c:f>
              <c:numCache>
                <c:formatCode>0%</c:formatCode>
                <c:ptCount val="4"/>
                <c:pt idx="0">
                  <c:v>0.61971830985915499</c:v>
                </c:pt>
                <c:pt idx="1">
                  <c:v>0.25352112676056338</c:v>
                </c:pt>
                <c:pt idx="2">
                  <c:v>6.3380281690140844E-2</c:v>
                </c:pt>
                <c:pt idx="3">
                  <c:v>6.3380281690140844E-2</c:v>
                </c:pt>
              </c:numCache>
            </c:numRef>
          </c:val>
          <c:extLst>
            <c:ext xmlns:c16="http://schemas.microsoft.com/office/drawing/2014/chart" uri="{C3380CC4-5D6E-409C-BE32-E72D297353CC}">
              <c16:uniqueId val="{00000002-0C7A-E841-A0E9-B77A6D7A3B0C}"/>
            </c:ext>
          </c:extLst>
        </c:ser>
        <c:dLbls>
          <c:showLegendKey val="0"/>
          <c:showVal val="0"/>
          <c:showCatName val="0"/>
          <c:showSerName val="0"/>
          <c:showPercent val="0"/>
          <c:showBubbleSize val="0"/>
        </c:dLbls>
        <c:gapWidth val="70"/>
        <c:axId val="1433175231"/>
        <c:axId val="1120308719"/>
      </c:barChart>
      <c:catAx>
        <c:axId val="1433175231"/>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layout>
        <c:manualLayout>
          <c:xMode val="edge"/>
          <c:yMode val="edge"/>
          <c:x val="0.76754227625130911"/>
          <c:y val="0.10221245013774581"/>
          <c:w val="0.17231958498798403"/>
          <c:h val="0.131599850521869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all" spc="0" normalizeH="0" baseline="0">
                <a:solidFill>
                  <a:schemeClr val="tx1">
                    <a:lumMod val="65000"/>
                    <a:lumOff val="35000"/>
                  </a:schemeClr>
                </a:solidFill>
                <a:latin typeface="+mn-lt"/>
                <a:ea typeface="+mn-ea"/>
                <a:cs typeface="+mn-cs"/>
              </a:defRPr>
            </a:pPr>
            <a:r>
              <a:rPr lang="en-US" sz="1400" b="1" cap="none" spc="0" baseline="0" dirty="0">
                <a:solidFill>
                  <a:schemeClr val="bg2">
                    <a:lumMod val="25000"/>
                  </a:schemeClr>
                </a:solidFill>
              </a:rPr>
              <a:t>Usage of regular bus service</a:t>
            </a:r>
          </a:p>
        </c:rich>
      </c:tx>
      <c:layout>
        <c:manualLayout>
          <c:xMode val="edge"/>
          <c:yMode val="edge"/>
          <c:x val="0.29501321886121995"/>
          <c:y val="2.3597366401421821E-2"/>
        </c:manualLayout>
      </c:layout>
      <c:overlay val="0"/>
      <c:spPr>
        <a:noFill/>
        <a:ln>
          <a:noFill/>
        </a:ln>
        <a:effectLst/>
      </c:spPr>
      <c:txPr>
        <a:bodyPr rot="0" spcFirstLastPara="1" vertOverflow="ellipsis" vert="horz" wrap="square" anchor="ctr" anchorCtr="1"/>
        <a:lstStyle/>
        <a:p>
          <a:pPr>
            <a:defRPr sz="1600" b="0" i="0" u="none" strike="noStrike" kern="1200" cap="all" spc="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225528627496867"/>
          <c:y val="0.15679585284961989"/>
          <c:w val="0.52525197045011396"/>
          <c:h val="0.78548935654562346"/>
        </c:manualLayout>
      </c:layout>
      <c:barChart>
        <c:barDir val="bar"/>
        <c:grouping val="clustered"/>
        <c:varyColors val="0"/>
        <c:ser>
          <c:idx val="0"/>
          <c:order val="0"/>
          <c:tx>
            <c:strRef>
              <c:f>Sheet1!$B$1</c:f>
              <c:strCache>
                <c:ptCount val="1"/>
                <c:pt idx="0">
                  <c:v>2022</c:v>
                </c:pt>
              </c:strCache>
            </c:strRef>
          </c:tx>
          <c:spPr>
            <a:solidFill>
              <a:schemeClr val="accent3">
                <a:lumMod val="75000"/>
              </a:schemeClr>
            </a:solidFill>
            <a:ln>
              <a:noFill/>
            </a:ln>
            <a:effectLst/>
          </c:spPr>
          <c:invertIfNegative val="0"/>
          <c:dPt>
            <c:idx val="0"/>
            <c:invertIfNegative val="0"/>
            <c:bubble3D val="0"/>
            <c:spPr>
              <a:solidFill>
                <a:schemeClr val="accent3">
                  <a:lumMod val="75000"/>
                </a:schemeClr>
              </a:solidFill>
              <a:ln>
                <a:noFill/>
              </a:ln>
              <a:effectLst/>
            </c:spPr>
            <c:extLst>
              <c:ext xmlns:c16="http://schemas.microsoft.com/office/drawing/2014/chart" uri="{C3380CC4-5D6E-409C-BE32-E72D297353CC}">
                <c16:uniqueId val="{00000001-2B58-41FB-85E5-574107FACDD0}"/>
              </c:ext>
            </c:extLst>
          </c:dPt>
          <c:dPt>
            <c:idx val="1"/>
            <c:invertIfNegative val="0"/>
            <c:bubble3D val="0"/>
            <c:spPr>
              <a:solidFill>
                <a:schemeClr val="accent3">
                  <a:lumMod val="75000"/>
                </a:schemeClr>
              </a:solidFill>
              <a:ln>
                <a:noFill/>
              </a:ln>
              <a:effectLst/>
            </c:spPr>
            <c:extLst>
              <c:ext xmlns:c16="http://schemas.microsoft.com/office/drawing/2014/chart" uri="{C3380CC4-5D6E-409C-BE32-E72D297353CC}">
                <c16:uniqueId val="{00000003-2B58-41FB-85E5-574107FACDD0}"/>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5-2B58-41FB-85E5-574107FACDD0}"/>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07-2B58-41FB-85E5-574107FACDD0}"/>
              </c:ext>
            </c:extLst>
          </c:dPt>
          <c:dPt>
            <c:idx val="4"/>
            <c:invertIfNegative val="0"/>
            <c:bubble3D val="0"/>
            <c:spPr>
              <a:solidFill>
                <a:schemeClr val="accent3">
                  <a:lumMod val="75000"/>
                </a:schemeClr>
              </a:solidFill>
              <a:ln>
                <a:noFill/>
              </a:ln>
              <a:effectLst/>
            </c:spPr>
            <c:extLst>
              <c:ext xmlns:c16="http://schemas.microsoft.com/office/drawing/2014/chart" uri="{C3380CC4-5D6E-409C-BE32-E72D297353CC}">
                <c16:uniqueId val="{00000009-2B58-41FB-85E5-574107FACDD0}"/>
              </c:ext>
            </c:extLst>
          </c:dPt>
          <c:dPt>
            <c:idx val="5"/>
            <c:invertIfNegative val="0"/>
            <c:bubble3D val="0"/>
            <c:spPr>
              <a:solidFill>
                <a:schemeClr val="accent3">
                  <a:lumMod val="75000"/>
                </a:schemeClr>
              </a:solidFill>
              <a:ln>
                <a:noFill/>
              </a:ln>
              <a:effectLst/>
            </c:spPr>
            <c:extLst>
              <c:ext xmlns:c16="http://schemas.microsoft.com/office/drawing/2014/chart" uri="{C3380CC4-5D6E-409C-BE32-E72D297353CC}">
                <c16:uniqueId val="{0000000B-2B58-41FB-85E5-574107FACDD0}"/>
              </c:ext>
            </c:extLst>
          </c:dPt>
          <c:dLbls>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5+ days per week</c:v>
                </c:pt>
                <c:pt idx="1">
                  <c:v>2-3 days per week</c:v>
                </c:pt>
                <c:pt idx="2">
                  <c:v>Several times per month</c:v>
                </c:pt>
                <c:pt idx="3">
                  <c:v>Once a month</c:v>
                </c:pt>
                <c:pt idx="4">
                  <c:v>Less than once a month </c:v>
                </c:pt>
                <c:pt idx="5">
                  <c:v>Never</c:v>
                </c:pt>
              </c:strCache>
            </c:strRef>
          </c:cat>
          <c:val>
            <c:numRef>
              <c:f>Sheet1!$B$2:$B$7</c:f>
              <c:numCache>
                <c:formatCode>0%</c:formatCode>
                <c:ptCount val="6"/>
                <c:pt idx="0">
                  <c:v>3.3927056827819997E-2</c:v>
                </c:pt>
                <c:pt idx="1">
                  <c:v>6.6157760814249997E-2</c:v>
                </c:pt>
                <c:pt idx="2">
                  <c:v>0.12</c:v>
                </c:pt>
                <c:pt idx="3">
                  <c:v>5.2586938083119997E-2</c:v>
                </c:pt>
                <c:pt idx="4">
                  <c:v>0.11</c:v>
                </c:pt>
                <c:pt idx="5">
                  <c:v>0.54961832061070004</c:v>
                </c:pt>
              </c:numCache>
            </c:numRef>
          </c:val>
          <c:extLst>
            <c:ext xmlns:c16="http://schemas.microsoft.com/office/drawing/2014/chart" uri="{C3380CC4-5D6E-409C-BE32-E72D297353CC}">
              <c16:uniqueId val="{0000000A-2B58-41FB-85E5-574107FACDD0}"/>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5+ days per week</c:v>
                </c:pt>
                <c:pt idx="1">
                  <c:v>2-3 days per week</c:v>
                </c:pt>
                <c:pt idx="2">
                  <c:v>Several times per month</c:v>
                </c:pt>
                <c:pt idx="3">
                  <c:v>Once a month</c:v>
                </c:pt>
                <c:pt idx="4">
                  <c:v>Less than once a month </c:v>
                </c:pt>
                <c:pt idx="5">
                  <c:v>Never</c:v>
                </c:pt>
              </c:strCache>
            </c:strRef>
          </c:cat>
          <c:val>
            <c:numRef>
              <c:f>Sheet1!$C$2:$C$7</c:f>
              <c:numCache>
                <c:formatCode>0%</c:formatCode>
                <c:ptCount val="6"/>
                <c:pt idx="0">
                  <c:v>1.549053356282272E-2</c:v>
                </c:pt>
                <c:pt idx="1">
                  <c:v>5.8519793459552487E-2</c:v>
                </c:pt>
                <c:pt idx="2">
                  <c:v>0.12736660929432014</c:v>
                </c:pt>
                <c:pt idx="3">
                  <c:v>5.6798623063683308E-2</c:v>
                </c:pt>
                <c:pt idx="4">
                  <c:v>9.2943201376936319E-2</c:v>
                </c:pt>
                <c:pt idx="5">
                  <c:v>0.57831325301204817</c:v>
                </c:pt>
              </c:numCache>
            </c:numRef>
          </c:val>
          <c:extLst>
            <c:ext xmlns:c16="http://schemas.microsoft.com/office/drawing/2014/chart" uri="{C3380CC4-5D6E-409C-BE32-E72D297353CC}">
              <c16:uniqueId val="{0000000D-BC02-482D-B957-1AAE5796803D}"/>
            </c:ext>
          </c:extLst>
        </c:ser>
        <c:ser>
          <c:idx val="2"/>
          <c:order val="2"/>
          <c:tx>
            <c:strRef>
              <c:f>Sheet1!$D$1</c:f>
              <c:strCache>
                <c:ptCount val="1"/>
                <c:pt idx="0">
                  <c:v>2020</c:v>
                </c:pt>
              </c:strCache>
            </c:strRef>
          </c:tx>
          <c:spPr>
            <a:solidFill>
              <a:schemeClr val="accent1">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5+ days per week</c:v>
                </c:pt>
                <c:pt idx="1">
                  <c:v>2-3 days per week</c:v>
                </c:pt>
                <c:pt idx="2">
                  <c:v>Several times per month</c:v>
                </c:pt>
                <c:pt idx="3">
                  <c:v>Once a month</c:v>
                </c:pt>
                <c:pt idx="4">
                  <c:v>Less than once a month </c:v>
                </c:pt>
                <c:pt idx="5">
                  <c:v>Never</c:v>
                </c:pt>
              </c:strCache>
            </c:strRef>
          </c:cat>
          <c:val>
            <c:numRef>
              <c:f>Sheet1!$D$2:$D$7</c:f>
              <c:numCache>
                <c:formatCode>0%</c:formatCode>
                <c:ptCount val="6"/>
                <c:pt idx="0">
                  <c:v>0.03</c:v>
                </c:pt>
                <c:pt idx="1">
                  <c:v>0.08</c:v>
                </c:pt>
                <c:pt idx="2">
                  <c:v>0.12</c:v>
                </c:pt>
                <c:pt idx="3">
                  <c:v>0.04</c:v>
                </c:pt>
                <c:pt idx="4">
                  <c:v>0.09</c:v>
                </c:pt>
                <c:pt idx="5">
                  <c:v>0.59</c:v>
                </c:pt>
              </c:numCache>
            </c:numRef>
          </c:val>
          <c:extLst>
            <c:ext xmlns:c16="http://schemas.microsoft.com/office/drawing/2014/chart" uri="{C3380CC4-5D6E-409C-BE32-E72D297353CC}">
              <c16:uniqueId val="{0000000D-6A61-45B5-9CFC-681BCF5F602C}"/>
            </c:ext>
          </c:extLst>
        </c:ser>
        <c:dLbls>
          <c:dLblPos val="ctr"/>
          <c:showLegendKey val="0"/>
          <c:showVal val="1"/>
          <c:showCatName val="0"/>
          <c:showSerName val="0"/>
          <c:showPercent val="0"/>
          <c:showBubbleSize val="0"/>
        </c:dLbls>
        <c:gapWidth val="70"/>
        <c:axId val="2041960815"/>
        <c:axId val="1924664895"/>
      </c:barChart>
      <c:catAx>
        <c:axId val="2041960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bg2">
                    <a:lumMod val="25000"/>
                  </a:schemeClr>
                </a:solidFill>
                <a:latin typeface="+mn-lt"/>
                <a:ea typeface="+mn-ea"/>
                <a:cs typeface="+mn-cs"/>
              </a:defRPr>
            </a:pPr>
            <a:endParaRPr lang="en-US"/>
          </a:p>
        </c:txPr>
        <c:crossAx val="1924664895"/>
        <c:crosses val="autoZero"/>
        <c:auto val="1"/>
        <c:lblAlgn val="ctr"/>
        <c:lblOffset val="100"/>
        <c:noMultiLvlLbl val="0"/>
      </c:catAx>
      <c:valAx>
        <c:axId val="1924664895"/>
        <c:scaling>
          <c:orientation val="minMax"/>
        </c:scaling>
        <c:delete val="1"/>
        <c:axPos val="t"/>
        <c:numFmt formatCode="0%" sourceLinked="1"/>
        <c:majorTickMark val="none"/>
        <c:minorTickMark val="none"/>
        <c:tickLblPos val="nextTo"/>
        <c:crossAx val="2041960815"/>
        <c:crossesAt val="1"/>
        <c:crossBetween val="between"/>
      </c:valAx>
      <c:spPr>
        <a:noFill/>
        <a:ln w="25400">
          <a:noFill/>
        </a:ln>
        <a:effectLst/>
      </c:spPr>
    </c:plotArea>
    <c:legend>
      <c:legendPos val="r"/>
      <c:layout>
        <c:manualLayout>
          <c:xMode val="edge"/>
          <c:yMode val="edge"/>
          <c:x val="0.82728114092623484"/>
          <c:y val="0.17215623863957666"/>
          <c:w val="0.13707564516858628"/>
          <c:h val="0.2374397544128933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Usage of handyDART</a:t>
            </a:r>
            <a:r>
              <a:rPr lang="en-US" sz="1400" b="1" baseline="0" dirty="0"/>
              <a:t> and </a:t>
            </a:r>
            <a:r>
              <a:rPr lang="en-US" sz="1400" b="1" dirty="0"/>
              <a:t>regular bus service in 2022</a:t>
            </a:r>
            <a:endParaRPr lang="en-CA" sz="1400" b="1" dirty="0"/>
          </a:p>
        </c:rich>
      </c:tx>
      <c:layout>
        <c:manualLayout>
          <c:xMode val="edge"/>
          <c:yMode val="edge"/>
          <c:x val="0.30968028114604157"/>
          <c:y val="2.77420729912976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380374885644569"/>
          <c:y val="0.14697369558426709"/>
          <c:w val="0.58293235554284395"/>
          <c:h val="0.74420248405454936"/>
        </c:manualLayout>
      </c:layout>
      <c:barChart>
        <c:barDir val="bar"/>
        <c:grouping val="clustered"/>
        <c:varyColors val="0"/>
        <c:ser>
          <c:idx val="0"/>
          <c:order val="0"/>
          <c:tx>
            <c:strRef>
              <c:f>Sheet1!$B$1</c:f>
              <c:strCache>
                <c:ptCount val="1"/>
                <c:pt idx="0">
                  <c:v>Regular bus service</c:v>
                </c:pt>
              </c:strCache>
            </c:strRef>
          </c:tx>
          <c:spPr>
            <a:solidFill>
              <a:schemeClr val="accent1">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5+ days per week</c:v>
                </c:pt>
                <c:pt idx="1">
                  <c:v>2-3 days per week</c:v>
                </c:pt>
                <c:pt idx="2">
                  <c:v>Several times per month</c:v>
                </c:pt>
                <c:pt idx="3">
                  <c:v>Once a month</c:v>
                </c:pt>
                <c:pt idx="4">
                  <c:v>Less than once a month</c:v>
                </c:pt>
                <c:pt idx="5">
                  <c:v>Never</c:v>
                </c:pt>
              </c:strCache>
            </c:strRef>
          </c:cat>
          <c:val>
            <c:numRef>
              <c:f>Sheet1!$B$2:$B$7</c:f>
              <c:numCache>
                <c:formatCode>0%</c:formatCode>
                <c:ptCount val="6"/>
                <c:pt idx="0">
                  <c:v>0.03</c:v>
                </c:pt>
                <c:pt idx="1">
                  <c:v>7.0000000000000007E-2</c:v>
                </c:pt>
                <c:pt idx="2">
                  <c:v>0.12</c:v>
                </c:pt>
                <c:pt idx="3">
                  <c:v>0.05</c:v>
                </c:pt>
                <c:pt idx="4">
                  <c:v>0.11</c:v>
                </c:pt>
                <c:pt idx="5">
                  <c:v>0.55000000000000004</c:v>
                </c:pt>
              </c:numCache>
            </c:numRef>
          </c:val>
          <c:extLst>
            <c:ext xmlns:c16="http://schemas.microsoft.com/office/drawing/2014/chart" uri="{C3380CC4-5D6E-409C-BE32-E72D297353CC}">
              <c16:uniqueId val="{00000000-34E8-468F-BDDB-739766BD5FFA}"/>
            </c:ext>
          </c:extLst>
        </c:ser>
        <c:ser>
          <c:idx val="1"/>
          <c:order val="1"/>
          <c:tx>
            <c:strRef>
              <c:f>Sheet1!$C$1</c:f>
              <c:strCache>
                <c:ptCount val="1"/>
                <c:pt idx="0">
                  <c:v>handyDART</c:v>
                </c:pt>
              </c:strCache>
            </c:strRef>
          </c:tx>
          <c:spPr>
            <a:solidFill>
              <a:schemeClr val="accent4">
                <a:lumMod val="75000"/>
              </a:schemeClr>
            </a:solidFill>
            <a:ln>
              <a:noFill/>
            </a:ln>
            <a:effectLst/>
          </c:spPr>
          <c:invertIfNegative val="0"/>
          <c:dLbls>
            <c:dLbl>
              <c:idx val="5"/>
              <c:tx>
                <c:rich>
                  <a:bodyPr/>
                  <a:lstStyle/>
                  <a:p>
                    <a:r>
                      <a:rPr lang="en-US" dirty="0"/>
                      <a:t>n/a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E-1847-8299-AF92D6B8D4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5+ days per week</c:v>
                </c:pt>
                <c:pt idx="1">
                  <c:v>2-3 days per week</c:v>
                </c:pt>
                <c:pt idx="2">
                  <c:v>Several times per month</c:v>
                </c:pt>
                <c:pt idx="3">
                  <c:v>Once a month</c:v>
                </c:pt>
                <c:pt idx="4">
                  <c:v>Less than once a month</c:v>
                </c:pt>
                <c:pt idx="5">
                  <c:v>Never</c:v>
                </c:pt>
              </c:strCache>
            </c:strRef>
          </c:cat>
          <c:val>
            <c:numRef>
              <c:f>Sheet1!$C$2:$C$7</c:f>
              <c:numCache>
                <c:formatCode>0%</c:formatCode>
                <c:ptCount val="6"/>
                <c:pt idx="0">
                  <c:v>0.06</c:v>
                </c:pt>
                <c:pt idx="1">
                  <c:v>0.19</c:v>
                </c:pt>
                <c:pt idx="2">
                  <c:v>0.31</c:v>
                </c:pt>
                <c:pt idx="3">
                  <c:v>0.13</c:v>
                </c:pt>
                <c:pt idx="4">
                  <c:v>0.28000000000000003</c:v>
                </c:pt>
                <c:pt idx="5">
                  <c:v>0</c:v>
                </c:pt>
              </c:numCache>
            </c:numRef>
          </c:val>
          <c:extLst>
            <c:ext xmlns:c16="http://schemas.microsoft.com/office/drawing/2014/chart" uri="{C3380CC4-5D6E-409C-BE32-E72D297353CC}">
              <c16:uniqueId val="{00000001-34E8-468F-BDDB-739766BD5FFA}"/>
            </c:ext>
          </c:extLst>
        </c:ser>
        <c:dLbls>
          <c:showLegendKey val="0"/>
          <c:showVal val="0"/>
          <c:showCatName val="0"/>
          <c:showSerName val="0"/>
          <c:showPercent val="0"/>
          <c:showBubbleSize val="0"/>
        </c:dLbls>
        <c:gapWidth val="90"/>
        <c:overlap val="-10"/>
        <c:axId val="1433175231"/>
        <c:axId val="1120308719"/>
      </c:barChart>
      <c:catAx>
        <c:axId val="143317523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layout>
        <c:manualLayout>
          <c:xMode val="edge"/>
          <c:yMode val="edge"/>
          <c:x val="0.34163226863915819"/>
          <c:y val="0.90306563949222973"/>
          <c:w val="0.48540659679135745"/>
          <c:h val="8.1081747369886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Trip</a:t>
            </a:r>
            <a:r>
              <a:rPr lang="en-US" sz="1400" b="1" baseline="0" dirty="0"/>
              <a:t> purposes in 2022</a:t>
            </a:r>
            <a:endParaRPr lang="en-CA" sz="1400" b="1" dirty="0"/>
          </a:p>
        </c:rich>
      </c:tx>
      <c:layout>
        <c:manualLayout>
          <c:xMode val="edge"/>
          <c:yMode val="edge"/>
          <c:x val="0.26296193258090478"/>
          <c:y val="4.970511110642794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611178527372736"/>
          <c:y val="0.14179353863661681"/>
          <c:w val="0.40310255666264128"/>
          <c:h val="0.77615900818583872"/>
        </c:manualLayout>
      </c:layout>
      <c:barChart>
        <c:barDir val="bar"/>
        <c:grouping val="clustered"/>
        <c:varyColors val="0"/>
        <c:ser>
          <c:idx val="0"/>
          <c:order val="0"/>
          <c:tx>
            <c:strRef>
              <c:f>Sheet1!$B$1</c:f>
              <c:strCache>
                <c:ptCount val="1"/>
                <c:pt idx="0">
                  <c:v>Regular bus service</c:v>
                </c:pt>
              </c:strCache>
            </c:strRef>
          </c:tx>
          <c:spPr>
            <a:solidFill>
              <a:schemeClr val="accent1">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Running errands</c:v>
                </c:pt>
                <c:pt idx="1">
                  <c:v>Medical appointments</c:v>
                </c:pt>
                <c:pt idx="2">
                  <c:v>Social outings</c:v>
                </c:pt>
                <c:pt idx="3">
                  <c:v>Medical treatments</c:v>
                </c:pt>
                <c:pt idx="4">
                  <c:v>Adult day-program</c:v>
                </c:pt>
                <c:pt idx="5">
                  <c:v>Going to work or school</c:v>
                </c:pt>
              </c:strCache>
            </c:strRef>
          </c:cat>
          <c:val>
            <c:numRef>
              <c:f>Sheet1!$B$2:$B$7</c:f>
              <c:numCache>
                <c:formatCode>0%</c:formatCode>
                <c:ptCount val="6"/>
                <c:pt idx="0">
                  <c:v>0.44</c:v>
                </c:pt>
                <c:pt idx="1">
                  <c:v>0.42</c:v>
                </c:pt>
                <c:pt idx="2">
                  <c:v>0.27</c:v>
                </c:pt>
                <c:pt idx="3">
                  <c:v>0.12</c:v>
                </c:pt>
                <c:pt idx="4">
                  <c:v>0.09</c:v>
                </c:pt>
                <c:pt idx="5">
                  <c:v>0.06</c:v>
                </c:pt>
              </c:numCache>
            </c:numRef>
          </c:val>
          <c:extLst>
            <c:ext xmlns:c16="http://schemas.microsoft.com/office/drawing/2014/chart" uri="{C3380CC4-5D6E-409C-BE32-E72D297353CC}">
              <c16:uniqueId val="{00000000-1EE3-48E8-AE36-B248CB988E4B}"/>
            </c:ext>
          </c:extLst>
        </c:ser>
        <c:ser>
          <c:idx val="1"/>
          <c:order val="1"/>
          <c:tx>
            <c:strRef>
              <c:f>Sheet1!$C$1</c:f>
              <c:strCache>
                <c:ptCount val="1"/>
                <c:pt idx="0">
                  <c:v>handyDART</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Running errands</c:v>
                </c:pt>
                <c:pt idx="1">
                  <c:v>Medical appointments</c:v>
                </c:pt>
                <c:pt idx="2">
                  <c:v>Social outings</c:v>
                </c:pt>
                <c:pt idx="3">
                  <c:v>Medical treatments</c:v>
                </c:pt>
                <c:pt idx="4">
                  <c:v>Adult day-program</c:v>
                </c:pt>
                <c:pt idx="5">
                  <c:v>Going to work or school</c:v>
                </c:pt>
              </c:strCache>
            </c:strRef>
          </c:cat>
          <c:val>
            <c:numRef>
              <c:f>Sheet1!$C$2:$C$7</c:f>
              <c:numCache>
                <c:formatCode>0%</c:formatCode>
                <c:ptCount val="6"/>
                <c:pt idx="0">
                  <c:v>0.3</c:v>
                </c:pt>
                <c:pt idx="1">
                  <c:v>0.64</c:v>
                </c:pt>
                <c:pt idx="2">
                  <c:v>0.27</c:v>
                </c:pt>
                <c:pt idx="3">
                  <c:v>0.2</c:v>
                </c:pt>
                <c:pt idx="4">
                  <c:v>0.18</c:v>
                </c:pt>
                <c:pt idx="5">
                  <c:v>0.05</c:v>
                </c:pt>
              </c:numCache>
            </c:numRef>
          </c:val>
          <c:extLst>
            <c:ext xmlns:c16="http://schemas.microsoft.com/office/drawing/2014/chart" uri="{C3380CC4-5D6E-409C-BE32-E72D297353CC}">
              <c16:uniqueId val="{00000001-1EE3-48E8-AE36-B248CB988E4B}"/>
            </c:ext>
          </c:extLst>
        </c:ser>
        <c:dLbls>
          <c:showLegendKey val="0"/>
          <c:showVal val="0"/>
          <c:showCatName val="0"/>
          <c:showSerName val="0"/>
          <c:showPercent val="0"/>
          <c:showBubbleSize val="0"/>
        </c:dLbls>
        <c:gapWidth val="90"/>
        <c:overlap val="-10"/>
        <c:axId val="1433175231"/>
        <c:axId val="1120308719"/>
      </c:barChart>
      <c:catAx>
        <c:axId val="143317523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20308719"/>
        <c:crosses val="autoZero"/>
        <c:auto val="1"/>
        <c:lblAlgn val="ctr"/>
        <c:lblOffset val="100"/>
        <c:noMultiLvlLbl val="0"/>
      </c:catAx>
      <c:valAx>
        <c:axId val="1120308719"/>
        <c:scaling>
          <c:orientation val="minMax"/>
        </c:scaling>
        <c:delete val="1"/>
        <c:axPos val="t"/>
        <c:numFmt formatCode="0%" sourceLinked="1"/>
        <c:majorTickMark val="out"/>
        <c:minorTickMark val="none"/>
        <c:tickLblPos val="high"/>
        <c:crossAx val="1433175231"/>
        <c:crosses val="autoZero"/>
        <c:crossBetween val="between"/>
      </c:valAx>
      <c:spPr>
        <a:noFill/>
        <a:ln>
          <a:noFill/>
        </a:ln>
        <a:effectLst/>
      </c:spPr>
    </c:plotArea>
    <c:legend>
      <c:legendPos val="b"/>
      <c:layout>
        <c:manualLayout>
          <c:xMode val="edge"/>
          <c:yMode val="edge"/>
          <c:x val="0.74758036465886135"/>
          <c:y val="0.14943505971537727"/>
          <c:w val="0.23800528613622784"/>
          <c:h val="0.208221965986169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C47557-4D43-4F44-807C-07853139FA52}" type="datetimeFigureOut">
              <a:rPr lang="en-US" smtClean="0"/>
              <a:t>3/31/2022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40BA91-9898-BF40-8593-DDD0C1A64406}" type="slidenum">
              <a:rPr lang="en-US" smtClean="0"/>
              <a:t>‹#›</a:t>
            </a:fld>
            <a:endParaRPr lang="en-US" dirty="0"/>
          </a:p>
        </p:txBody>
      </p:sp>
    </p:spTree>
    <p:extLst>
      <p:ext uri="{BB962C8B-B14F-4D97-AF65-F5344CB8AC3E}">
        <p14:creationId xmlns:p14="http://schemas.microsoft.com/office/powerpoint/2010/main" val="3632931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7A45BC-E381-5D45-B4C9-4C0102229E30}" type="datetimeFigureOut">
              <a:rPr lang="en-US" smtClean="0"/>
              <a:t>3/31/2022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3A58B-7D57-5A41-9A44-9683B0EA003B}" type="slidenum">
              <a:rPr lang="en-US" smtClean="0"/>
              <a:t>‹#›</a:t>
            </a:fld>
            <a:endParaRPr lang="en-US" dirty="0"/>
          </a:p>
        </p:txBody>
      </p:sp>
    </p:spTree>
    <p:extLst>
      <p:ext uri="{BB962C8B-B14F-4D97-AF65-F5344CB8AC3E}">
        <p14:creationId xmlns:p14="http://schemas.microsoft.com/office/powerpoint/2010/main" val="1369326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13</a:t>
            </a:fld>
            <a:endParaRPr lang="en-US" dirty="0"/>
          </a:p>
        </p:txBody>
      </p:sp>
    </p:spTree>
    <p:extLst>
      <p:ext uri="{BB962C8B-B14F-4D97-AF65-F5344CB8AC3E}">
        <p14:creationId xmlns:p14="http://schemas.microsoft.com/office/powerpoint/2010/main" val="506792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40</a:t>
            </a:fld>
            <a:endParaRPr lang="en-US" dirty="0"/>
          </a:p>
        </p:txBody>
      </p:sp>
    </p:spTree>
    <p:extLst>
      <p:ext uri="{BB962C8B-B14F-4D97-AF65-F5344CB8AC3E}">
        <p14:creationId xmlns:p14="http://schemas.microsoft.com/office/powerpoint/2010/main" val="255748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41</a:t>
            </a:fld>
            <a:endParaRPr lang="en-US" dirty="0"/>
          </a:p>
        </p:txBody>
      </p:sp>
    </p:spTree>
    <p:extLst>
      <p:ext uri="{BB962C8B-B14F-4D97-AF65-F5344CB8AC3E}">
        <p14:creationId xmlns:p14="http://schemas.microsoft.com/office/powerpoint/2010/main" val="406067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48</a:t>
            </a:fld>
            <a:endParaRPr lang="en-US" dirty="0"/>
          </a:p>
        </p:txBody>
      </p:sp>
    </p:spTree>
    <p:extLst>
      <p:ext uri="{BB962C8B-B14F-4D97-AF65-F5344CB8AC3E}">
        <p14:creationId xmlns:p14="http://schemas.microsoft.com/office/powerpoint/2010/main" val="210372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3470" rtl="0" eaLnBrk="1" fontAlgn="auto" latinLnBrk="0" hangingPunct="1">
              <a:lnSpc>
                <a:spcPct val="100000"/>
              </a:lnSpc>
              <a:spcBef>
                <a:spcPts val="0"/>
              </a:spcBef>
              <a:spcAft>
                <a:spcPts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470" rtl="0" eaLnBrk="1" fontAlgn="auto" latinLnBrk="0" hangingPunct="1">
                <a:lnSpc>
                  <a:spcPct val="100000"/>
                </a:lnSpc>
                <a:spcBef>
                  <a:spcPts val="0"/>
                </a:spcBef>
                <a:spcAft>
                  <a:spcPts val="0"/>
                </a:spcAft>
                <a:buClrTx/>
                <a:buSzTx/>
                <a:buFontTx/>
                <a:buNone/>
                <a:tabLst/>
                <a:defRPr/>
              </a:pPr>
              <a:t>51</a:t>
            </a:fld>
            <a:endParaRPr kumimoji="0" lang="en-US" altLang="ru-R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61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3A58B-7D57-5A41-9A44-9683B0EA00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3370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3A58B-7D57-5A41-9A44-9683B0EA00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11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15</a:t>
            </a:fld>
            <a:endParaRPr lang="en-US" dirty="0"/>
          </a:p>
        </p:txBody>
      </p:sp>
    </p:spTree>
    <p:extLst>
      <p:ext uri="{BB962C8B-B14F-4D97-AF65-F5344CB8AC3E}">
        <p14:creationId xmlns:p14="http://schemas.microsoft.com/office/powerpoint/2010/main" val="354299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24</a:t>
            </a:fld>
            <a:endParaRPr lang="en-US" dirty="0"/>
          </a:p>
        </p:txBody>
      </p:sp>
    </p:spTree>
    <p:extLst>
      <p:ext uri="{BB962C8B-B14F-4D97-AF65-F5344CB8AC3E}">
        <p14:creationId xmlns:p14="http://schemas.microsoft.com/office/powerpoint/2010/main" val="84917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26</a:t>
            </a:fld>
            <a:endParaRPr lang="en-US" dirty="0"/>
          </a:p>
        </p:txBody>
      </p:sp>
    </p:spTree>
    <p:extLst>
      <p:ext uri="{BB962C8B-B14F-4D97-AF65-F5344CB8AC3E}">
        <p14:creationId xmlns:p14="http://schemas.microsoft.com/office/powerpoint/2010/main" val="102730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27</a:t>
            </a:fld>
            <a:endParaRPr lang="en-US" dirty="0"/>
          </a:p>
        </p:txBody>
      </p:sp>
    </p:spTree>
    <p:extLst>
      <p:ext uri="{BB962C8B-B14F-4D97-AF65-F5344CB8AC3E}">
        <p14:creationId xmlns:p14="http://schemas.microsoft.com/office/powerpoint/2010/main" val="314210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28</a:t>
            </a:fld>
            <a:endParaRPr lang="en-US" dirty="0"/>
          </a:p>
        </p:txBody>
      </p:sp>
    </p:spTree>
    <p:extLst>
      <p:ext uri="{BB962C8B-B14F-4D97-AF65-F5344CB8AC3E}">
        <p14:creationId xmlns:p14="http://schemas.microsoft.com/office/powerpoint/2010/main" val="214356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3A58B-7D57-5A41-9A44-9683B0EA003B}" type="slidenum">
              <a:rPr lang="en-US" smtClean="0"/>
              <a:t>30</a:t>
            </a:fld>
            <a:endParaRPr lang="en-US" dirty="0"/>
          </a:p>
        </p:txBody>
      </p:sp>
    </p:spTree>
    <p:extLst>
      <p:ext uri="{BB962C8B-B14F-4D97-AF65-F5344CB8AC3E}">
        <p14:creationId xmlns:p14="http://schemas.microsoft.com/office/powerpoint/2010/main" val="87887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8C3A58B-7D57-5A41-9A44-9683B0EA003B}" type="slidenum">
              <a:rPr lang="en-US" smtClean="0"/>
              <a:t>37</a:t>
            </a:fld>
            <a:endParaRPr lang="en-US" dirty="0"/>
          </a:p>
        </p:txBody>
      </p:sp>
    </p:spTree>
    <p:extLst>
      <p:ext uri="{BB962C8B-B14F-4D97-AF65-F5344CB8AC3E}">
        <p14:creationId xmlns:p14="http://schemas.microsoft.com/office/powerpoint/2010/main" val="137533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8C3A58B-7D57-5A41-9A44-9683B0EA003B}" type="slidenum">
              <a:rPr lang="en-US" smtClean="0"/>
              <a:t>38</a:t>
            </a:fld>
            <a:endParaRPr lang="en-US" dirty="0"/>
          </a:p>
        </p:txBody>
      </p:sp>
    </p:spTree>
    <p:extLst>
      <p:ext uri="{BB962C8B-B14F-4D97-AF65-F5344CB8AC3E}">
        <p14:creationId xmlns:p14="http://schemas.microsoft.com/office/powerpoint/2010/main" val="517572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esomar.org" TargetMode="External"/><Relationship Id="rId7" Type="http://schemas.openxmlformats.org/officeDocument/2006/relationships/hyperlink" Target="https://canadianresearchinsightscouncil.ca/"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hyperlink" Target="http://www.insightsassociation.org" TargetMode="External"/><Relationship Id="rId5" Type="http://schemas.openxmlformats.org/officeDocument/2006/relationships/image" Target="../media/image6.png"/><Relationship Id="rId4" Type="http://schemas.openxmlformats.org/officeDocument/2006/relationships/hyperlink" Target="https://www.esomar.org/uploads/public/knowledge-and-standards/codes-and-guidelines/ESOMAR_ICC-ESOMAR_Code_English.pdf" TargetMode="External"/><Relationship Id="rId9"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twitter.com/leger360" TargetMode="External"/><Relationship Id="rId7" Type="http://schemas.openxmlformats.org/officeDocument/2006/relationships/hyperlink" Target="https://www.linkedin.com/company/117931/" TargetMode="External"/><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4.png"/><Relationship Id="rId11" Type="http://schemas.openxmlformats.org/officeDocument/2006/relationships/hyperlink" Target="https://leger360.com/" TargetMode="External"/><Relationship Id="rId5" Type="http://schemas.openxmlformats.org/officeDocument/2006/relationships/hyperlink" Target="https://www.facebook.com/Leger360"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www.instagram.com/leger360/"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eport_Title_Pag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380685" y="1737535"/>
            <a:ext cx="2898543" cy="707886"/>
          </a:xfrm>
        </p:spPr>
        <p:txBody>
          <a:bodyPr>
            <a:sp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noProof="0"/>
              <a:t>Click to edit Master subtitle style</a:t>
            </a:r>
          </a:p>
        </p:txBody>
      </p:sp>
      <p:sp>
        <p:nvSpPr>
          <p:cNvPr id="16" name="Date Placeholder 3"/>
          <p:cNvSpPr txBox="1">
            <a:spLocks/>
          </p:cNvSpPr>
          <p:nvPr userDrawn="1"/>
        </p:nvSpPr>
        <p:spPr>
          <a:xfrm>
            <a:off x="380685" y="4506393"/>
            <a:ext cx="518288"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DATE</a:t>
            </a:r>
          </a:p>
        </p:txBody>
      </p:sp>
      <p:sp>
        <p:nvSpPr>
          <p:cNvPr id="18" name="Title 1"/>
          <p:cNvSpPr txBox="1">
            <a:spLocks/>
          </p:cNvSpPr>
          <p:nvPr userDrawn="1"/>
        </p:nvSpPr>
        <p:spPr>
          <a:xfrm>
            <a:off x="380684" y="364434"/>
            <a:ext cx="3283265"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en-CA" sz="2300" noProof="0">
                <a:latin typeface="Calibri"/>
                <a:cs typeface="Calibri"/>
              </a:rPr>
              <a:t>Report</a:t>
            </a:r>
          </a:p>
        </p:txBody>
      </p:sp>
      <p:sp>
        <p:nvSpPr>
          <p:cNvPr id="19" name="Title 11"/>
          <p:cNvSpPr>
            <a:spLocks noGrp="1"/>
          </p:cNvSpPr>
          <p:nvPr>
            <p:ph type="title" hasCustomPrompt="1"/>
          </p:nvPr>
        </p:nvSpPr>
        <p:spPr>
          <a:xfrm>
            <a:off x="380686" y="875775"/>
            <a:ext cx="2898542" cy="830997"/>
          </a:xfrm>
        </p:spPr>
        <p:txBody>
          <a:bodyPr>
            <a:spAutoFit/>
          </a:bodyPr>
          <a:lstStyle>
            <a:lvl1pPr algn="l">
              <a:defRPr sz="2400" b="1">
                <a:latin typeface="Calibri"/>
                <a:cs typeface="Calibri"/>
              </a:defRPr>
            </a:lvl1pPr>
          </a:lstStyle>
          <a:p>
            <a:r>
              <a:rPr lang="en-CA" noProof="0"/>
              <a:t>CLICK TO EDIT MASTER TITLE STYLE</a:t>
            </a:r>
          </a:p>
        </p:txBody>
      </p:sp>
      <p:sp>
        <p:nvSpPr>
          <p:cNvPr id="22" name="Date Placeholder 3"/>
          <p:cNvSpPr>
            <a:spLocks noGrp="1"/>
          </p:cNvSpPr>
          <p:nvPr>
            <p:ph type="dt" sz="half" idx="10"/>
          </p:nvPr>
        </p:nvSpPr>
        <p:spPr>
          <a:xfrm>
            <a:off x="735342" y="4506393"/>
            <a:ext cx="924742" cy="273844"/>
          </a:xfrm>
        </p:spPr>
        <p:txBody>
          <a:bodyPr/>
          <a:lstStyle>
            <a:lvl1pPr>
              <a:defRPr sz="1100" b="0" i="0">
                <a:solidFill>
                  <a:srgbClr val="000000"/>
                </a:solidFill>
                <a:latin typeface="Calibri"/>
                <a:cs typeface="Calibri"/>
              </a:defRPr>
            </a:lvl1pPr>
          </a:lstStyle>
          <a:p>
            <a:fld id="{A61FF433-A43E-C044-9573-B85011FD925A}" type="datetime1">
              <a:rPr lang="en-CA" noProof="0" smtClean="0"/>
              <a:pPr/>
              <a:t>2022-03-31</a:t>
            </a:fld>
            <a:endParaRPr lang="en-CA" noProof="0"/>
          </a:p>
        </p:txBody>
      </p:sp>
      <p:sp>
        <p:nvSpPr>
          <p:cNvPr id="11" name="Picture Placeholder 6"/>
          <p:cNvSpPr>
            <a:spLocks noGrp="1"/>
          </p:cNvSpPr>
          <p:nvPr>
            <p:ph type="pic" sz="quarter" idx="14" hasCustomPrompt="1"/>
          </p:nvPr>
        </p:nvSpPr>
        <p:spPr>
          <a:xfrm>
            <a:off x="880181" y="2675708"/>
            <a:ext cx="1899549" cy="1539620"/>
          </a:xfrm>
        </p:spPr>
        <p:txBody>
          <a:bodyPr anchor="ctr"/>
          <a:lstStyle>
            <a:lvl1pPr marL="0" indent="0" algn="ctr">
              <a:buNone/>
              <a:defRPr/>
            </a:lvl1pPr>
          </a:lstStyle>
          <a:p>
            <a:r>
              <a:rPr lang="en-CA" noProof="0"/>
              <a:t>Logo</a:t>
            </a:r>
          </a:p>
        </p:txBody>
      </p:sp>
      <p:sp>
        <p:nvSpPr>
          <p:cNvPr id="9" name="Date Placeholder 3">
            <a:extLst>
              <a:ext uri="{FF2B5EF4-FFF2-40B4-BE49-F238E27FC236}">
                <a16:creationId xmlns:a16="http://schemas.microsoft.com/office/drawing/2014/main" id="{9CC8B92C-E7A0-404F-9A19-5F3974863D0C}"/>
              </a:ext>
            </a:extLst>
          </p:cNvPr>
          <p:cNvSpPr txBox="1">
            <a:spLocks/>
          </p:cNvSpPr>
          <p:nvPr userDrawn="1"/>
        </p:nvSpPr>
        <p:spPr>
          <a:xfrm>
            <a:off x="1587092" y="4506393"/>
            <a:ext cx="1482964"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PROJECT NUMBER</a:t>
            </a:r>
          </a:p>
        </p:txBody>
      </p:sp>
      <p:sp>
        <p:nvSpPr>
          <p:cNvPr id="14" name="Footer Placeholder 4">
            <a:extLst>
              <a:ext uri="{FF2B5EF4-FFF2-40B4-BE49-F238E27FC236}">
                <a16:creationId xmlns:a16="http://schemas.microsoft.com/office/drawing/2014/main" id="{46033771-8A24-4DA7-8491-80DDD6408337}"/>
              </a:ext>
            </a:extLst>
          </p:cNvPr>
          <p:cNvSpPr>
            <a:spLocks noGrp="1"/>
          </p:cNvSpPr>
          <p:nvPr>
            <p:ph type="ftr" sz="quarter" idx="11"/>
          </p:nvPr>
        </p:nvSpPr>
        <p:spPr>
          <a:xfrm>
            <a:off x="2740481" y="4506393"/>
            <a:ext cx="1463065" cy="273844"/>
          </a:xfrm>
        </p:spPr>
        <p:txBody>
          <a:bodyPr/>
          <a:lstStyle>
            <a:lvl1pPr algn="l">
              <a:defRPr sz="1100" b="0" i="0">
                <a:solidFill>
                  <a:srgbClr val="000000"/>
                </a:solidFill>
                <a:latin typeface="Calibri"/>
                <a:cs typeface="Calibri"/>
              </a:defRPr>
            </a:lvl1pPr>
          </a:lstStyle>
          <a:p>
            <a:r>
              <a:rPr lang="en-CA" noProof="0"/>
              <a:t>00 000-000</a:t>
            </a:r>
          </a:p>
        </p:txBody>
      </p:sp>
      <p:pic>
        <p:nvPicPr>
          <p:cNvPr id="4" name="Image 3" descr="Une image contenant fleur&#10;&#10;Description générée automatiquement">
            <a:extLst>
              <a:ext uri="{FF2B5EF4-FFF2-40B4-BE49-F238E27FC236}">
                <a16:creationId xmlns:a16="http://schemas.microsoft.com/office/drawing/2014/main" id="{199E161F-2848-4FDF-A606-A114F24C4E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541" b="8571"/>
          <a:stretch/>
        </p:blipFill>
        <p:spPr>
          <a:xfrm>
            <a:off x="3662358" y="-1"/>
            <a:ext cx="5476873" cy="5143501"/>
          </a:xfrm>
          <a:prstGeom prst="rect">
            <a:avLst/>
          </a:prstGeom>
        </p:spPr>
      </p:pic>
    </p:spTree>
    <p:extLst>
      <p:ext uri="{BB962C8B-B14F-4D97-AF65-F5344CB8AC3E}">
        <p14:creationId xmlns:p14="http://schemas.microsoft.com/office/powerpoint/2010/main" val="24103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77894"/>
            <a:ext cx="7239314" cy="424732"/>
          </a:xfrm>
        </p:spPr>
        <p:txBody>
          <a:bodyPr anchor="t">
            <a:spAutoFit/>
          </a:bodyPr>
          <a:lstStyle>
            <a:lvl1pPr algn="l">
              <a:lnSpc>
                <a:spcPct val="90000"/>
              </a:lnSpc>
              <a:defRPr sz="2400" b="1">
                <a:latin typeface="Calibri"/>
                <a:cs typeface="Calibri"/>
              </a:defRPr>
            </a:lvl1pPr>
          </a:lstStyle>
          <a:p>
            <a:r>
              <a:rPr lang="en-CA" noProof="0"/>
              <a:t>CLICK TO EDIT MASTER TITLE STYLE</a:t>
            </a:r>
          </a:p>
        </p:txBody>
      </p:sp>
      <p:sp>
        <p:nvSpPr>
          <p:cNvPr id="3" name="Text Placeholder 2"/>
          <p:cNvSpPr>
            <a:spLocks noGrp="1"/>
          </p:cNvSpPr>
          <p:nvPr>
            <p:ph type="body" sz="quarter" idx="13"/>
          </p:nvPr>
        </p:nvSpPr>
        <p:spPr>
          <a:xfrm>
            <a:off x="373318" y="1136650"/>
            <a:ext cx="8427782" cy="1234184"/>
          </a:xfrm>
        </p:spPr>
        <p:txBody>
          <a:bodyPr>
            <a:spAutoFit/>
          </a:bodyPr>
          <a:lstStyle>
            <a:lvl1pPr marL="0" indent="0">
              <a:lnSpc>
                <a:spcPct val="90000"/>
              </a:lnSpc>
              <a:buFontTx/>
              <a:buNone/>
              <a:defRPr sz="1400" b="0" i="0">
                <a:latin typeface="Calibri"/>
                <a:cs typeface="Calibri"/>
              </a:defRPr>
            </a:lvl1pPr>
            <a:lvl2pPr marL="300038" indent="-300038">
              <a:lnSpc>
                <a:spcPct val="90000"/>
              </a:lnSpc>
              <a:defRPr sz="1400" baseline="0">
                <a:latin typeface="Calibri"/>
                <a:cs typeface="Calibri"/>
              </a:defRPr>
            </a:lvl2pPr>
            <a:lvl3pPr marL="538163" indent="-238125">
              <a:lnSpc>
                <a:spcPct val="90000"/>
              </a:lnSpc>
              <a:defRPr sz="1400" b="0" i="0">
                <a:latin typeface="Calibri"/>
                <a:cs typeface="Calibri"/>
              </a:defRPr>
            </a:lvl3pPr>
            <a:lvl4pPr marL="838200" indent="-300038">
              <a:lnSpc>
                <a:spcPct val="90000"/>
              </a:lnSpc>
              <a:defRPr sz="1400" b="0" i="0">
                <a:latin typeface="Calibri"/>
                <a:cs typeface="Calibri"/>
              </a:defRPr>
            </a:lvl4pPr>
            <a:lvl5pPr marL="1076325" indent="-238125">
              <a:lnSpc>
                <a:spcPct val="90000"/>
              </a:lnSpc>
              <a:defRPr sz="1400" b="0" i="0" baseline="0">
                <a:latin typeface="Calibri"/>
                <a:cs typeface="Calibri"/>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 name="Slide Number Placeholder 5"/>
          <p:cNvSpPr>
            <a:spLocks noGrp="1"/>
          </p:cNvSpPr>
          <p:nvPr>
            <p:ph type="sldNum" sz="quarter" idx="12"/>
          </p:nvPr>
        </p:nvSpPr>
        <p:spPr>
          <a:xfrm>
            <a:off x="7715550" y="4767263"/>
            <a:ext cx="108555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007A9FFF-D085-4755-81A9-3CAFF203996C}"/>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0EA908C-695E-4FFB-82C1-109FD002CC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40914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port_Page_text + photo">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5442962" y="0"/>
            <a:ext cx="3701038" cy="5143500"/>
          </a:xfrm>
        </p:spPr>
        <p:txBody>
          <a:bodyPr anchor="ctr"/>
          <a:lstStyle>
            <a:lvl1pPr marL="0" indent="0" algn="ctr">
              <a:buNone/>
              <a:defRPr/>
            </a:lvl1pPr>
          </a:lstStyle>
          <a:p>
            <a:r>
              <a:rPr lang="en-CA" noProof="0"/>
              <a:t>Picture</a:t>
            </a:r>
          </a:p>
        </p:txBody>
      </p:sp>
      <p:sp>
        <p:nvSpPr>
          <p:cNvPr id="12" name="Title 11"/>
          <p:cNvSpPr>
            <a:spLocks noGrp="1"/>
          </p:cNvSpPr>
          <p:nvPr>
            <p:ph type="title" hasCustomPrompt="1"/>
          </p:nvPr>
        </p:nvSpPr>
        <p:spPr>
          <a:xfrm>
            <a:off x="373821" y="477894"/>
            <a:ext cx="4826942" cy="424732"/>
          </a:xfrm>
        </p:spPr>
        <p:txBody>
          <a:bodyPr>
            <a:spAutoFit/>
          </a:bodyPr>
          <a:lstStyle>
            <a:lvl1pPr algn="l">
              <a:lnSpc>
                <a:spcPct val="90000"/>
              </a:lnSpc>
              <a:defRPr sz="2400" b="1">
                <a:latin typeface="Calibri"/>
                <a:cs typeface="Calibri"/>
              </a:defRPr>
            </a:lvl1pPr>
          </a:lstStyle>
          <a:p>
            <a:r>
              <a:rPr lang="en-CA" noProof="0"/>
              <a:t>CLICK TO EDIT MASTER TITLE STYLE</a:t>
            </a:r>
          </a:p>
        </p:txBody>
      </p:sp>
      <p:sp>
        <p:nvSpPr>
          <p:cNvPr id="3" name="Text Placeholder 2"/>
          <p:cNvSpPr>
            <a:spLocks noGrp="1"/>
          </p:cNvSpPr>
          <p:nvPr>
            <p:ph type="body" sz="quarter" idx="13"/>
          </p:nvPr>
        </p:nvSpPr>
        <p:spPr>
          <a:xfrm>
            <a:off x="373318" y="1136650"/>
            <a:ext cx="4827445" cy="1234184"/>
          </a:xfrm>
        </p:spPr>
        <p:txBody>
          <a:bodyPr>
            <a:spAutoFit/>
          </a:bodyPr>
          <a:lstStyle>
            <a:lvl1pPr marL="0" indent="0">
              <a:lnSpc>
                <a:spcPct val="90000"/>
              </a:lnSpc>
              <a:buFontTx/>
              <a:buNone/>
              <a:defRPr sz="1400" b="0" i="0">
                <a:latin typeface="Calibri"/>
                <a:cs typeface="Calibri"/>
              </a:defRPr>
            </a:lvl1pPr>
            <a:lvl2pPr marL="300038" indent="-300038">
              <a:lnSpc>
                <a:spcPct val="90000"/>
              </a:lnSpc>
              <a:defRPr sz="1400">
                <a:latin typeface="Calibri"/>
                <a:cs typeface="Calibri"/>
              </a:defRPr>
            </a:lvl2pPr>
            <a:lvl3pPr marL="538163" indent="-238125">
              <a:lnSpc>
                <a:spcPct val="90000"/>
              </a:lnSpc>
              <a:defRPr sz="1400" b="0" i="0">
                <a:latin typeface="Calibri"/>
                <a:cs typeface="Calibri"/>
              </a:defRPr>
            </a:lvl3pPr>
            <a:lvl4pPr marL="838200" indent="-300038">
              <a:lnSpc>
                <a:spcPct val="90000"/>
              </a:lnSpc>
              <a:defRPr sz="1400" b="0" i="0">
                <a:latin typeface="Calibri"/>
                <a:cs typeface="Calibri"/>
              </a:defRPr>
            </a:lvl4pPr>
            <a:lvl5pPr marL="1076325" indent="-238125">
              <a:lnSpc>
                <a:spcPct val="90000"/>
              </a:lnSpc>
              <a:defRPr sz="1400" b="0" i="0">
                <a:latin typeface="Calibri"/>
                <a:cs typeface="Calibri"/>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Slide Number Placeholder 5"/>
          <p:cNvSpPr>
            <a:spLocks noGrp="1"/>
          </p:cNvSpPr>
          <p:nvPr>
            <p:ph type="sldNum" sz="quarter" idx="12"/>
          </p:nvPr>
        </p:nvSpPr>
        <p:spPr>
          <a:xfrm>
            <a:off x="7715548" y="4767263"/>
            <a:ext cx="1085551"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4045556B-398D-45C5-856A-3A57E3483E08}"/>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9AEAFA4-957C-4DFC-8E22-A2AB17555A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57208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port_Page_team">
    <p:spTree>
      <p:nvGrpSpPr>
        <p:cNvPr id="1" name=""/>
        <p:cNvGrpSpPr/>
        <p:nvPr/>
      </p:nvGrpSpPr>
      <p:grpSpPr>
        <a:xfrm>
          <a:off x="0" y="0"/>
          <a:ext cx="0" cy="0"/>
          <a:chOff x="0" y="0"/>
          <a:chExt cx="0" cy="0"/>
        </a:xfrm>
      </p:grpSpPr>
      <p:sp>
        <p:nvSpPr>
          <p:cNvPr id="2" name="Rectangle 1"/>
          <p:cNvSpPr/>
          <p:nvPr userDrawn="1"/>
        </p:nvSpPr>
        <p:spPr>
          <a:xfrm>
            <a:off x="545117"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13" name="Title 11"/>
          <p:cNvSpPr>
            <a:spLocks noGrp="1"/>
          </p:cNvSpPr>
          <p:nvPr>
            <p:ph type="title" hasCustomPrompt="1"/>
          </p:nvPr>
        </p:nvSpPr>
        <p:spPr>
          <a:xfrm>
            <a:off x="373821" y="431563"/>
            <a:ext cx="4826942" cy="517396"/>
          </a:xfrm>
        </p:spPr>
        <p:txBody>
          <a:bodyPr>
            <a:normAutofit/>
          </a:bodyPr>
          <a:lstStyle>
            <a:lvl1pPr algn="l">
              <a:defRPr sz="2400" b="1">
                <a:latin typeface="Calibri"/>
                <a:cs typeface="Calibri"/>
              </a:defRPr>
            </a:lvl1pPr>
          </a:lstStyle>
          <a:p>
            <a:r>
              <a:rPr lang="en-CA" noProof="0"/>
              <a:t>CLICK TO EDIT MASTER TITLE STYLE</a:t>
            </a:r>
          </a:p>
        </p:txBody>
      </p:sp>
      <p:sp>
        <p:nvSpPr>
          <p:cNvPr id="17" name="Slide Number Placeholder 5"/>
          <p:cNvSpPr>
            <a:spLocks noGrp="1"/>
          </p:cNvSpPr>
          <p:nvPr>
            <p:ph type="sldNum" sz="quarter" idx="12"/>
          </p:nvPr>
        </p:nvSpPr>
        <p:spPr>
          <a:xfrm>
            <a:off x="7715548" y="4767263"/>
            <a:ext cx="1085551"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sp>
        <p:nvSpPr>
          <p:cNvPr id="15" name="Picture Placeholder 6"/>
          <p:cNvSpPr>
            <a:spLocks noGrp="1"/>
          </p:cNvSpPr>
          <p:nvPr>
            <p:ph type="pic" sz="quarter" idx="14" hasCustomPrompt="1"/>
          </p:nvPr>
        </p:nvSpPr>
        <p:spPr>
          <a:xfrm>
            <a:off x="649318" y="1311611"/>
            <a:ext cx="2206136" cy="1976659"/>
          </a:xfrm>
        </p:spPr>
        <p:txBody>
          <a:bodyPr anchor="ctr"/>
          <a:lstStyle>
            <a:lvl1pPr marL="0" indent="0" algn="ctr">
              <a:buNone/>
              <a:defRPr/>
            </a:lvl1pPr>
          </a:lstStyle>
          <a:p>
            <a:r>
              <a:rPr lang="en-CA" noProof="0"/>
              <a:t>Picture</a:t>
            </a:r>
          </a:p>
        </p:txBody>
      </p:sp>
      <p:sp>
        <p:nvSpPr>
          <p:cNvPr id="3" name="Subtitle 2"/>
          <p:cNvSpPr>
            <a:spLocks noGrp="1"/>
          </p:cNvSpPr>
          <p:nvPr>
            <p:ph type="subTitle" idx="1" hasCustomPrompt="1"/>
          </p:nvPr>
        </p:nvSpPr>
        <p:spPr>
          <a:xfrm>
            <a:off x="649318" y="3350056"/>
            <a:ext cx="2206136" cy="707080"/>
          </a:xfrm>
        </p:spPr>
        <p:txBody>
          <a:bodyPr anchor="ctr">
            <a:normAutofit/>
          </a:bodyPr>
          <a:lstStyle>
            <a:lvl1pPr marL="0" indent="0" algn="ctr">
              <a:lnSpc>
                <a:spcPct val="90000"/>
              </a:lnSpc>
              <a:buNone/>
              <a:defRPr sz="18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Name</a:t>
            </a:r>
            <a:br>
              <a:rPr lang="en-CA" noProof="0"/>
            </a:br>
            <a:r>
              <a:rPr lang="en-CA" noProof="0"/>
              <a:t>Last Name</a:t>
            </a:r>
          </a:p>
        </p:txBody>
      </p:sp>
      <p:sp>
        <p:nvSpPr>
          <p:cNvPr id="31" name="Rectangle 30"/>
          <p:cNvSpPr/>
          <p:nvPr userDrawn="1"/>
        </p:nvSpPr>
        <p:spPr>
          <a:xfrm>
            <a:off x="3354221"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32" name="Picture Placeholder 6"/>
          <p:cNvSpPr>
            <a:spLocks noGrp="1"/>
          </p:cNvSpPr>
          <p:nvPr>
            <p:ph type="pic" sz="quarter" idx="15" hasCustomPrompt="1"/>
          </p:nvPr>
        </p:nvSpPr>
        <p:spPr>
          <a:xfrm>
            <a:off x="3458422" y="1311611"/>
            <a:ext cx="2206136" cy="1976659"/>
          </a:xfrm>
        </p:spPr>
        <p:txBody>
          <a:bodyPr anchor="ctr"/>
          <a:lstStyle>
            <a:lvl1pPr marL="0" indent="0" algn="ctr">
              <a:buNone/>
              <a:defRPr/>
            </a:lvl1pPr>
          </a:lstStyle>
          <a:p>
            <a:r>
              <a:rPr lang="en-CA" noProof="0"/>
              <a:t>Picture</a:t>
            </a:r>
          </a:p>
        </p:txBody>
      </p:sp>
      <p:sp>
        <p:nvSpPr>
          <p:cNvPr id="34" name="Rectangle 33"/>
          <p:cNvSpPr/>
          <p:nvPr userDrawn="1"/>
        </p:nvSpPr>
        <p:spPr>
          <a:xfrm>
            <a:off x="6156461"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35" name="Picture Placeholder 6"/>
          <p:cNvSpPr>
            <a:spLocks noGrp="1"/>
          </p:cNvSpPr>
          <p:nvPr>
            <p:ph type="pic" sz="quarter" idx="16" hasCustomPrompt="1"/>
          </p:nvPr>
        </p:nvSpPr>
        <p:spPr>
          <a:xfrm>
            <a:off x="6260662" y="1311611"/>
            <a:ext cx="2206136" cy="1976659"/>
          </a:xfrm>
        </p:spPr>
        <p:txBody>
          <a:bodyPr anchor="ctr"/>
          <a:lstStyle>
            <a:lvl1pPr marL="0" indent="0" algn="ctr">
              <a:buNone/>
              <a:defRPr/>
            </a:lvl1pPr>
          </a:lstStyle>
          <a:p>
            <a:r>
              <a:rPr lang="en-CA" noProof="0"/>
              <a:t>Picture</a:t>
            </a:r>
          </a:p>
        </p:txBody>
      </p:sp>
      <p:sp>
        <p:nvSpPr>
          <p:cNvPr id="10" name="Text Placeholder 9"/>
          <p:cNvSpPr>
            <a:spLocks noGrp="1"/>
          </p:cNvSpPr>
          <p:nvPr>
            <p:ph type="body" sz="quarter" idx="17" hasCustomPrompt="1"/>
          </p:nvPr>
        </p:nvSpPr>
        <p:spPr>
          <a:xfrm>
            <a:off x="3458422" y="3350057"/>
            <a:ext cx="2206136" cy="707080"/>
          </a:xfrm>
        </p:spPr>
        <p:txBody>
          <a:bodyPr anchor="ctr">
            <a:noAutofit/>
          </a:bodyPr>
          <a:lstStyle>
            <a:lvl1pPr marL="0" marR="0" indent="0" algn="ctr" defTabSz="457200" rtl="0" eaLnBrk="1" fontAlgn="auto" latinLnBrk="0" hangingPunct="1">
              <a:lnSpc>
                <a:spcPct val="90000"/>
              </a:lnSpc>
              <a:spcBef>
                <a:spcPct val="20000"/>
              </a:spcBef>
              <a:spcAft>
                <a:spcPts val="0"/>
              </a:spcAft>
              <a:buClrTx/>
              <a:buSzTx/>
              <a:buFont typeface="Arial"/>
              <a:buNone/>
              <a:tabLst/>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en-CA" noProof="0"/>
              <a:t>Name</a:t>
            </a:r>
            <a:br>
              <a:rPr lang="en-CA" noProof="0"/>
            </a:br>
            <a:r>
              <a:rPr lang="en-CA" noProof="0"/>
              <a:t>Last Name</a:t>
            </a:r>
          </a:p>
        </p:txBody>
      </p:sp>
      <p:sp>
        <p:nvSpPr>
          <p:cNvPr id="39" name="Text Placeholder 38"/>
          <p:cNvSpPr>
            <a:spLocks noGrp="1"/>
          </p:cNvSpPr>
          <p:nvPr>
            <p:ph type="body" sz="quarter" idx="18" hasCustomPrompt="1"/>
          </p:nvPr>
        </p:nvSpPr>
        <p:spPr>
          <a:xfrm>
            <a:off x="6260663" y="3350058"/>
            <a:ext cx="2206136" cy="707080"/>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en-CA" noProof="0"/>
              <a:t>Name</a:t>
            </a:r>
            <a:br>
              <a:rPr lang="en-CA" noProof="0"/>
            </a:br>
            <a:r>
              <a:rPr lang="en-CA" noProof="0"/>
              <a:t>Last Name</a:t>
            </a:r>
          </a:p>
        </p:txBody>
      </p:sp>
      <p:cxnSp>
        <p:nvCxnSpPr>
          <p:cNvPr id="5" name="Straight Connector 3">
            <a:extLst>
              <a:ext uri="{FF2B5EF4-FFF2-40B4-BE49-F238E27FC236}">
                <a16:creationId xmlns:a16="http://schemas.microsoft.com/office/drawing/2014/main" id="{6081F495-CD0E-4D52-839C-E3A049273899}"/>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3119C8BB-E87B-4AEC-B64B-BA2B03761E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23822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7715548" y="4767263"/>
            <a:ext cx="1085551" cy="273844"/>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a:p>
        </p:txBody>
      </p:sp>
      <p:cxnSp>
        <p:nvCxnSpPr>
          <p:cNvPr id="8" name="Straight Connector 7"/>
          <p:cNvCxnSpPr/>
          <p:nvPr userDrawn="1"/>
        </p:nvCxnSpPr>
        <p:spPr>
          <a:xfrm>
            <a:off x="5071561" y="572829"/>
            <a:ext cx="12700" cy="419443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197970" y="1832918"/>
            <a:ext cx="17491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a:latin typeface="Calibri"/>
                <a:cs typeface="Calibri"/>
              </a:rPr>
              <a:t>EMPLOYEES</a:t>
            </a:r>
          </a:p>
        </p:txBody>
      </p:sp>
      <p:sp>
        <p:nvSpPr>
          <p:cNvPr id="10" name="Text Placeholder 3"/>
          <p:cNvSpPr txBox="1">
            <a:spLocks/>
          </p:cNvSpPr>
          <p:nvPr userDrawn="1"/>
        </p:nvSpPr>
        <p:spPr>
          <a:xfrm>
            <a:off x="7001284" y="1832917"/>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a:latin typeface="Calibri"/>
                <a:cs typeface="Calibri"/>
              </a:rPr>
              <a:t>CONSULTANTS</a:t>
            </a:r>
          </a:p>
        </p:txBody>
      </p:sp>
      <p:sp>
        <p:nvSpPr>
          <p:cNvPr id="11" name="Text Placeholder 3"/>
          <p:cNvSpPr txBox="1">
            <a:spLocks/>
          </p:cNvSpPr>
          <p:nvPr userDrawn="1"/>
        </p:nvSpPr>
        <p:spPr>
          <a:xfrm>
            <a:off x="5200719" y="1170844"/>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a:solidFill>
                  <a:schemeClr val="tx2"/>
                </a:solidFill>
                <a:latin typeface="Calibri"/>
                <a:cs typeface="Calibri"/>
              </a:rPr>
              <a:t>600</a:t>
            </a:r>
          </a:p>
        </p:txBody>
      </p:sp>
      <p:sp>
        <p:nvSpPr>
          <p:cNvPr id="12" name="Text Placeholder 3"/>
          <p:cNvSpPr txBox="1">
            <a:spLocks/>
          </p:cNvSpPr>
          <p:nvPr userDrawn="1"/>
        </p:nvSpPr>
        <p:spPr>
          <a:xfrm>
            <a:off x="7001221" y="1170843"/>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a:solidFill>
                  <a:schemeClr val="tx2"/>
                </a:solidFill>
                <a:latin typeface="Calibri"/>
                <a:cs typeface="Calibri"/>
              </a:rPr>
              <a:t>185</a:t>
            </a:r>
          </a:p>
        </p:txBody>
      </p:sp>
      <p:sp>
        <p:nvSpPr>
          <p:cNvPr id="15" name="Text Placeholder 3"/>
          <p:cNvSpPr txBox="1">
            <a:spLocks/>
          </p:cNvSpPr>
          <p:nvPr userDrawn="1"/>
        </p:nvSpPr>
        <p:spPr>
          <a:xfrm>
            <a:off x="6088941" y="3157790"/>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a:solidFill>
                  <a:schemeClr val="tx2"/>
                </a:solidFill>
                <a:latin typeface="Calibri"/>
                <a:cs typeface="Calibri"/>
              </a:rPr>
              <a:t>8</a:t>
            </a:r>
          </a:p>
        </p:txBody>
      </p:sp>
      <p:pic>
        <p:nvPicPr>
          <p:cNvPr id="21" name="Picture 4"/>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662384" y="2338929"/>
            <a:ext cx="825835" cy="8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462887" y="2337070"/>
            <a:ext cx="825835" cy="82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1"/>
          <p:cNvSpPr txBox="1">
            <a:spLocks/>
          </p:cNvSpPr>
          <p:nvPr userDrawn="1"/>
        </p:nvSpPr>
        <p:spPr>
          <a:xfrm>
            <a:off x="526221" y="450613"/>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pPr marL="0" marR="0" indent="0" algn="l" defTabSz="457200" rtl="0" eaLnBrk="1" fontAlgn="auto" latinLnBrk="0" hangingPunct="1">
              <a:lnSpc>
                <a:spcPct val="100000"/>
              </a:lnSpc>
              <a:spcBef>
                <a:spcPct val="0"/>
              </a:spcBef>
              <a:spcAft>
                <a:spcPts val="0"/>
              </a:spcAft>
              <a:buClrTx/>
              <a:buSzTx/>
              <a:buFontTx/>
              <a:buNone/>
              <a:tabLst/>
              <a:defRPr/>
            </a:pPr>
            <a:r>
              <a:rPr lang="fr-CA"/>
              <a:t>OUR SERVICES</a:t>
            </a:r>
          </a:p>
        </p:txBody>
      </p:sp>
      <p:sp>
        <p:nvSpPr>
          <p:cNvPr id="23" name="TextBox 15">
            <a:extLst>
              <a:ext uri="{FF2B5EF4-FFF2-40B4-BE49-F238E27FC236}">
                <a16:creationId xmlns:a16="http://schemas.microsoft.com/office/drawing/2014/main" id="{7B452146-36F9-4E41-97B9-A7DEDA58356F}"/>
              </a:ext>
            </a:extLst>
          </p:cNvPr>
          <p:cNvSpPr txBox="1"/>
          <p:nvPr userDrawn="1"/>
        </p:nvSpPr>
        <p:spPr>
          <a:xfrm>
            <a:off x="563035" y="931574"/>
            <a:ext cx="4508526" cy="4194434"/>
          </a:xfrm>
          <a:prstGeom prst="rect">
            <a:avLst/>
          </a:prstGeom>
        </p:spPr>
        <p:txBody>
          <a:bodyPr vert="horz" wrap="none" lIns="91440" tIns="45720" rIns="91440" bIns="45720" rtlCol="0" anchor="ctr">
            <a:normAutofit fontScale="85000" lnSpcReduction="20000"/>
          </a:bodyPr>
          <a:lstStyle/>
          <a:p>
            <a:pPr marL="120650" lvl="1" indent="-120650">
              <a:buFont typeface="Arial"/>
              <a:buNone/>
            </a:pPr>
            <a:r>
              <a:rPr lang="en-CA" sz="1400" noProof="0">
                <a:solidFill>
                  <a:srgbClr val="FF0000"/>
                </a:solidFill>
              </a:rPr>
              <a:t>•</a:t>
            </a:r>
            <a:r>
              <a:rPr lang="en-CA" noProof="0">
                <a:solidFill>
                  <a:srgbClr val="FF0000"/>
                </a:solidFill>
              </a:rPr>
              <a:t>	</a:t>
            </a:r>
            <a:r>
              <a:rPr lang="en-CA" b="1" noProof="0">
                <a:solidFill>
                  <a:srgbClr val="FF0000"/>
                </a:solidFill>
              </a:rPr>
              <a:t>Leger</a:t>
            </a:r>
          </a:p>
          <a:p>
            <a:pPr marL="120650" lvl="1" indent="-120650"/>
            <a:r>
              <a:rPr lang="en-CA" noProof="0">
                <a:solidFill>
                  <a:prstClr val="black"/>
                </a:solidFill>
              </a:rPr>
              <a:t>	Marketing research and polling</a:t>
            </a:r>
          </a:p>
          <a:p>
            <a:pPr marL="120650" lvl="1" indent="-120650"/>
            <a:endParaRPr lang="en-CA" noProof="0">
              <a:solidFill>
                <a:prstClr val="black"/>
              </a:solidFill>
            </a:endParaRPr>
          </a:p>
          <a:p>
            <a:pPr marL="120650" lvl="1" indent="-120650">
              <a:defRPr/>
            </a:pPr>
            <a:r>
              <a:rPr lang="en-CA" sz="1400" noProof="0">
                <a:solidFill>
                  <a:srgbClr val="FF0000"/>
                </a:solidFill>
              </a:rPr>
              <a:t>•	</a:t>
            </a:r>
            <a:r>
              <a:rPr lang="en-CA" b="1" noProof="0">
                <a:solidFill>
                  <a:srgbClr val="FF0000"/>
                </a:solidFill>
              </a:rPr>
              <a:t>Leger MetriCX</a:t>
            </a:r>
          </a:p>
          <a:p>
            <a:pPr marL="120650" lvl="1" indent="-120650">
              <a:defRPr/>
            </a:pPr>
            <a:r>
              <a:rPr lang="en-CA" noProof="0">
                <a:solidFill>
                  <a:prstClr val="black"/>
                </a:solidFill>
              </a:rPr>
              <a:t>	Strategic and operational customer experience </a:t>
            </a:r>
          </a:p>
          <a:p>
            <a:pPr marL="120650" lvl="1" indent="-120650">
              <a:defRPr/>
            </a:pPr>
            <a:r>
              <a:rPr lang="en-CA" noProof="0">
                <a:solidFill>
                  <a:prstClr val="black"/>
                </a:solidFill>
              </a:rPr>
              <a:t>	consulting services</a:t>
            </a:r>
          </a:p>
          <a:p>
            <a:pPr marL="120650" lvl="1" indent="-120650"/>
            <a:endParaRPr lang="en-CA" noProof="0">
              <a:solidFill>
                <a:prstClr val="black"/>
              </a:solidFill>
            </a:endParaRPr>
          </a:p>
          <a:p>
            <a:pPr marL="120650" lvl="1" indent="-120650"/>
            <a:r>
              <a:rPr lang="en-CA" sz="1400" noProof="0">
                <a:solidFill>
                  <a:srgbClr val="FF0000"/>
                </a:solidFill>
              </a:rPr>
              <a:t>•	</a:t>
            </a:r>
            <a:r>
              <a:rPr lang="en-CA" b="1" noProof="0">
                <a:solidFill>
                  <a:srgbClr val="FF0000"/>
                </a:solidFill>
              </a:rPr>
              <a:t>Leger Analytics (LEA)</a:t>
            </a:r>
          </a:p>
          <a:p>
            <a:pPr marL="120650" lvl="1" indent="-120650">
              <a:defRPr/>
            </a:pPr>
            <a:r>
              <a:rPr lang="en-CA" noProof="0">
                <a:solidFill>
                  <a:prstClr val="black"/>
                </a:solidFill>
              </a:rPr>
              <a:t>	Data modelling and analysis</a:t>
            </a:r>
          </a:p>
          <a:p>
            <a:pPr marL="120650" lvl="1" indent="-120650"/>
            <a:endParaRPr lang="en-CA" noProof="0">
              <a:solidFill>
                <a:prstClr val="black"/>
              </a:solidFill>
            </a:endParaRPr>
          </a:p>
          <a:p>
            <a:pPr marL="120650" lvl="1" indent="-120650"/>
            <a:r>
              <a:rPr lang="en-CA" sz="1400" noProof="0">
                <a:solidFill>
                  <a:srgbClr val="FF0000"/>
                </a:solidFill>
              </a:rPr>
              <a:t>•	</a:t>
            </a:r>
            <a:r>
              <a:rPr lang="en-CA" b="1" noProof="0">
                <a:solidFill>
                  <a:srgbClr val="FF0000"/>
                </a:solidFill>
              </a:rPr>
              <a:t>Leger Opinion (LEO)</a:t>
            </a:r>
          </a:p>
          <a:p>
            <a:pPr marL="120650" lvl="1" indent="-120650"/>
            <a:r>
              <a:rPr lang="en-CA" noProof="0">
                <a:solidFill>
                  <a:prstClr val="black"/>
                </a:solidFill>
              </a:rPr>
              <a:t>	Panel management</a:t>
            </a:r>
          </a:p>
          <a:p>
            <a:pPr marL="120650" lvl="1" indent="-120650"/>
            <a:endParaRPr lang="en-CA" noProof="0">
              <a:solidFill>
                <a:prstClr val="black"/>
              </a:solidFill>
            </a:endParaRPr>
          </a:p>
          <a:p>
            <a:pPr marL="120650" lvl="1" indent="-120650"/>
            <a:r>
              <a:rPr lang="en-CA" sz="1400" noProof="0">
                <a:solidFill>
                  <a:srgbClr val="FF0000"/>
                </a:solidFill>
              </a:rPr>
              <a:t>•	</a:t>
            </a:r>
            <a:r>
              <a:rPr lang="en-CA" b="1" noProof="0">
                <a:solidFill>
                  <a:srgbClr val="FF0000"/>
                </a:solidFill>
              </a:rPr>
              <a:t>Leger Communities</a:t>
            </a:r>
          </a:p>
          <a:p>
            <a:pPr marL="120650" lvl="1" indent="-120650">
              <a:defRPr/>
            </a:pPr>
            <a:r>
              <a:rPr lang="en-CA" noProof="0">
                <a:solidFill>
                  <a:prstClr val="black"/>
                </a:solidFill>
              </a:rPr>
              <a:t>	Online community management</a:t>
            </a:r>
          </a:p>
          <a:p>
            <a:pPr marL="120650" lvl="1" indent="-120650">
              <a:defRPr/>
            </a:pPr>
            <a:endParaRPr lang="en-CA" noProof="0">
              <a:solidFill>
                <a:prstClr val="black"/>
              </a:solidFill>
            </a:endParaRP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en-CA" sz="1400" noProof="0">
                <a:solidFill>
                  <a:srgbClr val="FF0000"/>
                </a:solidFill>
              </a:rPr>
              <a:t>•	</a:t>
            </a:r>
            <a:r>
              <a:rPr lang="en-CA" b="1" noProof="0">
                <a:solidFill>
                  <a:srgbClr val="FF0000"/>
                </a:solidFill>
              </a:rPr>
              <a:t>Leger Digital</a:t>
            </a: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en-CA" sz="1800" kern="1200" noProof="0">
                <a:solidFill>
                  <a:schemeClr val="tx1"/>
                </a:solidFill>
                <a:effectLst/>
                <a:latin typeface="+mn-lt"/>
                <a:ea typeface="+mn-ea"/>
                <a:cs typeface="+mn-cs"/>
              </a:rPr>
              <a:t>	Digital strategy and user experience</a:t>
            </a:r>
            <a:endParaRPr lang="en-CA" noProof="0">
              <a:solidFill>
                <a:schemeClr val="tx1"/>
              </a:solidFill>
            </a:endParaRPr>
          </a:p>
          <a:p>
            <a:pPr marL="120650" lvl="1" indent="-120650"/>
            <a:endParaRPr lang="en-CA" noProof="0">
              <a:solidFill>
                <a:prstClr val="black"/>
              </a:solidFill>
            </a:endParaRPr>
          </a:p>
          <a:p>
            <a:pPr marL="120650" lvl="1" indent="-120650">
              <a:defRPr/>
            </a:pPr>
            <a:r>
              <a:rPr lang="en-CA" sz="1400" noProof="0">
                <a:solidFill>
                  <a:srgbClr val="FF0000"/>
                </a:solidFill>
              </a:rPr>
              <a:t>•	</a:t>
            </a:r>
            <a:r>
              <a:rPr lang="en-CA" b="1" noProof="0">
                <a:solidFill>
                  <a:srgbClr val="FF0000"/>
                </a:solidFill>
              </a:rPr>
              <a:t>International Research</a:t>
            </a:r>
          </a:p>
          <a:p>
            <a:pPr marL="120650" lvl="1" indent="-120650"/>
            <a:r>
              <a:rPr lang="en-CA" noProof="0">
                <a:solidFill>
                  <a:prstClr val="black"/>
                </a:solidFill>
              </a:rPr>
              <a:t>	Worldwide Independent Network (WIN)</a:t>
            </a:r>
          </a:p>
        </p:txBody>
      </p:sp>
      <p:sp>
        <p:nvSpPr>
          <p:cNvPr id="25" name="Text Placeholder 3">
            <a:extLst>
              <a:ext uri="{FF2B5EF4-FFF2-40B4-BE49-F238E27FC236}">
                <a16:creationId xmlns:a16="http://schemas.microsoft.com/office/drawing/2014/main" id="{EB547C38-3973-4FF8-9505-B9B94212E75D}"/>
              </a:ext>
            </a:extLst>
          </p:cNvPr>
          <p:cNvSpPr txBox="1">
            <a:spLocks/>
          </p:cNvSpPr>
          <p:nvPr userDrawn="1"/>
        </p:nvSpPr>
        <p:spPr>
          <a:xfrm>
            <a:off x="5071561" y="4192291"/>
            <a:ext cx="3881692" cy="960969"/>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800">
                <a:latin typeface="Calibri"/>
                <a:cs typeface="Calibri"/>
              </a:rPr>
              <a:t>MONTREAL | QUEBEC CITY | TORONTO | WINNIPEG</a:t>
            </a:r>
          </a:p>
          <a:p>
            <a:pPr algn="ctr"/>
            <a:r>
              <a:rPr lang="fr-CA" sz="800">
                <a:latin typeface="Calibri"/>
                <a:cs typeface="Calibri"/>
              </a:rPr>
              <a:t>EDMONTON | CALGARY | VANCOUVER | PHILADELPHIA</a:t>
            </a:r>
          </a:p>
        </p:txBody>
      </p:sp>
      <p:sp>
        <p:nvSpPr>
          <p:cNvPr id="26" name="Text Placeholder 3">
            <a:extLst>
              <a:ext uri="{FF2B5EF4-FFF2-40B4-BE49-F238E27FC236}">
                <a16:creationId xmlns:a16="http://schemas.microsoft.com/office/drawing/2014/main" id="{78B8EA1F-26D0-4AAC-B2E7-055F212DFB5F}"/>
              </a:ext>
            </a:extLst>
          </p:cNvPr>
          <p:cNvSpPr txBox="1">
            <a:spLocks/>
          </p:cNvSpPr>
          <p:nvPr userDrawn="1"/>
        </p:nvSpPr>
        <p:spPr>
          <a:xfrm>
            <a:off x="6040092" y="3820613"/>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a:latin typeface="Calibri"/>
                <a:cs typeface="Calibri"/>
              </a:rPr>
              <a:t>OFFICES</a:t>
            </a:r>
          </a:p>
        </p:txBody>
      </p:sp>
      <p:cxnSp>
        <p:nvCxnSpPr>
          <p:cNvPr id="3" name="Straight Connector 3">
            <a:extLst>
              <a:ext uri="{FF2B5EF4-FFF2-40B4-BE49-F238E27FC236}">
                <a16:creationId xmlns:a16="http://schemas.microsoft.com/office/drawing/2014/main" id="{AA388033-4BAD-4B66-ACA1-440C1B27A14A}"/>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AF92A853-3EA0-4955-87A3-71F8BEA7B1C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2534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Credentials">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7715548" y="4767263"/>
            <a:ext cx="1085551"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sp>
        <p:nvSpPr>
          <p:cNvPr id="11" name="Title 11"/>
          <p:cNvSpPr txBox="1">
            <a:spLocks/>
          </p:cNvSpPr>
          <p:nvPr userDrawn="1"/>
        </p:nvSpPr>
        <p:spPr>
          <a:xfrm>
            <a:off x="556928" y="311720"/>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en-CA" noProof="0"/>
              <a:t>OUR CREDENTIALS</a:t>
            </a:r>
          </a:p>
        </p:txBody>
      </p:sp>
      <p:sp>
        <p:nvSpPr>
          <p:cNvPr id="3" name="TextBox 2"/>
          <p:cNvSpPr txBox="1"/>
          <p:nvPr userDrawn="1"/>
        </p:nvSpPr>
        <p:spPr>
          <a:xfrm>
            <a:off x="3287889" y="395111"/>
            <a:ext cx="4289778" cy="2434167"/>
          </a:xfrm>
          <a:prstGeom prst="rect">
            <a:avLst/>
          </a:prstGeom>
        </p:spPr>
        <p:txBody>
          <a:bodyPr vert="horz" wrap="square" lIns="91440" tIns="45720" rIns="91440" bIns="45720" rtlCol="0" anchor="ctr">
            <a:normAutofit/>
          </a:bodyPr>
          <a:lstStyle/>
          <a:p>
            <a:endParaRPr lang="en-CA" noProof="0"/>
          </a:p>
        </p:txBody>
      </p:sp>
      <p:sp>
        <p:nvSpPr>
          <p:cNvPr id="16" name="TextBox 13"/>
          <p:cNvSpPr txBox="1"/>
          <p:nvPr userDrawn="1"/>
        </p:nvSpPr>
        <p:spPr>
          <a:xfrm>
            <a:off x="432437" y="1049850"/>
            <a:ext cx="8349052" cy="1484424"/>
          </a:xfrm>
          <a:prstGeom prst="rect">
            <a:avLst/>
          </a:prstGeom>
        </p:spPr>
        <p:txBody>
          <a:bodyPr vert="horz" wrap="square" lIns="91440" tIns="45720" rIns="91440" bIns="45720" rtlCol="0" anchor="ctr">
            <a:normAutofit/>
          </a:bodyPr>
          <a:lstStyle/>
          <a:p>
            <a:pPr marL="1135063">
              <a:lnSpc>
                <a:spcPct val="110000"/>
              </a:lnSpc>
            </a:pPr>
            <a:endParaRPr lang="en-CA" sz="1600" noProof="0"/>
          </a:p>
        </p:txBody>
      </p:sp>
      <p:grpSp>
        <p:nvGrpSpPr>
          <p:cNvPr id="20" name="Groupe 19"/>
          <p:cNvGrpSpPr/>
          <p:nvPr userDrawn="1"/>
        </p:nvGrpSpPr>
        <p:grpSpPr>
          <a:xfrm>
            <a:off x="717397" y="2007607"/>
            <a:ext cx="7864850" cy="1737774"/>
            <a:chOff x="822618" y="1407637"/>
            <a:chExt cx="7864850" cy="1737774"/>
          </a:xfrm>
        </p:grpSpPr>
        <p:pic>
          <p:nvPicPr>
            <p:cNvPr id="21" name="Image 5"/>
            <p:cNvPicPr/>
            <p:nvPr userDrawn="1"/>
          </p:nvPicPr>
          <p:blipFill>
            <a:blip r:embed="rId2">
              <a:extLst>
                <a:ext uri="{28A0092B-C50C-407E-A947-70E740481C1C}">
                  <a14:useLocalDpi xmlns:a14="http://schemas.microsoft.com/office/drawing/2010/main"/>
                </a:ext>
              </a:extLst>
            </a:blip>
            <a:stretch>
              <a:fillRect/>
            </a:stretch>
          </p:blipFill>
          <p:spPr>
            <a:xfrm>
              <a:off x="822618" y="1641497"/>
              <a:ext cx="1132248" cy="1113511"/>
            </a:xfrm>
            <a:prstGeom prst="rect">
              <a:avLst/>
            </a:prstGeom>
          </p:spPr>
        </p:pic>
        <p:sp>
          <p:nvSpPr>
            <p:cNvPr id="22" name="TextBox 13"/>
            <p:cNvSpPr txBox="1"/>
            <p:nvPr userDrawn="1"/>
          </p:nvSpPr>
          <p:spPr>
            <a:xfrm>
              <a:off x="1198651" y="1407637"/>
              <a:ext cx="7488817" cy="1737774"/>
            </a:xfrm>
            <a:prstGeom prst="rect">
              <a:avLst/>
            </a:prstGeom>
          </p:spPr>
          <p:txBody>
            <a:bodyPr vert="horz" wrap="square" lIns="91440" tIns="45720" rIns="91440" bIns="45720" rtlCol="0" anchor="ctr">
              <a:noAutofit/>
            </a:bodyPr>
            <a:lstStyle/>
            <a:p>
              <a:pPr marL="1135063" marR="0" lvl="0" indent="0" algn="just" defTabSz="457200" rtl="0" eaLnBrk="1" fontAlgn="auto" latinLnBrk="0" hangingPunct="1">
                <a:lnSpc>
                  <a:spcPct val="110000"/>
                </a:lnSpc>
                <a:spcBef>
                  <a:spcPts val="0"/>
                </a:spcBef>
                <a:spcAft>
                  <a:spcPts val="0"/>
                </a:spcAft>
                <a:buClrTx/>
                <a:buSzTx/>
                <a:buFontTx/>
                <a:buNone/>
                <a:tabLst/>
                <a:defRPr/>
              </a:pPr>
              <a:r>
                <a:rPr lang="en-CA" sz="1600" noProof="0"/>
                <a:t>Leger is a member of </a:t>
              </a:r>
              <a:r>
                <a:rPr lang="en-CA" sz="1600" noProof="0">
                  <a:hlinkClick r:id="rId3"/>
                </a:rPr>
                <a:t>ESOMAR</a:t>
              </a:r>
              <a:r>
                <a:rPr lang="en-CA" sz="1600" noProof="0"/>
                <a:t> (European Society for Opinion and Market Research), the global association of opinion polls and marketing research professionals. As such, Leger is committed to applying the </a:t>
              </a:r>
              <a:r>
                <a:rPr lang="en-CA" sz="1600" noProof="0">
                  <a:hlinkClick r:id="rId4"/>
                </a:rPr>
                <a:t>international ICC/ESOMAR</a:t>
              </a:r>
              <a:r>
                <a:rPr lang="en-CA" sz="1600" noProof="0"/>
                <a:t> code of Market, Opinion and Social Research and Data Analytics.  </a:t>
              </a:r>
            </a:p>
          </p:txBody>
        </p:sp>
      </p:grpSp>
      <p:grpSp>
        <p:nvGrpSpPr>
          <p:cNvPr id="23" name="Groupe 22"/>
          <p:cNvGrpSpPr/>
          <p:nvPr userDrawn="1"/>
        </p:nvGrpSpPr>
        <p:grpSpPr>
          <a:xfrm>
            <a:off x="746905" y="3501821"/>
            <a:ext cx="7805833" cy="1379621"/>
            <a:chOff x="913088" y="3346964"/>
            <a:chExt cx="6944843" cy="1379621"/>
          </a:xfrm>
        </p:grpSpPr>
        <p:pic>
          <p:nvPicPr>
            <p:cNvPr id="24" name="Image 6"/>
            <p:cNvPicPr/>
            <p:nvPr userDrawn="1"/>
          </p:nvPicPr>
          <p:blipFill>
            <a:blip r:embed="rId5" cstate="screen">
              <a:extLst>
                <a:ext uri="{28A0092B-C50C-407E-A947-70E740481C1C}">
                  <a14:useLocalDpi xmlns:a14="http://schemas.microsoft.com/office/drawing/2010/main"/>
                </a:ext>
              </a:extLst>
            </a:blip>
            <a:stretch>
              <a:fillRect/>
            </a:stretch>
          </p:blipFill>
          <p:spPr>
            <a:xfrm>
              <a:off x="913088" y="3479395"/>
              <a:ext cx="999066" cy="800306"/>
            </a:xfrm>
            <a:prstGeom prst="rect">
              <a:avLst/>
            </a:prstGeom>
          </p:spPr>
        </p:pic>
        <p:sp>
          <p:nvSpPr>
            <p:cNvPr id="25" name="TextBox 13"/>
            <p:cNvSpPr txBox="1"/>
            <p:nvPr userDrawn="1"/>
          </p:nvSpPr>
          <p:spPr>
            <a:xfrm>
              <a:off x="1230105" y="3346964"/>
              <a:ext cx="6627826" cy="1379621"/>
            </a:xfrm>
            <a:prstGeom prst="rect">
              <a:avLst/>
            </a:prstGeom>
          </p:spPr>
          <p:txBody>
            <a:bodyPr vert="horz" wrap="square" lIns="91440" tIns="45720" rIns="91440" bIns="45720" rtlCol="0" anchor="ctr">
              <a:normAutofit/>
            </a:bodyPr>
            <a:lstStyle/>
            <a:p>
              <a:pPr marL="1135063">
                <a:lnSpc>
                  <a:spcPct val="110000"/>
                </a:lnSpc>
              </a:pPr>
              <a:r>
                <a:rPr lang="en-CA" sz="1600" noProof="0"/>
                <a:t>Leger is also a member of the </a:t>
              </a:r>
              <a:r>
                <a:rPr lang="en-CA" sz="1600" noProof="0">
                  <a:hlinkClick r:id="rId6"/>
                </a:rPr>
                <a:t>Insights Association</a:t>
              </a:r>
              <a:r>
                <a:rPr lang="en-CA" sz="1600" noProof="0"/>
                <a:t>, the American Association of Marketing Research Analytics.</a:t>
              </a:r>
            </a:p>
          </p:txBody>
        </p:sp>
      </p:grpSp>
      <p:grpSp>
        <p:nvGrpSpPr>
          <p:cNvPr id="2" name="Groupe 1">
            <a:extLst>
              <a:ext uri="{FF2B5EF4-FFF2-40B4-BE49-F238E27FC236}">
                <a16:creationId xmlns:a16="http://schemas.microsoft.com/office/drawing/2014/main" id="{E430A35D-9183-403D-85CE-D5DD4936492D}"/>
              </a:ext>
            </a:extLst>
          </p:cNvPr>
          <p:cNvGrpSpPr/>
          <p:nvPr userDrawn="1"/>
        </p:nvGrpSpPr>
        <p:grpSpPr>
          <a:xfrm>
            <a:off x="418315" y="883486"/>
            <a:ext cx="8293248" cy="1379621"/>
            <a:chOff x="351399" y="3589562"/>
            <a:chExt cx="8293248" cy="1379621"/>
          </a:xfrm>
        </p:grpSpPr>
        <p:sp>
          <p:nvSpPr>
            <p:cNvPr id="15" name="TextBox 13">
              <a:extLst>
                <a:ext uri="{FF2B5EF4-FFF2-40B4-BE49-F238E27FC236}">
                  <a16:creationId xmlns:a16="http://schemas.microsoft.com/office/drawing/2014/main" id="{C2D7C2C6-A284-46B6-8BA8-ACC10BB93CE5}"/>
                </a:ext>
              </a:extLst>
            </p:cNvPr>
            <p:cNvSpPr txBox="1"/>
            <p:nvPr userDrawn="1"/>
          </p:nvSpPr>
          <p:spPr>
            <a:xfrm>
              <a:off x="2177837" y="3589562"/>
              <a:ext cx="6466810" cy="1379621"/>
            </a:xfrm>
            <a:prstGeom prst="rect">
              <a:avLst/>
            </a:prstGeom>
          </p:spPr>
          <p:txBody>
            <a:bodyPr vert="horz" wrap="square" lIns="91440" tIns="45720" rIns="91440" bIns="45720" rtlCol="0" anchor="ctr">
              <a:normAutofit/>
            </a:bodyPr>
            <a:lstStyle/>
            <a:p>
              <a:r>
                <a:rPr lang="en-CA" sz="1600" noProof="0"/>
                <a:t>Leger is a member of the </a:t>
              </a:r>
              <a:r>
                <a:rPr lang="en-CA" sz="1600" noProof="0">
                  <a:hlinkClick r:id="rId7"/>
                </a:rPr>
                <a:t>Canadian Research Insights Council (CRIC)</a:t>
              </a:r>
              <a:r>
                <a:rPr lang="en-CA" sz="1600" noProof="0"/>
                <a:t>, t</a:t>
              </a:r>
              <a:r>
                <a:rPr lang="en-CA" sz="1600" b="0" i="0" kern="1200" noProof="0">
                  <a:solidFill>
                    <a:schemeClr val="tx1"/>
                  </a:solidFill>
                  <a:effectLst/>
                  <a:latin typeface="+mn-lt"/>
                  <a:ea typeface="+mn-ea"/>
                  <a:cs typeface="+mn-cs"/>
                </a:rPr>
                <a:t>he industry association for the market/survey/insights research industry.</a:t>
              </a:r>
              <a:endParaRPr lang="en-CA" sz="1600" noProof="0"/>
            </a:p>
          </p:txBody>
        </p:sp>
        <p:pic>
          <p:nvPicPr>
            <p:cNvPr id="18" name="Image 6">
              <a:extLst>
                <a:ext uri="{FF2B5EF4-FFF2-40B4-BE49-F238E27FC236}">
                  <a16:creationId xmlns:a16="http://schemas.microsoft.com/office/drawing/2014/main" id="{E9189961-F955-4058-99E3-A45E4839DD44}"/>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351399" y="4008605"/>
              <a:ext cx="1758293" cy="526965"/>
            </a:xfrm>
            <a:prstGeom prst="rect">
              <a:avLst/>
            </a:prstGeom>
          </p:spPr>
        </p:pic>
      </p:grpSp>
      <p:cxnSp>
        <p:nvCxnSpPr>
          <p:cNvPr id="5" name="Straight Connector 3">
            <a:extLst>
              <a:ext uri="{FF2B5EF4-FFF2-40B4-BE49-F238E27FC236}">
                <a16:creationId xmlns:a16="http://schemas.microsoft.com/office/drawing/2014/main" id="{C8058450-2AC7-489F-9D96-099FD94E69ED}"/>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AD4885B1-2A3F-46B0-80E6-3F09AE7EFEE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257475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Report_Page_text + photo">
    <p:spTree>
      <p:nvGrpSpPr>
        <p:cNvPr id="1" name=""/>
        <p:cNvGrpSpPr/>
        <p:nvPr/>
      </p:nvGrpSpPr>
      <p:grpSpPr>
        <a:xfrm>
          <a:off x="0" y="0"/>
          <a:ext cx="0" cy="0"/>
          <a:chOff x="0" y="0"/>
          <a:chExt cx="0" cy="0"/>
        </a:xfrm>
      </p:grpSpPr>
      <p:sp>
        <p:nvSpPr>
          <p:cNvPr id="12" name="Rectangle: Rounded Corners 151">
            <a:extLst>
              <a:ext uri="{FF2B5EF4-FFF2-40B4-BE49-F238E27FC236}">
                <a16:creationId xmlns:a16="http://schemas.microsoft.com/office/drawing/2014/main" id="{402106EE-77B5-DA40-B3E3-B764C5EBEF78}"/>
              </a:ext>
            </a:extLst>
          </p:cNvPr>
          <p:cNvSpPr/>
          <p:nvPr userDrawn="1"/>
        </p:nvSpPr>
        <p:spPr>
          <a:xfrm>
            <a:off x="6667500" y="0"/>
            <a:ext cx="2476500" cy="5143500"/>
          </a:xfrm>
          <a:prstGeom prst="roundRect">
            <a:avLst>
              <a:gd name="adj" fmla="val 0"/>
            </a:avLst>
          </a:prstGeom>
          <a:solidFill>
            <a:schemeClr val="bg2">
              <a:lumMod val="90000"/>
              <a:alpha val="50124"/>
            </a:schemeClr>
          </a:solidFill>
          <a:ln>
            <a:noFill/>
          </a:ln>
          <a:effectLst/>
        </p:spPr>
        <p:style>
          <a:lnRef idx="1">
            <a:schemeClr val="accent1"/>
          </a:lnRef>
          <a:fillRef idx="3">
            <a:schemeClr val="accent1"/>
          </a:fillRef>
          <a:effectRef idx="2">
            <a:schemeClr val="accent1"/>
          </a:effectRef>
          <a:fontRef idx="minor">
            <a:schemeClr val="lt1"/>
          </a:fontRef>
        </p:style>
        <p:txBody>
          <a:bodyPr tIns="548640" rtlCol="0" anchor="t"/>
          <a:lstStyle/>
          <a:p>
            <a:pPr algn="ctr">
              <a:spcAft>
                <a:spcPts val="300"/>
              </a:spcAft>
            </a:pPr>
            <a:endParaRPr lang="en-CA" sz="1600" b="1">
              <a:solidFill>
                <a:schemeClr val="accent2"/>
              </a:solidFill>
            </a:endParaRPr>
          </a:p>
        </p:txBody>
      </p:sp>
      <p:sp>
        <p:nvSpPr>
          <p:cNvPr id="6" name="Slide Number Placeholder 5"/>
          <p:cNvSpPr>
            <a:spLocks noGrp="1"/>
          </p:cNvSpPr>
          <p:nvPr>
            <p:ph type="sldNum" sz="quarter" idx="12"/>
          </p:nvPr>
        </p:nvSpPr>
        <p:spPr>
          <a:xfrm>
            <a:off x="7715548" y="4767263"/>
            <a:ext cx="1085551"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4045556B-398D-45C5-856A-3A57E3483E08}"/>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9AEAFA4-957C-4DFC-8E22-A2AB17555A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
        <p:nvSpPr>
          <p:cNvPr id="8" name="Title 11">
            <a:extLst>
              <a:ext uri="{FF2B5EF4-FFF2-40B4-BE49-F238E27FC236}">
                <a16:creationId xmlns:a16="http://schemas.microsoft.com/office/drawing/2014/main" id="{00D6E602-C88F-154F-AA0F-7CBDF57C8627}"/>
              </a:ext>
            </a:extLst>
          </p:cNvPr>
          <p:cNvSpPr>
            <a:spLocks noGrp="1"/>
          </p:cNvSpPr>
          <p:nvPr>
            <p:ph type="title" hasCustomPrompt="1"/>
          </p:nvPr>
        </p:nvSpPr>
        <p:spPr>
          <a:xfrm>
            <a:off x="366517" y="477894"/>
            <a:ext cx="5998069" cy="424732"/>
          </a:xfrm>
        </p:spPr>
        <p:txBody>
          <a:bodyPr wrap="square" anchor="t">
            <a:spAutoFit/>
          </a:bodyPr>
          <a:lstStyle>
            <a:lvl1pPr algn="l">
              <a:lnSpc>
                <a:spcPct val="90000"/>
              </a:lnSpc>
              <a:defRPr sz="2400" b="1">
                <a:solidFill>
                  <a:schemeClr val="tx1">
                    <a:lumMod val="85000"/>
                    <a:lumOff val="15000"/>
                  </a:schemeClr>
                </a:solidFill>
                <a:latin typeface="Calibri"/>
                <a:cs typeface="Calibri"/>
              </a:defRPr>
            </a:lvl1pPr>
          </a:lstStyle>
          <a:p>
            <a:r>
              <a:rPr lang="en-CA" noProof="0"/>
              <a:t>CLICK TO EDIT MASTER TITLE STYLE</a:t>
            </a:r>
          </a:p>
        </p:txBody>
      </p:sp>
      <p:sp>
        <p:nvSpPr>
          <p:cNvPr id="11" name="Text Placeholder 2">
            <a:extLst>
              <a:ext uri="{FF2B5EF4-FFF2-40B4-BE49-F238E27FC236}">
                <a16:creationId xmlns:a16="http://schemas.microsoft.com/office/drawing/2014/main" id="{A621CE25-CA03-AD40-A5F6-9FED49078972}"/>
              </a:ext>
            </a:extLst>
          </p:cNvPr>
          <p:cNvSpPr>
            <a:spLocks noGrp="1"/>
          </p:cNvSpPr>
          <p:nvPr>
            <p:ph type="body" sz="quarter" idx="14"/>
          </p:nvPr>
        </p:nvSpPr>
        <p:spPr>
          <a:xfrm>
            <a:off x="379765" y="1037100"/>
            <a:ext cx="5998069" cy="286232"/>
          </a:xfrm>
        </p:spPr>
        <p:txBody>
          <a:bodyPr wrap="square">
            <a:spAutoFit/>
          </a:bodyPr>
          <a:lstStyle>
            <a:lvl1pPr>
              <a:lnSpc>
                <a:spcPct val="90000"/>
              </a:lnSpc>
              <a:defRPr sz="1400"/>
            </a:lvl1pPr>
          </a:lstStyle>
          <a:p>
            <a:endParaRPr lang="en-US" sz="1400"/>
          </a:p>
        </p:txBody>
      </p:sp>
    </p:spTree>
    <p:extLst>
      <p:ext uri="{BB962C8B-B14F-4D97-AF65-F5344CB8AC3E}">
        <p14:creationId xmlns:p14="http://schemas.microsoft.com/office/powerpoint/2010/main" val="242564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eport_Page_text + photo">
    <p:spTree>
      <p:nvGrpSpPr>
        <p:cNvPr id="1" name=""/>
        <p:cNvGrpSpPr/>
        <p:nvPr/>
      </p:nvGrpSpPr>
      <p:grpSpPr>
        <a:xfrm>
          <a:off x="0" y="0"/>
          <a:ext cx="0" cy="0"/>
          <a:chOff x="0" y="0"/>
          <a:chExt cx="0" cy="0"/>
        </a:xfrm>
      </p:grpSpPr>
      <p:pic>
        <p:nvPicPr>
          <p:cNvPr id="3082" name="Picture 10" descr="May be an image of outdoors and text that says '2639 1GNLO 1 GANGES LOCAL BCTransit'">
            <a:extLst>
              <a:ext uri="{FF2B5EF4-FFF2-40B4-BE49-F238E27FC236}">
                <a16:creationId xmlns:a16="http://schemas.microsoft.com/office/drawing/2014/main" id="{8D77ECE1-0A74-A24E-A4FC-ED025AD6A123}"/>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20359" r="54663"/>
          <a:stretch/>
        </p:blipFill>
        <p:spPr bwMode="auto">
          <a:xfrm>
            <a:off x="6680748" y="-25400"/>
            <a:ext cx="2463252" cy="51689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715548" y="4767263"/>
            <a:ext cx="1085551"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4045556B-398D-45C5-856A-3A57E3483E08}"/>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9AEAFA4-957C-4DFC-8E22-A2AB17555A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
        <p:nvSpPr>
          <p:cNvPr id="8" name="Title 11">
            <a:extLst>
              <a:ext uri="{FF2B5EF4-FFF2-40B4-BE49-F238E27FC236}">
                <a16:creationId xmlns:a16="http://schemas.microsoft.com/office/drawing/2014/main" id="{00D6E602-C88F-154F-AA0F-7CBDF57C8627}"/>
              </a:ext>
            </a:extLst>
          </p:cNvPr>
          <p:cNvSpPr>
            <a:spLocks noGrp="1"/>
          </p:cNvSpPr>
          <p:nvPr>
            <p:ph type="title" hasCustomPrompt="1"/>
          </p:nvPr>
        </p:nvSpPr>
        <p:spPr>
          <a:xfrm>
            <a:off x="366517" y="477894"/>
            <a:ext cx="5998069" cy="424732"/>
          </a:xfrm>
        </p:spPr>
        <p:txBody>
          <a:bodyPr wrap="square" anchor="t">
            <a:spAutoFit/>
          </a:bodyPr>
          <a:lstStyle>
            <a:lvl1pPr algn="l">
              <a:lnSpc>
                <a:spcPct val="90000"/>
              </a:lnSpc>
              <a:defRPr sz="2400" b="1">
                <a:solidFill>
                  <a:schemeClr val="tx1">
                    <a:lumMod val="85000"/>
                    <a:lumOff val="15000"/>
                  </a:schemeClr>
                </a:solidFill>
                <a:latin typeface="Calibri"/>
                <a:cs typeface="Calibri"/>
              </a:defRPr>
            </a:lvl1pPr>
          </a:lstStyle>
          <a:p>
            <a:r>
              <a:rPr lang="en-CA" noProof="0"/>
              <a:t>CLICK TO EDIT MASTER TITLE STYLE</a:t>
            </a:r>
          </a:p>
        </p:txBody>
      </p:sp>
      <p:sp>
        <p:nvSpPr>
          <p:cNvPr id="11" name="Text Placeholder 2">
            <a:extLst>
              <a:ext uri="{FF2B5EF4-FFF2-40B4-BE49-F238E27FC236}">
                <a16:creationId xmlns:a16="http://schemas.microsoft.com/office/drawing/2014/main" id="{A621CE25-CA03-AD40-A5F6-9FED49078972}"/>
              </a:ext>
            </a:extLst>
          </p:cNvPr>
          <p:cNvSpPr>
            <a:spLocks noGrp="1"/>
          </p:cNvSpPr>
          <p:nvPr>
            <p:ph type="body" sz="quarter" idx="14"/>
          </p:nvPr>
        </p:nvSpPr>
        <p:spPr>
          <a:xfrm>
            <a:off x="379765" y="1037100"/>
            <a:ext cx="5998069" cy="286232"/>
          </a:xfrm>
        </p:spPr>
        <p:txBody>
          <a:bodyPr wrap="square">
            <a:spAutoFit/>
          </a:bodyPr>
          <a:lstStyle>
            <a:lvl1pPr>
              <a:lnSpc>
                <a:spcPct val="90000"/>
              </a:lnSpc>
              <a:defRPr sz="1400"/>
            </a:lvl1pPr>
          </a:lstStyle>
          <a:p>
            <a:endParaRPr lang="en-US" sz="1400"/>
          </a:p>
        </p:txBody>
      </p:sp>
    </p:spTree>
    <p:extLst>
      <p:ext uri="{BB962C8B-B14F-4D97-AF65-F5344CB8AC3E}">
        <p14:creationId xmlns:p14="http://schemas.microsoft.com/office/powerpoint/2010/main" val="21711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Report_Page_text + photo">
    <p:spTree>
      <p:nvGrpSpPr>
        <p:cNvPr id="1" name=""/>
        <p:cNvGrpSpPr/>
        <p:nvPr/>
      </p:nvGrpSpPr>
      <p:grpSpPr>
        <a:xfrm>
          <a:off x="0" y="0"/>
          <a:ext cx="0" cy="0"/>
          <a:chOff x="0" y="0"/>
          <a:chExt cx="0" cy="0"/>
        </a:xfrm>
      </p:grpSpPr>
      <p:pic>
        <p:nvPicPr>
          <p:cNvPr id="29698" name="Picture 2" descr="Coronavirus (COVID-19) | TransLink">
            <a:extLst>
              <a:ext uri="{FF2B5EF4-FFF2-40B4-BE49-F238E27FC236}">
                <a16:creationId xmlns:a16="http://schemas.microsoft.com/office/drawing/2014/main" id="{4466D53C-5418-EA4C-9803-1DBBB3DEF33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4191" r="60880"/>
          <a:stretch/>
        </p:blipFill>
        <p:spPr bwMode="auto">
          <a:xfrm>
            <a:off x="6693996" y="0"/>
            <a:ext cx="2450004" cy="51597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715548" y="4767263"/>
            <a:ext cx="1085551" cy="273844"/>
          </a:xfrm>
        </p:spPr>
        <p:txBody>
          <a:bodyPr/>
          <a:lstStyle>
            <a:lvl1pPr>
              <a:defRPr b="0" i="0">
                <a:solidFill>
                  <a:schemeClr val="bg1"/>
                </a:solidFill>
                <a:latin typeface="Calibri"/>
                <a:cs typeface="Calibri"/>
              </a:defRPr>
            </a:lvl1pPr>
          </a:lstStyle>
          <a:p>
            <a:fld id="{36679B2B-0B95-3D41-A6BF-74EBACF9BD9F}" type="slidenum">
              <a:rPr lang="en-CA" smtClean="0"/>
              <a:pPr/>
              <a:t>‹#›</a:t>
            </a:fld>
            <a:endParaRPr lang="en-CA"/>
          </a:p>
        </p:txBody>
      </p:sp>
      <p:cxnSp>
        <p:nvCxnSpPr>
          <p:cNvPr id="4" name="Straight Connector 3">
            <a:extLst>
              <a:ext uri="{FF2B5EF4-FFF2-40B4-BE49-F238E27FC236}">
                <a16:creationId xmlns:a16="http://schemas.microsoft.com/office/drawing/2014/main" id="{4045556B-398D-45C5-856A-3A57E3483E08}"/>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9AEAFA4-957C-4DFC-8E22-A2AB17555A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
        <p:nvSpPr>
          <p:cNvPr id="8" name="Title 11">
            <a:extLst>
              <a:ext uri="{FF2B5EF4-FFF2-40B4-BE49-F238E27FC236}">
                <a16:creationId xmlns:a16="http://schemas.microsoft.com/office/drawing/2014/main" id="{00D6E602-C88F-154F-AA0F-7CBDF57C8627}"/>
              </a:ext>
            </a:extLst>
          </p:cNvPr>
          <p:cNvSpPr>
            <a:spLocks noGrp="1"/>
          </p:cNvSpPr>
          <p:nvPr>
            <p:ph type="title" hasCustomPrompt="1"/>
          </p:nvPr>
        </p:nvSpPr>
        <p:spPr>
          <a:xfrm>
            <a:off x="366517" y="477894"/>
            <a:ext cx="5998069" cy="424732"/>
          </a:xfrm>
        </p:spPr>
        <p:txBody>
          <a:bodyPr wrap="square" anchor="t">
            <a:spAutoFit/>
          </a:bodyPr>
          <a:lstStyle>
            <a:lvl1pPr algn="l">
              <a:lnSpc>
                <a:spcPct val="90000"/>
              </a:lnSpc>
              <a:defRPr sz="2400" b="1">
                <a:solidFill>
                  <a:schemeClr val="tx1">
                    <a:lumMod val="85000"/>
                    <a:lumOff val="15000"/>
                  </a:schemeClr>
                </a:solidFill>
                <a:latin typeface="Calibri"/>
                <a:cs typeface="Calibri"/>
              </a:defRPr>
            </a:lvl1pPr>
          </a:lstStyle>
          <a:p>
            <a:r>
              <a:rPr lang="en-CA" noProof="0"/>
              <a:t>CLICK TO EDIT MASTER TITLE STYLE</a:t>
            </a:r>
          </a:p>
        </p:txBody>
      </p:sp>
      <p:sp>
        <p:nvSpPr>
          <p:cNvPr id="11" name="Text Placeholder 2">
            <a:extLst>
              <a:ext uri="{FF2B5EF4-FFF2-40B4-BE49-F238E27FC236}">
                <a16:creationId xmlns:a16="http://schemas.microsoft.com/office/drawing/2014/main" id="{A621CE25-CA03-AD40-A5F6-9FED49078972}"/>
              </a:ext>
            </a:extLst>
          </p:cNvPr>
          <p:cNvSpPr>
            <a:spLocks noGrp="1"/>
          </p:cNvSpPr>
          <p:nvPr>
            <p:ph type="body" sz="quarter" idx="14"/>
          </p:nvPr>
        </p:nvSpPr>
        <p:spPr>
          <a:xfrm>
            <a:off x="379765" y="1037100"/>
            <a:ext cx="5998069" cy="286232"/>
          </a:xfrm>
        </p:spPr>
        <p:txBody>
          <a:bodyPr wrap="square">
            <a:spAutoFit/>
          </a:bodyPr>
          <a:lstStyle>
            <a:lvl1pPr>
              <a:lnSpc>
                <a:spcPct val="90000"/>
              </a:lnSpc>
              <a:defRPr sz="1400"/>
            </a:lvl1pPr>
          </a:lstStyle>
          <a:p>
            <a:endParaRPr lang="en-US" sz="1400"/>
          </a:p>
        </p:txBody>
      </p:sp>
    </p:spTree>
    <p:extLst>
      <p:ext uri="{BB962C8B-B14F-4D97-AF65-F5344CB8AC3E}">
        <p14:creationId xmlns:p14="http://schemas.microsoft.com/office/powerpoint/2010/main" val="366592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Report_Page_text + photo">
    <p:spTree>
      <p:nvGrpSpPr>
        <p:cNvPr id="1" name=""/>
        <p:cNvGrpSpPr/>
        <p:nvPr/>
      </p:nvGrpSpPr>
      <p:grpSpPr>
        <a:xfrm>
          <a:off x="0" y="0"/>
          <a:ext cx="0" cy="0"/>
          <a:chOff x="0" y="0"/>
          <a:chExt cx="0" cy="0"/>
        </a:xfrm>
      </p:grpSpPr>
      <p:sp>
        <p:nvSpPr>
          <p:cNvPr id="12" name="Rectangle: Rounded Corners 151">
            <a:extLst>
              <a:ext uri="{FF2B5EF4-FFF2-40B4-BE49-F238E27FC236}">
                <a16:creationId xmlns:a16="http://schemas.microsoft.com/office/drawing/2014/main" id="{402106EE-77B5-DA40-B3E3-B764C5EBEF78}"/>
              </a:ext>
            </a:extLst>
          </p:cNvPr>
          <p:cNvSpPr/>
          <p:nvPr userDrawn="1"/>
        </p:nvSpPr>
        <p:spPr>
          <a:xfrm>
            <a:off x="0" y="0"/>
            <a:ext cx="1993557" cy="5143500"/>
          </a:xfrm>
          <a:prstGeom prst="roundRect">
            <a:avLst>
              <a:gd name="adj" fmla="val 0"/>
            </a:avLst>
          </a:prstGeom>
          <a:solidFill>
            <a:schemeClr val="bg2">
              <a:lumMod val="90000"/>
              <a:alpha val="50124"/>
            </a:schemeClr>
          </a:solidFill>
          <a:ln>
            <a:noFill/>
          </a:ln>
          <a:effectLst/>
        </p:spPr>
        <p:style>
          <a:lnRef idx="1">
            <a:schemeClr val="accent1"/>
          </a:lnRef>
          <a:fillRef idx="3">
            <a:schemeClr val="accent1"/>
          </a:fillRef>
          <a:effectRef idx="2">
            <a:schemeClr val="accent1"/>
          </a:effectRef>
          <a:fontRef idx="minor">
            <a:schemeClr val="lt1"/>
          </a:fontRef>
        </p:style>
        <p:txBody>
          <a:bodyPr tIns="548640" rtlCol="0" anchor="t"/>
          <a:lstStyle/>
          <a:p>
            <a:pPr algn="ctr">
              <a:spcAft>
                <a:spcPts val="300"/>
              </a:spcAft>
            </a:pPr>
            <a:endParaRPr lang="en-CA" sz="1600" b="1">
              <a:solidFill>
                <a:schemeClr val="accent2"/>
              </a:solidFill>
            </a:endParaRPr>
          </a:p>
        </p:txBody>
      </p:sp>
      <p:sp>
        <p:nvSpPr>
          <p:cNvPr id="6" name="Slide Number Placeholder 5"/>
          <p:cNvSpPr>
            <a:spLocks noGrp="1"/>
          </p:cNvSpPr>
          <p:nvPr>
            <p:ph type="sldNum" sz="quarter" idx="12"/>
          </p:nvPr>
        </p:nvSpPr>
        <p:spPr>
          <a:xfrm>
            <a:off x="7715548" y="4767263"/>
            <a:ext cx="1085551"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4045556B-398D-45C5-856A-3A57E3483E08}"/>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9AEAFA4-957C-4DFC-8E22-A2AB17555A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
        <p:nvSpPr>
          <p:cNvPr id="8" name="Title 11">
            <a:extLst>
              <a:ext uri="{FF2B5EF4-FFF2-40B4-BE49-F238E27FC236}">
                <a16:creationId xmlns:a16="http://schemas.microsoft.com/office/drawing/2014/main" id="{00D6E602-C88F-154F-AA0F-7CBDF57C8627}"/>
              </a:ext>
            </a:extLst>
          </p:cNvPr>
          <p:cNvSpPr>
            <a:spLocks noGrp="1"/>
          </p:cNvSpPr>
          <p:nvPr>
            <p:ph type="title" hasCustomPrompt="1"/>
          </p:nvPr>
        </p:nvSpPr>
        <p:spPr>
          <a:xfrm>
            <a:off x="2131321" y="477894"/>
            <a:ext cx="5101284" cy="424732"/>
          </a:xfrm>
        </p:spPr>
        <p:txBody>
          <a:bodyPr wrap="square" anchor="t">
            <a:spAutoFit/>
          </a:bodyPr>
          <a:lstStyle>
            <a:lvl1pPr algn="l">
              <a:lnSpc>
                <a:spcPct val="90000"/>
              </a:lnSpc>
              <a:defRPr sz="2400" b="1">
                <a:solidFill>
                  <a:schemeClr val="tx1">
                    <a:lumMod val="85000"/>
                    <a:lumOff val="15000"/>
                  </a:schemeClr>
                </a:solidFill>
                <a:latin typeface="Calibri"/>
                <a:cs typeface="Calibri"/>
              </a:defRPr>
            </a:lvl1pPr>
          </a:lstStyle>
          <a:p>
            <a:r>
              <a:rPr lang="en-CA" noProof="0"/>
              <a:t>CLICK TO EDIT MASTER TITLE STYLE</a:t>
            </a:r>
          </a:p>
        </p:txBody>
      </p:sp>
      <p:sp>
        <p:nvSpPr>
          <p:cNvPr id="11" name="Text Placeholder 2">
            <a:extLst>
              <a:ext uri="{FF2B5EF4-FFF2-40B4-BE49-F238E27FC236}">
                <a16:creationId xmlns:a16="http://schemas.microsoft.com/office/drawing/2014/main" id="{A621CE25-CA03-AD40-A5F6-9FED49078972}"/>
              </a:ext>
            </a:extLst>
          </p:cNvPr>
          <p:cNvSpPr>
            <a:spLocks noGrp="1"/>
          </p:cNvSpPr>
          <p:nvPr>
            <p:ph type="body" sz="quarter" idx="14"/>
          </p:nvPr>
        </p:nvSpPr>
        <p:spPr>
          <a:xfrm>
            <a:off x="2144569" y="1037100"/>
            <a:ext cx="6114328" cy="286232"/>
          </a:xfrm>
        </p:spPr>
        <p:txBody>
          <a:bodyPr wrap="square">
            <a:spAutoFit/>
          </a:bodyPr>
          <a:lstStyle>
            <a:lvl1pPr>
              <a:lnSpc>
                <a:spcPct val="90000"/>
              </a:lnSpc>
              <a:defRPr sz="1400"/>
            </a:lvl1pPr>
          </a:lstStyle>
          <a:p>
            <a:endParaRPr lang="en-US" sz="1400"/>
          </a:p>
        </p:txBody>
      </p:sp>
    </p:spTree>
    <p:extLst>
      <p:ext uri="{BB962C8B-B14F-4D97-AF65-F5344CB8AC3E}">
        <p14:creationId xmlns:p14="http://schemas.microsoft.com/office/powerpoint/2010/main" val="84465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eport_Table_of_Content">
    <p:spTree>
      <p:nvGrpSpPr>
        <p:cNvPr id="1" name=""/>
        <p:cNvGrpSpPr/>
        <p:nvPr/>
      </p:nvGrpSpPr>
      <p:grpSpPr>
        <a:xfrm>
          <a:off x="0" y="0"/>
          <a:ext cx="0" cy="0"/>
          <a:chOff x="0" y="0"/>
          <a:chExt cx="0" cy="0"/>
        </a:xfrm>
      </p:grpSpPr>
      <p:sp>
        <p:nvSpPr>
          <p:cNvPr id="13" name="Rectangle 12"/>
          <p:cNvSpPr/>
          <p:nvPr userDrawn="1"/>
        </p:nvSpPr>
        <p:spPr>
          <a:xfrm>
            <a:off x="0" y="0"/>
            <a:ext cx="1709648"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a:p>
        </p:txBody>
      </p:sp>
      <p:sp>
        <p:nvSpPr>
          <p:cNvPr id="6" name="Title 1"/>
          <p:cNvSpPr txBox="1">
            <a:spLocks/>
          </p:cNvSpPr>
          <p:nvPr userDrawn="1"/>
        </p:nvSpPr>
        <p:spPr>
          <a:xfrm>
            <a:off x="2102330" y="632365"/>
            <a:ext cx="3508071" cy="58642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fr-CA" sz="2300" b="1" i="0">
                <a:solidFill>
                  <a:srgbClr val="000000"/>
                </a:solidFill>
                <a:latin typeface="Calibri"/>
                <a:cs typeface="Calibri"/>
              </a:rPr>
              <a:t>Table of Contents</a:t>
            </a:r>
          </a:p>
        </p:txBody>
      </p:sp>
    </p:spTree>
    <p:extLst>
      <p:ext uri="{BB962C8B-B14F-4D97-AF65-F5344CB8AC3E}">
        <p14:creationId xmlns:p14="http://schemas.microsoft.com/office/powerpoint/2010/main" val="343142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Report_Title_Pag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380685" y="1737535"/>
            <a:ext cx="2898543" cy="707886"/>
          </a:xfrm>
        </p:spPr>
        <p:txBody>
          <a:bodyPr>
            <a:sp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noProof="0"/>
              <a:t>Click to edit Master subtitle style</a:t>
            </a:r>
          </a:p>
        </p:txBody>
      </p:sp>
      <p:sp>
        <p:nvSpPr>
          <p:cNvPr id="16" name="Date Placeholder 3"/>
          <p:cNvSpPr txBox="1">
            <a:spLocks/>
          </p:cNvSpPr>
          <p:nvPr userDrawn="1"/>
        </p:nvSpPr>
        <p:spPr>
          <a:xfrm>
            <a:off x="380685" y="4506393"/>
            <a:ext cx="518288"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DATE</a:t>
            </a:r>
          </a:p>
        </p:txBody>
      </p:sp>
      <p:sp>
        <p:nvSpPr>
          <p:cNvPr id="18" name="Title 1"/>
          <p:cNvSpPr txBox="1">
            <a:spLocks/>
          </p:cNvSpPr>
          <p:nvPr userDrawn="1"/>
        </p:nvSpPr>
        <p:spPr>
          <a:xfrm>
            <a:off x="380684" y="364434"/>
            <a:ext cx="3283265"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en-CA" sz="2300" noProof="0">
                <a:latin typeface="Calibri"/>
                <a:cs typeface="Calibri"/>
              </a:rPr>
              <a:t>Report</a:t>
            </a:r>
          </a:p>
        </p:txBody>
      </p:sp>
      <p:sp>
        <p:nvSpPr>
          <p:cNvPr id="19" name="Title 11"/>
          <p:cNvSpPr>
            <a:spLocks noGrp="1"/>
          </p:cNvSpPr>
          <p:nvPr>
            <p:ph type="title" hasCustomPrompt="1"/>
          </p:nvPr>
        </p:nvSpPr>
        <p:spPr>
          <a:xfrm>
            <a:off x="380686" y="875775"/>
            <a:ext cx="2898542" cy="830997"/>
          </a:xfrm>
        </p:spPr>
        <p:txBody>
          <a:bodyPr>
            <a:spAutoFit/>
          </a:bodyPr>
          <a:lstStyle>
            <a:lvl1pPr algn="l">
              <a:defRPr sz="2400" b="1">
                <a:latin typeface="Calibri"/>
                <a:cs typeface="Calibri"/>
              </a:defRPr>
            </a:lvl1pPr>
          </a:lstStyle>
          <a:p>
            <a:r>
              <a:rPr lang="en-CA" noProof="0"/>
              <a:t>CLICK TO EDIT MASTER TITLE STYLE</a:t>
            </a:r>
          </a:p>
        </p:txBody>
      </p:sp>
      <p:sp>
        <p:nvSpPr>
          <p:cNvPr id="22" name="Date Placeholder 3"/>
          <p:cNvSpPr>
            <a:spLocks noGrp="1"/>
          </p:cNvSpPr>
          <p:nvPr>
            <p:ph type="dt" sz="half" idx="10"/>
          </p:nvPr>
        </p:nvSpPr>
        <p:spPr>
          <a:xfrm>
            <a:off x="735342" y="4506393"/>
            <a:ext cx="924742" cy="273844"/>
          </a:xfrm>
        </p:spPr>
        <p:txBody>
          <a:bodyPr/>
          <a:lstStyle>
            <a:lvl1pPr>
              <a:defRPr sz="1100" b="0" i="0">
                <a:solidFill>
                  <a:srgbClr val="000000"/>
                </a:solidFill>
                <a:latin typeface="Calibri"/>
                <a:cs typeface="Calibri"/>
              </a:defRPr>
            </a:lvl1pPr>
          </a:lstStyle>
          <a:p>
            <a:fld id="{A61FF433-A43E-C044-9573-B85011FD925A}" type="datetime1">
              <a:rPr lang="en-CA" noProof="0" smtClean="0"/>
              <a:pPr/>
              <a:t>2022-03-31</a:t>
            </a:fld>
            <a:endParaRPr lang="en-CA" noProof="0"/>
          </a:p>
        </p:txBody>
      </p:sp>
      <p:sp>
        <p:nvSpPr>
          <p:cNvPr id="11" name="Picture Placeholder 6"/>
          <p:cNvSpPr>
            <a:spLocks noGrp="1"/>
          </p:cNvSpPr>
          <p:nvPr>
            <p:ph type="pic" sz="quarter" idx="14" hasCustomPrompt="1"/>
          </p:nvPr>
        </p:nvSpPr>
        <p:spPr>
          <a:xfrm>
            <a:off x="880181" y="2675708"/>
            <a:ext cx="1899549" cy="1539620"/>
          </a:xfrm>
        </p:spPr>
        <p:txBody>
          <a:bodyPr anchor="ctr"/>
          <a:lstStyle>
            <a:lvl1pPr marL="0" indent="0" algn="ctr">
              <a:buNone/>
              <a:defRPr/>
            </a:lvl1pPr>
          </a:lstStyle>
          <a:p>
            <a:r>
              <a:rPr lang="en-CA" noProof="0"/>
              <a:t>Logo</a:t>
            </a:r>
          </a:p>
        </p:txBody>
      </p:sp>
      <p:sp>
        <p:nvSpPr>
          <p:cNvPr id="9" name="Date Placeholder 3">
            <a:extLst>
              <a:ext uri="{FF2B5EF4-FFF2-40B4-BE49-F238E27FC236}">
                <a16:creationId xmlns:a16="http://schemas.microsoft.com/office/drawing/2014/main" id="{9CC8B92C-E7A0-404F-9A19-5F3974863D0C}"/>
              </a:ext>
            </a:extLst>
          </p:cNvPr>
          <p:cNvSpPr txBox="1">
            <a:spLocks/>
          </p:cNvSpPr>
          <p:nvPr userDrawn="1"/>
        </p:nvSpPr>
        <p:spPr>
          <a:xfrm>
            <a:off x="1587092" y="4506393"/>
            <a:ext cx="1482964"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PROJECT NUMBER</a:t>
            </a:r>
          </a:p>
        </p:txBody>
      </p:sp>
      <p:sp>
        <p:nvSpPr>
          <p:cNvPr id="14" name="Footer Placeholder 4">
            <a:extLst>
              <a:ext uri="{FF2B5EF4-FFF2-40B4-BE49-F238E27FC236}">
                <a16:creationId xmlns:a16="http://schemas.microsoft.com/office/drawing/2014/main" id="{46033771-8A24-4DA7-8491-80DDD6408337}"/>
              </a:ext>
            </a:extLst>
          </p:cNvPr>
          <p:cNvSpPr>
            <a:spLocks noGrp="1"/>
          </p:cNvSpPr>
          <p:nvPr>
            <p:ph type="ftr" sz="quarter" idx="11"/>
          </p:nvPr>
        </p:nvSpPr>
        <p:spPr>
          <a:xfrm>
            <a:off x="2740481" y="4506393"/>
            <a:ext cx="1463065" cy="273844"/>
          </a:xfrm>
        </p:spPr>
        <p:txBody>
          <a:bodyPr/>
          <a:lstStyle>
            <a:lvl1pPr algn="l">
              <a:defRPr sz="1100" b="0" i="0">
                <a:solidFill>
                  <a:srgbClr val="000000"/>
                </a:solidFill>
                <a:latin typeface="Calibri"/>
                <a:cs typeface="Calibri"/>
              </a:defRPr>
            </a:lvl1pPr>
          </a:lstStyle>
          <a:p>
            <a:r>
              <a:rPr lang="en-CA" noProof="0"/>
              <a:t>00 000-000</a:t>
            </a:r>
          </a:p>
        </p:txBody>
      </p:sp>
      <p:pic>
        <p:nvPicPr>
          <p:cNvPr id="4" name="Image 3" descr="Une image contenant fleur&#10;&#10;Description générée automatiquement">
            <a:extLst>
              <a:ext uri="{FF2B5EF4-FFF2-40B4-BE49-F238E27FC236}">
                <a16:creationId xmlns:a16="http://schemas.microsoft.com/office/drawing/2014/main" id="{199E161F-2848-4FDF-A606-A114F24C4E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5541" b="8571"/>
          <a:stretch/>
        </p:blipFill>
        <p:spPr>
          <a:xfrm>
            <a:off x="3662358" y="-1"/>
            <a:ext cx="5476873" cy="5143501"/>
          </a:xfrm>
          <a:prstGeom prst="rect">
            <a:avLst/>
          </a:prstGeom>
        </p:spPr>
      </p:pic>
      <p:sp>
        <p:nvSpPr>
          <p:cNvPr id="3" name="Rectangle 2">
            <a:extLst>
              <a:ext uri="{FF2B5EF4-FFF2-40B4-BE49-F238E27FC236}">
                <a16:creationId xmlns:a16="http://schemas.microsoft.com/office/drawing/2014/main" id="{62109334-49B1-4F9C-B1A4-385C9FDF408D}"/>
              </a:ext>
            </a:extLst>
          </p:cNvPr>
          <p:cNvSpPr/>
          <p:nvPr userDrawn="1"/>
        </p:nvSpPr>
        <p:spPr>
          <a:xfrm>
            <a:off x="4999720" y="3670570"/>
            <a:ext cx="2802148" cy="440987"/>
          </a:xfrm>
          <a:prstGeom prst="rect">
            <a:avLst/>
          </a:prstGeom>
          <a:solidFill>
            <a:srgbClr val="EEEDE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D6F38164-6721-4446-BAD0-E415F72A8787}"/>
              </a:ext>
            </a:extLst>
          </p:cNvPr>
          <p:cNvSpPr txBox="1"/>
          <p:nvPr userDrawn="1"/>
        </p:nvSpPr>
        <p:spPr>
          <a:xfrm>
            <a:off x="4850266" y="3400123"/>
            <a:ext cx="3101056" cy="914400"/>
          </a:xfrm>
          <a:prstGeom prst="rect">
            <a:avLst/>
          </a:prstGeom>
        </p:spPr>
        <p:txBody>
          <a:bodyPr vert="horz" wrap="square" lIns="91440" tIns="45720" rIns="91440" bIns="45720" rtlCol="0" anchor="ctr">
            <a:normAutofit/>
          </a:bodyPr>
          <a:lstStyle/>
          <a:p>
            <a:pPr algn="ctr"/>
            <a:r>
              <a:rPr lang="fr-CA" sz="2400" i="1"/>
              <a:t>In Data </a:t>
            </a:r>
            <a:r>
              <a:rPr lang="fr-CA" sz="2400" i="1" err="1"/>
              <a:t>We</a:t>
            </a:r>
            <a:r>
              <a:rPr lang="fr-CA" sz="2400" i="1"/>
              <a:t> Trust</a:t>
            </a:r>
          </a:p>
        </p:txBody>
      </p:sp>
    </p:spTree>
    <p:extLst>
      <p:ext uri="{BB962C8B-B14F-4D97-AF65-F5344CB8AC3E}">
        <p14:creationId xmlns:p14="http://schemas.microsoft.com/office/powerpoint/2010/main" val="366343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Report_Page_text">
    <p:spTree>
      <p:nvGrpSpPr>
        <p:cNvPr id="1" name=""/>
        <p:cNvGrpSpPr/>
        <p:nvPr/>
      </p:nvGrpSpPr>
      <p:grpSpPr>
        <a:xfrm>
          <a:off x="0" y="0"/>
          <a:ext cx="0" cy="0"/>
          <a:chOff x="0" y="0"/>
          <a:chExt cx="0" cy="0"/>
        </a:xfrm>
      </p:grpSpPr>
      <p:sp>
        <p:nvSpPr>
          <p:cNvPr id="6" name="Rectangle: Rounded Corners 151">
            <a:extLst>
              <a:ext uri="{FF2B5EF4-FFF2-40B4-BE49-F238E27FC236}">
                <a16:creationId xmlns:a16="http://schemas.microsoft.com/office/drawing/2014/main" id="{776F4D86-F556-6844-8C14-5481C04953FC}"/>
              </a:ext>
            </a:extLst>
          </p:cNvPr>
          <p:cNvSpPr/>
          <p:nvPr userDrawn="1"/>
        </p:nvSpPr>
        <p:spPr>
          <a:xfrm>
            <a:off x="4572000" y="1"/>
            <a:ext cx="4572000" cy="5143500"/>
          </a:xfrm>
          <a:prstGeom prst="roundRect">
            <a:avLst>
              <a:gd name="adj" fmla="val 0"/>
            </a:avLst>
          </a:prstGeom>
          <a:solidFill>
            <a:schemeClr val="bg2">
              <a:lumMod val="90000"/>
              <a:alpha val="26000"/>
            </a:schemeClr>
          </a:solidFill>
          <a:ln>
            <a:noFill/>
          </a:ln>
          <a:effectLst/>
        </p:spPr>
        <p:style>
          <a:lnRef idx="1">
            <a:schemeClr val="accent1"/>
          </a:lnRef>
          <a:fillRef idx="3">
            <a:schemeClr val="accent1"/>
          </a:fillRef>
          <a:effectRef idx="2">
            <a:schemeClr val="accent1"/>
          </a:effectRef>
          <a:fontRef idx="minor">
            <a:schemeClr val="lt1"/>
          </a:fontRef>
        </p:style>
        <p:txBody>
          <a:bodyPr tIns="731520" rtlCol="0" anchor="t"/>
          <a:lstStyle/>
          <a:p>
            <a:pPr marL="176208" lvl="1" algn="ctr">
              <a:spcAft>
                <a:spcPts val="600"/>
              </a:spcAft>
            </a:pPr>
            <a:endParaRPr lang="en-US" sz="1600">
              <a:solidFill>
                <a:schemeClr val="accent2"/>
              </a:solidFill>
            </a:endParaRPr>
          </a:p>
        </p:txBody>
      </p:sp>
      <p:sp>
        <p:nvSpPr>
          <p:cNvPr id="9"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a:p>
        </p:txBody>
      </p:sp>
      <p:sp>
        <p:nvSpPr>
          <p:cNvPr id="11" name="Title 11">
            <a:extLst>
              <a:ext uri="{FF2B5EF4-FFF2-40B4-BE49-F238E27FC236}">
                <a16:creationId xmlns:a16="http://schemas.microsoft.com/office/drawing/2014/main" id="{5CEB596B-FF11-8C4B-B046-6622E7A5B217}"/>
              </a:ext>
            </a:extLst>
          </p:cNvPr>
          <p:cNvSpPr>
            <a:spLocks noGrp="1"/>
          </p:cNvSpPr>
          <p:nvPr>
            <p:ph type="title" hasCustomPrompt="1"/>
          </p:nvPr>
        </p:nvSpPr>
        <p:spPr>
          <a:xfrm>
            <a:off x="373821" y="836379"/>
            <a:ext cx="3377991" cy="517396"/>
          </a:xfrm>
        </p:spPr>
        <p:txBody>
          <a:bodyPr>
            <a:noAutofit/>
          </a:bodyPr>
          <a:lstStyle>
            <a:lvl1pPr algn="l">
              <a:defRPr sz="2000" b="1">
                <a:latin typeface="Calibri"/>
                <a:cs typeface="Calibri"/>
              </a:defRPr>
            </a:lvl1pPr>
          </a:lstStyle>
          <a:p>
            <a:r>
              <a:rPr lang="fr-CA"/>
              <a:t>CLICK TO EDIT MASTER TITLE STYLE</a:t>
            </a:r>
            <a:endParaRPr lang="en-US"/>
          </a:p>
        </p:txBody>
      </p:sp>
      <p:sp>
        <p:nvSpPr>
          <p:cNvPr id="13" name="Text Placeholder 2">
            <a:extLst>
              <a:ext uri="{FF2B5EF4-FFF2-40B4-BE49-F238E27FC236}">
                <a16:creationId xmlns:a16="http://schemas.microsoft.com/office/drawing/2014/main" id="{8DF5AC5E-A483-954B-9CDE-CC5F86CA1510}"/>
              </a:ext>
            </a:extLst>
          </p:cNvPr>
          <p:cNvSpPr>
            <a:spLocks noGrp="1"/>
          </p:cNvSpPr>
          <p:nvPr>
            <p:ph type="body" sz="quarter" idx="13"/>
          </p:nvPr>
        </p:nvSpPr>
        <p:spPr>
          <a:xfrm>
            <a:off x="373318" y="1541466"/>
            <a:ext cx="3932551" cy="3449638"/>
          </a:xfrm>
        </p:spPr>
        <p:txBody>
          <a:bodyPr>
            <a:normAutofit/>
          </a:bodyPr>
          <a:lstStyle>
            <a:lvl1pPr marL="0" indent="0">
              <a:buFontTx/>
              <a:buNone/>
              <a:defRPr sz="1400" b="0" i="0">
                <a:latin typeface="Calibri"/>
                <a:cs typeface="Calibri"/>
              </a:defRPr>
            </a:lvl1pPr>
            <a:lvl2pPr marL="300038" indent="-300038">
              <a:defRPr sz="1400">
                <a:latin typeface="Calibri"/>
                <a:cs typeface="Calibri"/>
              </a:defRPr>
            </a:lvl2pPr>
            <a:lvl3pPr marL="538163" indent="-238125">
              <a:defRPr sz="1400" b="0" i="0">
                <a:latin typeface="Calibri"/>
                <a:cs typeface="Calibri"/>
              </a:defRPr>
            </a:lvl3pPr>
            <a:lvl4pPr marL="838200" indent="-300038">
              <a:defRPr sz="1400" b="0" i="0">
                <a:latin typeface="Calibri"/>
                <a:cs typeface="Calibri"/>
              </a:defRPr>
            </a:lvl4pPr>
            <a:lvl5pPr marL="1076325" indent="-238125">
              <a:defRPr sz="1400" b="0" i="0">
                <a:latin typeface="Calibri"/>
                <a:cs typeface="Calibri"/>
              </a:defRPr>
            </a:lvl5pPr>
          </a:lstStyle>
          <a:p>
            <a:pPr lvl="0"/>
            <a:r>
              <a:rPr lang="fr-CA"/>
              <a:t>Click to </a:t>
            </a:r>
            <a:r>
              <a:rPr lang="fr-CA" err="1"/>
              <a:t>edit</a:t>
            </a:r>
            <a:r>
              <a:rPr lang="fr-CA"/>
              <a:t> Master </a:t>
            </a:r>
            <a:r>
              <a:rPr lang="fr-CA" err="1"/>
              <a:t>text</a:t>
            </a:r>
            <a:r>
              <a:rPr lang="fr-CA"/>
              <a:t> styles</a:t>
            </a:r>
          </a:p>
          <a:p>
            <a:pPr lvl="1"/>
            <a:r>
              <a:rPr lang="fr-CA"/>
              <a:t>Second </a:t>
            </a:r>
            <a:r>
              <a:rPr lang="fr-CA" err="1"/>
              <a:t>level</a:t>
            </a:r>
            <a:endParaRPr lang="fr-CA"/>
          </a:p>
          <a:p>
            <a:pPr lvl="2"/>
            <a:r>
              <a:rPr lang="fr-CA" err="1"/>
              <a:t>Third</a:t>
            </a:r>
            <a:r>
              <a:rPr lang="fr-CA"/>
              <a:t> </a:t>
            </a:r>
            <a:r>
              <a:rPr lang="fr-CA" err="1"/>
              <a:t>level</a:t>
            </a:r>
            <a:endParaRPr lang="fr-CA"/>
          </a:p>
          <a:p>
            <a:pPr lvl="3"/>
            <a:r>
              <a:rPr lang="fr-CA" err="1"/>
              <a:t>Fourth</a:t>
            </a:r>
            <a:r>
              <a:rPr lang="fr-CA"/>
              <a:t> </a:t>
            </a:r>
            <a:r>
              <a:rPr lang="fr-CA" err="1"/>
              <a:t>level</a:t>
            </a:r>
            <a:endParaRPr lang="fr-CA"/>
          </a:p>
          <a:p>
            <a:pPr lvl="4"/>
            <a:r>
              <a:rPr lang="fr-CA" err="1"/>
              <a:t>Fifth</a:t>
            </a:r>
            <a:r>
              <a:rPr lang="fr-CA"/>
              <a:t> </a:t>
            </a:r>
            <a:r>
              <a:rPr lang="fr-CA" err="1"/>
              <a:t>level</a:t>
            </a:r>
            <a:endParaRPr lang="en-US"/>
          </a:p>
        </p:txBody>
      </p:sp>
      <p:sp>
        <p:nvSpPr>
          <p:cNvPr id="15" name="Text Placeholder 2">
            <a:extLst>
              <a:ext uri="{FF2B5EF4-FFF2-40B4-BE49-F238E27FC236}">
                <a16:creationId xmlns:a16="http://schemas.microsoft.com/office/drawing/2014/main" id="{2ACEFCF3-9567-8548-ABB9-CF89E508DD01}"/>
              </a:ext>
            </a:extLst>
          </p:cNvPr>
          <p:cNvSpPr>
            <a:spLocks noGrp="1"/>
          </p:cNvSpPr>
          <p:nvPr>
            <p:ph type="body" sz="quarter" idx="14"/>
          </p:nvPr>
        </p:nvSpPr>
        <p:spPr>
          <a:xfrm>
            <a:off x="4701224" y="1541466"/>
            <a:ext cx="3932551" cy="3449638"/>
          </a:xfrm>
        </p:spPr>
        <p:txBody>
          <a:bodyPr>
            <a:normAutofit/>
          </a:bodyPr>
          <a:lstStyle>
            <a:lvl1pPr marL="0" indent="0">
              <a:buFontTx/>
              <a:buNone/>
              <a:defRPr sz="1400" b="0" i="0">
                <a:latin typeface="Calibri"/>
                <a:cs typeface="Calibri"/>
              </a:defRPr>
            </a:lvl1pPr>
            <a:lvl2pPr marL="300038" indent="-300038">
              <a:defRPr sz="1400">
                <a:latin typeface="Calibri"/>
                <a:cs typeface="Calibri"/>
              </a:defRPr>
            </a:lvl2pPr>
            <a:lvl3pPr marL="538163" indent="-238125">
              <a:defRPr sz="1400" b="0" i="0">
                <a:latin typeface="Calibri"/>
                <a:cs typeface="Calibri"/>
              </a:defRPr>
            </a:lvl3pPr>
            <a:lvl4pPr marL="838200" indent="-300038">
              <a:defRPr sz="1400" b="0" i="0">
                <a:latin typeface="Calibri"/>
                <a:cs typeface="Calibri"/>
              </a:defRPr>
            </a:lvl4pPr>
            <a:lvl5pPr marL="1076325" indent="-238125">
              <a:defRPr sz="1400" b="0" i="0">
                <a:latin typeface="Calibri"/>
                <a:cs typeface="Calibri"/>
              </a:defRPr>
            </a:lvl5pPr>
          </a:lstStyle>
          <a:p>
            <a:pPr lvl="0"/>
            <a:r>
              <a:rPr lang="fr-CA"/>
              <a:t>Click to </a:t>
            </a:r>
            <a:r>
              <a:rPr lang="fr-CA" err="1"/>
              <a:t>edit</a:t>
            </a:r>
            <a:r>
              <a:rPr lang="fr-CA"/>
              <a:t> Master </a:t>
            </a:r>
            <a:r>
              <a:rPr lang="fr-CA" err="1"/>
              <a:t>text</a:t>
            </a:r>
            <a:r>
              <a:rPr lang="fr-CA"/>
              <a:t> styles</a:t>
            </a:r>
          </a:p>
          <a:p>
            <a:pPr lvl="1"/>
            <a:r>
              <a:rPr lang="fr-CA"/>
              <a:t>Second </a:t>
            </a:r>
            <a:r>
              <a:rPr lang="fr-CA" err="1"/>
              <a:t>level</a:t>
            </a:r>
            <a:endParaRPr lang="fr-CA"/>
          </a:p>
          <a:p>
            <a:pPr lvl="2"/>
            <a:r>
              <a:rPr lang="fr-CA" err="1"/>
              <a:t>Third</a:t>
            </a:r>
            <a:r>
              <a:rPr lang="fr-CA"/>
              <a:t> </a:t>
            </a:r>
            <a:r>
              <a:rPr lang="fr-CA" err="1"/>
              <a:t>level</a:t>
            </a:r>
            <a:endParaRPr lang="fr-CA"/>
          </a:p>
          <a:p>
            <a:pPr lvl="3"/>
            <a:r>
              <a:rPr lang="fr-CA" err="1"/>
              <a:t>Fourth</a:t>
            </a:r>
            <a:r>
              <a:rPr lang="fr-CA"/>
              <a:t> </a:t>
            </a:r>
            <a:r>
              <a:rPr lang="fr-CA" err="1"/>
              <a:t>level</a:t>
            </a:r>
            <a:endParaRPr lang="fr-CA"/>
          </a:p>
          <a:p>
            <a:pPr lvl="4"/>
            <a:r>
              <a:rPr lang="fr-CA" err="1"/>
              <a:t>Fifth</a:t>
            </a:r>
            <a:r>
              <a:rPr lang="fr-CA"/>
              <a:t> </a:t>
            </a:r>
            <a:r>
              <a:rPr lang="fr-CA" err="1"/>
              <a:t>level</a:t>
            </a:r>
            <a:endParaRPr lang="en-US"/>
          </a:p>
        </p:txBody>
      </p:sp>
      <p:cxnSp>
        <p:nvCxnSpPr>
          <p:cNvPr id="8" name="Straight Connector 7">
            <a:extLst>
              <a:ext uri="{FF2B5EF4-FFF2-40B4-BE49-F238E27FC236}">
                <a16:creationId xmlns:a16="http://schemas.microsoft.com/office/drawing/2014/main" id="{A24A58F9-7FFB-E144-8335-9108815785BE}"/>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Image 4">
            <a:extLst>
              <a:ext uri="{FF2B5EF4-FFF2-40B4-BE49-F238E27FC236}">
                <a16:creationId xmlns:a16="http://schemas.microsoft.com/office/drawing/2014/main" id="{35DAE1D3-C550-F842-B81A-7679C48A4A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57916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age 7">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id="{081CA372-F1DF-D34A-A771-16C5DC3E045C}"/>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4821" r="9189"/>
          <a:stretch/>
        </p:blipFill>
        <p:spPr>
          <a:xfrm>
            <a:off x="3917747" y="1752584"/>
            <a:ext cx="4673990" cy="3401505"/>
          </a:xfrm>
          <a:prstGeom prst="rect">
            <a:avLst/>
          </a:prstGeom>
        </p:spPr>
      </p:pic>
      <p:sp>
        <p:nvSpPr>
          <p:cNvPr id="4" name="Полилиния 21">
            <a:extLst>
              <a:ext uri="{FF2B5EF4-FFF2-40B4-BE49-F238E27FC236}">
                <a16:creationId xmlns:a16="http://schemas.microsoft.com/office/drawing/2014/main" id="{9BE31D44-FA16-834E-B7FD-0413E46404FD}"/>
              </a:ext>
            </a:extLst>
          </p:cNvPr>
          <p:cNvSpPr/>
          <p:nvPr userDrawn="1"/>
        </p:nvSpPr>
        <p:spPr>
          <a:xfrm rot="10800000">
            <a:off x="708" y="0"/>
            <a:ext cx="9142589" cy="5143500"/>
          </a:xfrm>
          <a:custGeom>
            <a:avLst/>
            <a:gdLst>
              <a:gd name="connsiteX0" fmla="*/ 6387593 w 18287999"/>
              <a:gd name="connsiteY0" fmla="*/ 0 h 10288588"/>
              <a:gd name="connsiteX1" fmla="*/ 11900409 w 18287999"/>
              <a:gd name="connsiteY1" fmla="*/ 0 h 10288588"/>
              <a:gd name="connsiteX2" fmla="*/ 11925645 w 18287999"/>
              <a:gd name="connsiteY2" fmla="*/ 12925 h 10288588"/>
              <a:gd name="connsiteX3" fmla="*/ 14979708 w 18287999"/>
              <a:gd name="connsiteY3" fmla="*/ 5144294 h 10288588"/>
              <a:gd name="connsiteX4" fmla="*/ 11925645 w 18287999"/>
              <a:gd name="connsiteY4" fmla="*/ 10275663 h 10288588"/>
              <a:gd name="connsiteX5" fmla="*/ 11900409 w 18287999"/>
              <a:gd name="connsiteY5" fmla="*/ 10288588 h 10288588"/>
              <a:gd name="connsiteX6" fmla="*/ 6387593 w 18287999"/>
              <a:gd name="connsiteY6" fmla="*/ 10288588 h 10288588"/>
              <a:gd name="connsiteX7" fmla="*/ 6362357 w 18287999"/>
              <a:gd name="connsiteY7" fmla="*/ 10275663 h 10288588"/>
              <a:gd name="connsiteX8" fmla="*/ 3308294 w 18287999"/>
              <a:gd name="connsiteY8" fmla="*/ 5144294 h 10288588"/>
              <a:gd name="connsiteX9" fmla="*/ 6362357 w 18287999"/>
              <a:gd name="connsiteY9" fmla="*/ 12925 h 10288588"/>
              <a:gd name="connsiteX10" fmla="*/ 0 w 18287999"/>
              <a:gd name="connsiteY10" fmla="*/ 0 h 10288588"/>
              <a:gd name="connsiteX11" fmla="*/ 5531361 w 18287999"/>
              <a:gd name="connsiteY11" fmla="*/ 0 h 10288588"/>
              <a:gd name="connsiteX12" fmla="*/ 5382212 w 18287999"/>
              <a:gd name="connsiteY12" fmla="*/ 106063 h 10288588"/>
              <a:gd name="connsiteX13" fmla="*/ 2856706 w 18287999"/>
              <a:gd name="connsiteY13" fmla="*/ 5144294 h 10288588"/>
              <a:gd name="connsiteX14" fmla="*/ 5382212 w 18287999"/>
              <a:gd name="connsiteY14" fmla="*/ 10182525 h 10288588"/>
              <a:gd name="connsiteX15" fmla="*/ 5531361 w 18287999"/>
              <a:gd name="connsiteY15" fmla="*/ 10288588 h 10288588"/>
              <a:gd name="connsiteX16" fmla="*/ 0 w 18287999"/>
              <a:gd name="connsiteY16" fmla="*/ 10288588 h 10288588"/>
              <a:gd name="connsiteX17" fmla="*/ 12756637 w 18287999"/>
              <a:gd name="connsiteY17" fmla="*/ 0 h 10288588"/>
              <a:gd name="connsiteX18" fmla="*/ 18287999 w 18287999"/>
              <a:gd name="connsiteY18" fmla="*/ 0 h 10288588"/>
              <a:gd name="connsiteX19" fmla="*/ 18287999 w 18287999"/>
              <a:gd name="connsiteY19" fmla="*/ 10288588 h 10288588"/>
              <a:gd name="connsiteX20" fmla="*/ 12756637 w 18287999"/>
              <a:gd name="connsiteY20" fmla="*/ 10288588 h 10288588"/>
              <a:gd name="connsiteX21" fmla="*/ 12905787 w 18287999"/>
              <a:gd name="connsiteY21" fmla="*/ 10182525 h 10288588"/>
              <a:gd name="connsiteX22" fmla="*/ 15431293 w 18287999"/>
              <a:gd name="connsiteY22" fmla="*/ 5144294 h 10288588"/>
              <a:gd name="connsiteX23" fmla="*/ 12905787 w 18287999"/>
              <a:gd name="connsiteY23" fmla="*/ 106063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7999" h="10288588">
                <a:moveTo>
                  <a:pt x="6387593" y="0"/>
                </a:moveTo>
                <a:lnTo>
                  <a:pt x="11900409" y="0"/>
                </a:lnTo>
                <a:lnTo>
                  <a:pt x="11925645" y="12925"/>
                </a:lnTo>
                <a:cubicBezTo>
                  <a:pt x="13744782" y="1001139"/>
                  <a:pt x="14979708" y="2928501"/>
                  <a:pt x="14979708" y="5144294"/>
                </a:cubicBezTo>
                <a:cubicBezTo>
                  <a:pt x="14979708" y="7360087"/>
                  <a:pt x="13744782" y="9287449"/>
                  <a:pt x="11925645" y="10275663"/>
                </a:cubicBezTo>
                <a:lnTo>
                  <a:pt x="11900409" y="10288588"/>
                </a:lnTo>
                <a:lnTo>
                  <a:pt x="6387593" y="10288588"/>
                </a:lnTo>
                <a:lnTo>
                  <a:pt x="6362357" y="10275663"/>
                </a:lnTo>
                <a:cubicBezTo>
                  <a:pt x="4543219" y="9287449"/>
                  <a:pt x="3308294" y="7360087"/>
                  <a:pt x="3308294" y="5144294"/>
                </a:cubicBezTo>
                <a:cubicBezTo>
                  <a:pt x="3308294" y="2928501"/>
                  <a:pt x="4543219" y="1001139"/>
                  <a:pt x="6362357" y="12925"/>
                </a:cubicBezTo>
                <a:close/>
                <a:moveTo>
                  <a:pt x="0" y="0"/>
                </a:moveTo>
                <a:lnTo>
                  <a:pt x="5531361" y="0"/>
                </a:lnTo>
                <a:lnTo>
                  <a:pt x="5382212" y="106063"/>
                </a:lnTo>
                <a:cubicBezTo>
                  <a:pt x="3849074" y="1252627"/>
                  <a:pt x="2856706" y="3082570"/>
                  <a:pt x="2856706" y="5144294"/>
                </a:cubicBezTo>
                <a:cubicBezTo>
                  <a:pt x="2856706" y="7206018"/>
                  <a:pt x="3849074" y="9035961"/>
                  <a:pt x="5382212" y="10182525"/>
                </a:cubicBezTo>
                <a:lnTo>
                  <a:pt x="5531361" y="10288588"/>
                </a:lnTo>
                <a:lnTo>
                  <a:pt x="0" y="10288588"/>
                </a:lnTo>
                <a:close/>
                <a:moveTo>
                  <a:pt x="12756637" y="0"/>
                </a:moveTo>
                <a:lnTo>
                  <a:pt x="18287999" y="0"/>
                </a:lnTo>
                <a:lnTo>
                  <a:pt x="18287999" y="10288588"/>
                </a:lnTo>
                <a:lnTo>
                  <a:pt x="12756637" y="10288588"/>
                </a:lnTo>
                <a:lnTo>
                  <a:pt x="12905787" y="10182525"/>
                </a:lnTo>
                <a:cubicBezTo>
                  <a:pt x="14438925" y="9035961"/>
                  <a:pt x="15431293" y="7206018"/>
                  <a:pt x="15431293" y="5144294"/>
                </a:cubicBezTo>
                <a:cubicBezTo>
                  <a:pt x="15431293" y="3082570"/>
                  <a:pt x="14438925" y="1252627"/>
                  <a:pt x="12905787" y="106063"/>
                </a:cubicBezTo>
                <a:close/>
              </a:path>
            </a:pathLst>
          </a:custGeom>
          <a:gradFill flip="none" rotWithShape="1">
            <a:gsLst>
              <a:gs pos="100000">
                <a:srgbClr val="4D6074">
                  <a:lumMod val="37000"/>
                  <a:alpha val="11000"/>
                </a:srgbClr>
              </a:gs>
              <a:gs pos="51000">
                <a:srgbClr val="4D6074">
                  <a:alpha val="5000"/>
                </a:srgbClr>
              </a:gs>
              <a:gs pos="0">
                <a:srgbClr val="4D6074">
                  <a:lumMod val="15000"/>
                  <a:alpha val="12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3827"/>
            <a:endParaRPr lang="en-CA" sz="713" noProof="0">
              <a:solidFill>
                <a:srgbClr val="3F3F3F"/>
              </a:solidFill>
              <a:latin typeface="Calibri" panose="020F0502020204030204"/>
            </a:endParaRPr>
          </a:p>
        </p:txBody>
      </p:sp>
      <p:sp>
        <p:nvSpPr>
          <p:cNvPr id="6" name="ZoneTexte 51">
            <a:extLst>
              <a:ext uri="{FF2B5EF4-FFF2-40B4-BE49-F238E27FC236}">
                <a16:creationId xmlns:a16="http://schemas.microsoft.com/office/drawing/2014/main" id="{32B7ECFE-B858-6E47-86D6-9F0654570946}"/>
              </a:ext>
            </a:extLst>
          </p:cNvPr>
          <p:cNvSpPr txBox="1"/>
          <p:nvPr userDrawn="1"/>
        </p:nvSpPr>
        <p:spPr>
          <a:xfrm>
            <a:off x="357642" y="1202349"/>
            <a:ext cx="1382062" cy="461665"/>
          </a:xfrm>
          <a:prstGeom prst="rect">
            <a:avLst/>
          </a:prstGeom>
          <a:noFill/>
        </p:spPr>
        <p:txBody>
          <a:bodyPr wrap="square" rtlCol="0">
            <a:spAutoFit/>
          </a:bodyPr>
          <a:lstStyle/>
          <a:p>
            <a:pPr defTabSz="513827"/>
            <a:r>
              <a:rPr lang="en-CA" sz="1200" b="1" noProof="0">
                <a:solidFill>
                  <a:srgbClr val="FF0000"/>
                </a:solidFill>
                <a:latin typeface="Calibri Light" panose="020F0302020204030204"/>
              </a:rPr>
              <a:t>FROM RESEARCH </a:t>
            </a:r>
            <a:br>
              <a:rPr lang="en-CA" sz="1200" b="1" noProof="0">
                <a:solidFill>
                  <a:srgbClr val="FF0000"/>
                </a:solidFill>
                <a:latin typeface="Calibri Light" panose="020F0302020204030204"/>
              </a:rPr>
            </a:br>
            <a:r>
              <a:rPr lang="en-CA" sz="1200" b="1" noProof="0">
                <a:solidFill>
                  <a:srgbClr val="FF0000"/>
                </a:solidFill>
                <a:latin typeface="Calibri Light" panose="020F0302020204030204"/>
              </a:rPr>
              <a:t>TO INSIGHTS</a:t>
            </a:r>
            <a:endParaRPr lang="en-CA" sz="1200" noProof="0">
              <a:solidFill>
                <a:prstClr val="black"/>
              </a:solidFill>
              <a:latin typeface="Calibri Light" panose="020F0302020204030204"/>
              <a:cs typeface="Calibri"/>
            </a:endParaRPr>
          </a:p>
        </p:txBody>
      </p:sp>
      <p:sp>
        <p:nvSpPr>
          <p:cNvPr id="7" name="ZoneTexte 19">
            <a:extLst>
              <a:ext uri="{FF2B5EF4-FFF2-40B4-BE49-F238E27FC236}">
                <a16:creationId xmlns:a16="http://schemas.microsoft.com/office/drawing/2014/main" id="{BF576485-20E1-3A47-A6C8-03EDF03E483D}"/>
              </a:ext>
            </a:extLst>
          </p:cNvPr>
          <p:cNvSpPr txBox="1"/>
          <p:nvPr userDrawn="1"/>
        </p:nvSpPr>
        <p:spPr>
          <a:xfrm>
            <a:off x="420398" y="256070"/>
            <a:ext cx="3816488" cy="242368"/>
          </a:xfrm>
          <a:prstGeom prst="rect">
            <a:avLst/>
          </a:prstGeom>
        </p:spPr>
        <p:txBody>
          <a:bodyPr vert="horz" wrap="square" lIns="34285" tIns="17142" rIns="34285" bIns="17142" rtlCol="0" anchor="ctr">
            <a:spAutoFit/>
          </a:bodyPr>
          <a:lstStyle/>
          <a:p>
            <a:pPr defTabSz="513827"/>
            <a:r>
              <a:rPr lang="en-CA" sz="1350" noProof="0">
                <a:solidFill>
                  <a:srgbClr val="3F3F3F"/>
                </a:solidFill>
                <a:latin typeface="Calibri" panose="020F0502020204030204"/>
              </a:rPr>
              <a:t>INTELLIGENCE</a:t>
            </a:r>
          </a:p>
        </p:txBody>
      </p:sp>
      <p:sp>
        <p:nvSpPr>
          <p:cNvPr id="8" name="TextBox 7">
            <a:extLst>
              <a:ext uri="{FF2B5EF4-FFF2-40B4-BE49-F238E27FC236}">
                <a16:creationId xmlns:a16="http://schemas.microsoft.com/office/drawing/2014/main" id="{817229DA-DF17-E24E-AFBF-B052D4FF3C3C}"/>
              </a:ext>
            </a:extLst>
          </p:cNvPr>
          <p:cNvSpPr txBox="1"/>
          <p:nvPr userDrawn="1"/>
        </p:nvSpPr>
        <p:spPr>
          <a:xfrm>
            <a:off x="357644" y="606625"/>
            <a:ext cx="3580637" cy="392287"/>
          </a:xfrm>
          <a:prstGeom prst="rect">
            <a:avLst/>
          </a:prstGeom>
          <a:noFill/>
        </p:spPr>
        <p:txBody>
          <a:bodyPr wrap="square" rtlCol="0">
            <a:spAutoFit/>
          </a:bodyPr>
          <a:lstStyle/>
          <a:p>
            <a:pPr defTabSz="513827"/>
            <a:r>
              <a:rPr lang="en-CA" sz="1949" b="1" noProof="0">
                <a:solidFill>
                  <a:srgbClr val="2E2E2E">
                    <a:lumMod val="50000"/>
                    <a:lumOff val="50000"/>
                  </a:srgbClr>
                </a:solidFill>
                <a:latin typeface="Calibri" panose="020F0502020204030204"/>
              </a:rPr>
              <a:t>WE KNOW CANADIANS</a:t>
            </a:r>
          </a:p>
        </p:txBody>
      </p:sp>
      <p:pic>
        <p:nvPicPr>
          <p:cNvPr id="9" name="Image 6">
            <a:extLst>
              <a:ext uri="{FF2B5EF4-FFF2-40B4-BE49-F238E27FC236}">
                <a16:creationId xmlns:a16="http://schemas.microsoft.com/office/drawing/2014/main" id="{8ED9099D-AB5C-424F-A196-14E411ABD8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53315" y="239611"/>
            <a:ext cx="888527" cy="480116"/>
          </a:xfrm>
          <a:prstGeom prst="rect">
            <a:avLst/>
          </a:prstGeom>
          <a:effectLst/>
        </p:spPr>
      </p:pic>
      <p:sp>
        <p:nvSpPr>
          <p:cNvPr id="10" name="ZoneTexte 51">
            <a:extLst>
              <a:ext uri="{FF2B5EF4-FFF2-40B4-BE49-F238E27FC236}">
                <a16:creationId xmlns:a16="http://schemas.microsoft.com/office/drawing/2014/main" id="{95E201E9-A2C6-3441-9E77-AC95599AADBE}"/>
              </a:ext>
            </a:extLst>
          </p:cNvPr>
          <p:cNvSpPr txBox="1"/>
          <p:nvPr userDrawn="1"/>
        </p:nvSpPr>
        <p:spPr>
          <a:xfrm>
            <a:off x="2140689" y="1202349"/>
            <a:ext cx="1465891" cy="276999"/>
          </a:xfrm>
          <a:prstGeom prst="rect">
            <a:avLst/>
          </a:prstGeom>
          <a:noFill/>
        </p:spPr>
        <p:txBody>
          <a:bodyPr wrap="square" rtlCol="0">
            <a:spAutoFit/>
          </a:bodyPr>
          <a:lstStyle/>
          <a:p>
            <a:pPr defTabSz="513827"/>
            <a:r>
              <a:rPr lang="en-CA" sz="1200" b="1" noProof="0">
                <a:solidFill>
                  <a:srgbClr val="FF0000"/>
                </a:solidFill>
                <a:latin typeface="Calibri Light" panose="020F0302020204030204"/>
              </a:rPr>
              <a:t>LEGER ANALYTICS</a:t>
            </a:r>
          </a:p>
        </p:txBody>
      </p:sp>
      <p:sp>
        <p:nvSpPr>
          <p:cNvPr id="11" name="ZoneTexte 51">
            <a:extLst>
              <a:ext uri="{FF2B5EF4-FFF2-40B4-BE49-F238E27FC236}">
                <a16:creationId xmlns:a16="http://schemas.microsoft.com/office/drawing/2014/main" id="{A85AFF31-F21D-8F47-9B75-66D1C9CD9B23}"/>
              </a:ext>
            </a:extLst>
          </p:cNvPr>
          <p:cNvSpPr txBox="1"/>
          <p:nvPr userDrawn="1"/>
        </p:nvSpPr>
        <p:spPr>
          <a:xfrm>
            <a:off x="5512006" y="1202349"/>
            <a:ext cx="1373461" cy="276999"/>
          </a:xfrm>
          <a:prstGeom prst="rect">
            <a:avLst/>
          </a:prstGeom>
          <a:noFill/>
        </p:spPr>
        <p:txBody>
          <a:bodyPr wrap="square" rtlCol="0">
            <a:spAutoFit/>
          </a:bodyPr>
          <a:lstStyle/>
          <a:p>
            <a:pPr defTabSz="513827"/>
            <a:r>
              <a:rPr lang="en-CA" sz="1200" b="1" noProof="0">
                <a:solidFill>
                  <a:srgbClr val="FF0000"/>
                </a:solidFill>
                <a:latin typeface="Calibri Light" panose="020F0302020204030204"/>
              </a:rPr>
              <a:t>DIGITAL EXPERTISE</a:t>
            </a:r>
            <a:endParaRPr lang="en-CA" sz="1200" noProof="0">
              <a:solidFill>
                <a:prstClr val="black"/>
              </a:solidFill>
              <a:latin typeface="Calibri Light" panose="020F0302020204030204"/>
            </a:endParaRPr>
          </a:p>
        </p:txBody>
      </p:sp>
      <p:sp>
        <p:nvSpPr>
          <p:cNvPr id="12" name="ZoneTexte 51">
            <a:extLst>
              <a:ext uri="{FF2B5EF4-FFF2-40B4-BE49-F238E27FC236}">
                <a16:creationId xmlns:a16="http://schemas.microsoft.com/office/drawing/2014/main" id="{2A9EBD80-78E0-714B-89EE-10A248195D81}"/>
              </a:ext>
            </a:extLst>
          </p:cNvPr>
          <p:cNvSpPr txBox="1"/>
          <p:nvPr userDrawn="1"/>
        </p:nvSpPr>
        <p:spPr>
          <a:xfrm>
            <a:off x="3788672" y="1202349"/>
            <a:ext cx="1648754" cy="276999"/>
          </a:xfrm>
          <a:prstGeom prst="rect">
            <a:avLst/>
          </a:prstGeom>
          <a:noFill/>
        </p:spPr>
        <p:txBody>
          <a:bodyPr wrap="square" rtlCol="0">
            <a:spAutoFit/>
          </a:bodyPr>
          <a:lstStyle/>
          <a:p>
            <a:pPr defTabSz="513827"/>
            <a:r>
              <a:rPr lang="en-CA" sz="1200" b="1" noProof="0">
                <a:solidFill>
                  <a:srgbClr val="FF0000"/>
                </a:solidFill>
                <a:latin typeface="Calibri Light" panose="020F0302020204030204"/>
              </a:rPr>
              <a:t>SPECIALIZED STUDIES </a:t>
            </a:r>
          </a:p>
        </p:txBody>
      </p:sp>
      <p:sp>
        <p:nvSpPr>
          <p:cNvPr id="13" name="ZoneTexte 51">
            <a:extLst>
              <a:ext uri="{FF2B5EF4-FFF2-40B4-BE49-F238E27FC236}">
                <a16:creationId xmlns:a16="http://schemas.microsoft.com/office/drawing/2014/main" id="{B38E2049-7DFA-1041-92CA-A0B144DBAB3A}"/>
              </a:ext>
            </a:extLst>
          </p:cNvPr>
          <p:cNvSpPr txBox="1"/>
          <p:nvPr userDrawn="1"/>
        </p:nvSpPr>
        <p:spPr>
          <a:xfrm>
            <a:off x="7175075" y="1202349"/>
            <a:ext cx="1590076" cy="461665"/>
          </a:xfrm>
          <a:prstGeom prst="rect">
            <a:avLst/>
          </a:prstGeom>
          <a:noFill/>
        </p:spPr>
        <p:txBody>
          <a:bodyPr wrap="square" rtlCol="0">
            <a:spAutoFit/>
          </a:bodyPr>
          <a:lstStyle/>
          <a:p>
            <a:pPr defTabSz="513827"/>
            <a:r>
              <a:rPr lang="en-CA" sz="1200" b="1" noProof="0">
                <a:solidFill>
                  <a:srgbClr val="FF0000"/>
                </a:solidFill>
                <a:latin typeface="Calibri Light" panose="020F0302020204030204"/>
              </a:rPr>
              <a:t>INTERNATIONAL NETWORK</a:t>
            </a:r>
          </a:p>
        </p:txBody>
      </p:sp>
      <p:cxnSp>
        <p:nvCxnSpPr>
          <p:cNvPr id="14" name="Straight Connector 13">
            <a:extLst>
              <a:ext uri="{FF2B5EF4-FFF2-40B4-BE49-F238E27FC236}">
                <a16:creationId xmlns:a16="http://schemas.microsoft.com/office/drawing/2014/main" id="{A6758BE4-6718-084A-9009-F389E2103D39}"/>
              </a:ext>
            </a:extLst>
          </p:cNvPr>
          <p:cNvCxnSpPr>
            <a:cxnSpLocks/>
          </p:cNvCxnSpPr>
          <p:nvPr userDrawn="1"/>
        </p:nvCxnSpPr>
        <p:spPr>
          <a:xfrm>
            <a:off x="1873624" y="381985"/>
            <a:ext cx="58419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8A38454-A949-9842-88AF-E5DDD75DEBF8}"/>
              </a:ext>
            </a:extLst>
          </p:cNvPr>
          <p:cNvSpPr txBox="1"/>
          <p:nvPr userDrawn="1"/>
        </p:nvSpPr>
        <p:spPr>
          <a:xfrm>
            <a:off x="357643" y="3653519"/>
            <a:ext cx="3757159" cy="600164"/>
          </a:xfrm>
          <a:prstGeom prst="rect">
            <a:avLst/>
          </a:prstGeom>
          <a:noFill/>
        </p:spPr>
        <p:txBody>
          <a:bodyPr wrap="square" rtlCol="0">
            <a:spAutoFit/>
          </a:bodyPr>
          <a:lstStyle/>
          <a:p>
            <a:pPr defTabSz="513827"/>
            <a:r>
              <a:rPr lang="en-CA" sz="1650" noProof="0">
                <a:solidFill>
                  <a:prstClr val="black"/>
                </a:solidFill>
                <a:latin typeface="Calibri Light" panose="020F0302020204030204"/>
                <a:cs typeface="Calibri"/>
              </a:rPr>
              <a:t>Last year, we conducted </a:t>
            </a:r>
            <a:r>
              <a:rPr lang="en-CA" sz="1650" b="1" noProof="0">
                <a:solidFill>
                  <a:srgbClr val="FF0000"/>
                </a:solidFill>
                <a:latin typeface="Calibri Light" panose="020F0302020204030204"/>
                <a:cs typeface="Calibri"/>
              </a:rPr>
              <a:t>5,626,037</a:t>
            </a:r>
            <a:r>
              <a:rPr lang="en-CA" sz="1650" noProof="0">
                <a:solidFill>
                  <a:prstClr val="black"/>
                </a:solidFill>
                <a:latin typeface="Calibri Light" panose="020F0302020204030204"/>
                <a:cs typeface="Calibri"/>
              </a:rPr>
              <a:t> online surveys and </a:t>
            </a:r>
            <a:r>
              <a:rPr lang="en-CA" sz="1650" b="1" noProof="0">
                <a:solidFill>
                  <a:srgbClr val="FF0000"/>
                </a:solidFill>
                <a:latin typeface="Calibri Light" panose="020F0302020204030204"/>
                <a:cs typeface="Calibri"/>
              </a:rPr>
              <a:t>249,523</a:t>
            </a:r>
            <a:r>
              <a:rPr lang="en-CA" sz="1650" noProof="0">
                <a:solidFill>
                  <a:prstClr val="black"/>
                </a:solidFill>
                <a:latin typeface="Calibri Light" panose="020F0302020204030204"/>
                <a:cs typeface="Calibri"/>
              </a:rPr>
              <a:t> telephone surveys.</a:t>
            </a:r>
            <a:endParaRPr lang="en-CA" sz="1650" noProof="0">
              <a:solidFill>
                <a:prstClr val="black"/>
              </a:solidFill>
              <a:latin typeface="Calibri" panose="020F0502020204030204"/>
            </a:endParaRPr>
          </a:p>
        </p:txBody>
      </p:sp>
      <p:cxnSp>
        <p:nvCxnSpPr>
          <p:cNvPr id="16" name="Straight Connector 15">
            <a:extLst>
              <a:ext uri="{FF2B5EF4-FFF2-40B4-BE49-F238E27FC236}">
                <a16:creationId xmlns:a16="http://schemas.microsoft.com/office/drawing/2014/main" id="{9E793B61-9181-8F40-BCEB-2B56742B77E7}"/>
              </a:ext>
            </a:extLst>
          </p:cNvPr>
          <p:cNvCxnSpPr>
            <a:cxnSpLocks/>
          </p:cNvCxnSpPr>
          <p:nvPr userDrawn="1"/>
        </p:nvCxnSpPr>
        <p:spPr>
          <a:xfrm>
            <a:off x="447764" y="3556761"/>
            <a:ext cx="3273845"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CBB545-D64C-E745-9351-0901F92F3C0F}"/>
              </a:ext>
            </a:extLst>
          </p:cNvPr>
          <p:cNvCxnSpPr>
            <a:cxnSpLocks/>
          </p:cNvCxnSpPr>
          <p:nvPr userDrawn="1"/>
        </p:nvCxnSpPr>
        <p:spPr>
          <a:xfrm>
            <a:off x="1855336" y="1221816"/>
            <a:ext cx="0" cy="725857"/>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E7033D-6BAA-3B49-B79E-1BAE88CF6395}"/>
              </a:ext>
            </a:extLst>
          </p:cNvPr>
          <p:cNvCxnSpPr>
            <a:cxnSpLocks/>
          </p:cNvCxnSpPr>
          <p:nvPr userDrawn="1"/>
        </p:nvCxnSpPr>
        <p:spPr>
          <a:xfrm>
            <a:off x="3470776" y="1221816"/>
            <a:ext cx="0" cy="725857"/>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18889B-5F5D-484D-A996-CE158A1C22E8}"/>
              </a:ext>
            </a:extLst>
          </p:cNvPr>
          <p:cNvCxnSpPr>
            <a:cxnSpLocks/>
          </p:cNvCxnSpPr>
          <p:nvPr userDrawn="1"/>
        </p:nvCxnSpPr>
        <p:spPr>
          <a:xfrm>
            <a:off x="5250808" y="1221816"/>
            <a:ext cx="0" cy="725857"/>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4E13EA-9578-4B4C-9AB0-B276F8AC1011}"/>
              </a:ext>
            </a:extLst>
          </p:cNvPr>
          <p:cNvCxnSpPr>
            <a:cxnSpLocks/>
          </p:cNvCxnSpPr>
          <p:nvPr userDrawn="1"/>
        </p:nvCxnSpPr>
        <p:spPr>
          <a:xfrm>
            <a:off x="6866248" y="1221816"/>
            <a:ext cx="0" cy="725857"/>
          </a:xfrm>
          <a:prstGeom prst="line">
            <a:avLst/>
          </a:prstGeom>
          <a:ln w="63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805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age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A1EA1F-0A18-1443-838F-AC3EFA71AE7C}"/>
              </a:ext>
            </a:extLst>
          </p:cNvPr>
          <p:cNvSpPr/>
          <p:nvPr userDrawn="1"/>
        </p:nvSpPr>
        <p:spPr>
          <a:xfrm>
            <a:off x="4" y="0"/>
            <a:ext cx="9143295" cy="5143500"/>
          </a:xfrm>
          <a:prstGeom prst="rect">
            <a:avLst/>
          </a:prstGeom>
          <a:gradFill>
            <a:gsLst>
              <a:gs pos="100000">
                <a:srgbClr val="4D6074">
                  <a:lumMod val="37000"/>
                  <a:alpha val="11000"/>
                </a:srgbClr>
              </a:gs>
              <a:gs pos="50000">
                <a:srgbClr val="4D6074">
                  <a:alpha val="5000"/>
                </a:srgbClr>
              </a:gs>
              <a:gs pos="0">
                <a:srgbClr val="4D6074">
                  <a:lumMod val="15000"/>
                  <a:alpha val="12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noProof="0"/>
          </a:p>
        </p:txBody>
      </p:sp>
    </p:spTree>
    <p:extLst>
      <p:ext uri="{BB962C8B-B14F-4D97-AF65-F5344CB8AC3E}">
        <p14:creationId xmlns:p14="http://schemas.microsoft.com/office/powerpoint/2010/main" val="373789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8E48F73-EA88-0849-8C6C-304D85917C4A}"/>
              </a:ext>
            </a:extLst>
          </p:cNvPr>
          <p:cNvSpPr/>
          <p:nvPr userDrawn="1"/>
        </p:nvSpPr>
        <p:spPr>
          <a:xfrm>
            <a:off x="0" y="0"/>
            <a:ext cx="9143294" cy="5143500"/>
          </a:xfrm>
          <a:prstGeom prst="rect">
            <a:avLst/>
          </a:prstGeom>
          <a:gradFill>
            <a:gsLst>
              <a:gs pos="100000">
                <a:srgbClr val="4D6074">
                  <a:lumMod val="37000"/>
                  <a:alpha val="11000"/>
                </a:srgbClr>
              </a:gs>
              <a:gs pos="50000">
                <a:srgbClr val="4D6074">
                  <a:alpha val="5000"/>
                </a:srgbClr>
              </a:gs>
              <a:gs pos="0">
                <a:srgbClr val="4D6074">
                  <a:lumMod val="15000"/>
                  <a:alpha val="12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pic>
        <p:nvPicPr>
          <p:cNvPr id="3" name="Image 6">
            <a:extLst>
              <a:ext uri="{FF2B5EF4-FFF2-40B4-BE49-F238E27FC236}">
                <a16:creationId xmlns:a16="http://schemas.microsoft.com/office/drawing/2014/main" id="{F724BA9A-761A-AE48-8323-C523FC510E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03414" y="890737"/>
            <a:ext cx="2937172" cy="1587103"/>
          </a:xfrm>
          <a:prstGeom prst="rect">
            <a:avLst/>
          </a:prstGeom>
          <a:effectLst/>
        </p:spPr>
      </p:pic>
      <p:pic>
        <p:nvPicPr>
          <p:cNvPr id="4" name="Picture 3" descr="Icones_suivez-nous_twitter.png">
            <a:hlinkClick r:id="rId3"/>
            <a:extLst>
              <a:ext uri="{FF2B5EF4-FFF2-40B4-BE49-F238E27FC236}">
                <a16:creationId xmlns:a16="http://schemas.microsoft.com/office/drawing/2014/main" id="{0A801786-189C-0843-9BE7-7F95DD0A91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96130" y="4030383"/>
            <a:ext cx="485000" cy="483036"/>
          </a:xfrm>
          <a:prstGeom prst="rect">
            <a:avLst/>
          </a:prstGeom>
        </p:spPr>
      </p:pic>
      <p:pic>
        <p:nvPicPr>
          <p:cNvPr id="6" name="Picture 5" descr="Icones_suivez-nous_facebook.png">
            <a:hlinkClick r:id="rId5"/>
            <a:extLst>
              <a:ext uri="{FF2B5EF4-FFF2-40B4-BE49-F238E27FC236}">
                <a16:creationId xmlns:a16="http://schemas.microsoft.com/office/drawing/2014/main" id="{7EF142CF-1E60-EA4C-BACE-65FD212864B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331463" y="4030383"/>
            <a:ext cx="483036" cy="483036"/>
          </a:xfrm>
          <a:prstGeom prst="rect">
            <a:avLst/>
          </a:prstGeom>
        </p:spPr>
      </p:pic>
      <p:pic>
        <p:nvPicPr>
          <p:cNvPr id="7" name="Picture 6" descr="Icones_suivez-nous_linkedin.png">
            <a:hlinkClick r:id="rId7"/>
            <a:extLst>
              <a:ext uri="{FF2B5EF4-FFF2-40B4-BE49-F238E27FC236}">
                <a16:creationId xmlns:a16="http://schemas.microsoft.com/office/drawing/2014/main" id="{6DCA0D03-0C19-D241-93EC-549EE33868F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964832" y="4030383"/>
            <a:ext cx="483036" cy="483036"/>
          </a:xfrm>
          <a:prstGeom prst="rect">
            <a:avLst/>
          </a:prstGeom>
        </p:spPr>
      </p:pic>
      <p:pic>
        <p:nvPicPr>
          <p:cNvPr id="8" name="Picture 7" descr="Icones_suivez-nous_instagram.png">
            <a:hlinkClick r:id="rId9"/>
            <a:extLst>
              <a:ext uri="{FF2B5EF4-FFF2-40B4-BE49-F238E27FC236}">
                <a16:creationId xmlns:a16="http://schemas.microsoft.com/office/drawing/2014/main" id="{193C49D1-811A-214C-B8E1-C661801B2BA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598202" y="4030383"/>
            <a:ext cx="485000" cy="483036"/>
          </a:xfrm>
          <a:prstGeom prst="rect">
            <a:avLst/>
          </a:prstGeom>
        </p:spPr>
      </p:pic>
      <p:pic>
        <p:nvPicPr>
          <p:cNvPr id="9" name="Picture 8">
            <a:hlinkClick r:id="rId11"/>
            <a:extLst>
              <a:ext uri="{FF2B5EF4-FFF2-40B4-BE49-F238E27FC236}">
                <a16:creationId xmlns:a16="http://schemas.microsoft.com/office/drawing/2014/main" id="{B35E2725-3F50-6F4A-8D79-51E1422A83E4}"/>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60798" y="4030383"/>
            <a:ext cx="484999" cy="483036"/>
          </a:xfrm>
          <a:prstGeom prst="rect">
            <a:avLst/>
          </a:prstGeom>
        </p:spPr>
      </p:pic>
      <p:sp>
        <p:nvSpPr>
          <p:cNvPr id="10" name="Rectangle 9">
            <a:extLst>
              <a:ext uri="{FF2B5EF4-FFF2-40B4-BE49-F238E27FC236}">
                <a16:creationId xmlns:a16="http://schemas.microsoft.com/office/drawing/2014/main" id="{82817CFF-5AEC-A947-B44A-3FBF0508EAF5}"/>
              </a:ext>
            </a:extLst>
          </p:cNvPr>
          <p:cNvSpPr/>
          <p:nvPr userDrawn="1"/>
        </p:nvSpPr>
        <p:spPr>
          <a:xfrm>
            <a:off x="3405301" y="3070375"/>
            <a:ext cx="2315985" cy="369332"/>
          </a:xfrm>
          <a:prstGeom prst="rect">
            <a:avLst/>
          </a:prstGeom>
        </p:spPr>
        <p:txBody>
          <a:bodyPr wrap="square">
            <a:spAutoFit/>
          </a:bodyPr>
          <a:lstStyle/>
          <a:p>
            <a:pPr algn="ctr" defTabSz="457109" eaLnBrk="0" fontAlgn="base" hangingPunct="0">
              <a:spcBef>
                <a:spcPts val="540"/>
              </a:spcBef>
              <a:spcAft>
                <a:spcPct val="0"/>
              </a:spcAft>
            </a:pPr>
            <a:r>
              <a:rPr lang="en-US" sz="1800" b="1" i="1">
                <a:latin typeface="Calibri Light" panose="020F0302020204030204"/>
                <a:cs typeface="Calibri"/>
              </a:rPr>
              <a:t>We</a:t>
            </a:r>
            <a:r>
              <a:rPr lang="en-US" sz="1800" b="1" i="1" baseline="0">
                <a:latin typeface="Calibri Light" panose="020F0302020204030204"/>
                <a:cs typeface="Calibri"/>
              </a:rPr>
              <a:t> know Canadians</a:t>
            </a:r>
            <a:endParaRPr lang="fr-CA" sz="1400" i="1">
              <a:latin typeface="Calibri Light" panose="020F0302020204030204"/>
            </a:endParaRPr>
          </a:p>
        </p:txBody>
      </p:sp>
      <p:cxnSp>
        <p:nvCxnSpPr>
          <p:cNvPr id="11" name="Straight Connector 10">
            <a:extLst>
              <a:ext uri="{FF2B5EF4-FFF2-40B4-BE49-F238E27FC236}">
                <a16:creationId xmlns:a16="http://schemas.microsoft.com/office/drawing/2014/main" id="{9470C6DD-CBBC-2A4B-BD25-9F85EC96A335}"/>
              </a:ext>
            </a:extLst>
          </p:cNvPr>
          <p:cNvCxnSpPr>
            <a:cxnSpLocks/>
          </p:cNvCxnSpPr>
          <p:nvPr userDrawn="1"/>
        </p:nvCxnSpPr>
        <p:spPr>
          <a:xfrm>
            <a:off x="4202301" y="2946976"/>
            <a:ext cx="721984" cy="0"/>
          </a:xfrm>
          <a:prstGeom prst="line">
            <a:avLst/>
          </a:prstGeom>
          <a:ln w="28575">
            <a:solidFill>
              <a:srgbClr val="FE030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908CB7-9C51-B54C-8019-8E796B228008}"/>
              </a:ext>
            </a:extLst>
          </p:cNvPr>
          <p:cNvCxnSpPr>
            <a:cxnSpLocks/>
          </p:cNvCxnSpPr>
          <p:nvPr userDrawn="1"/>
        </p:nvCxnSpPr>
        <p:spPr>
          <a:xfrm>
            <a:off x="2119294" y="3936569"/>
            <a:ext cx="0" cy="6570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59BDA1-75AA-9B46-9E07-FBF094B4BB1F}"/>
              </a:ext>
            </a:extLst>
          </p:cNvPr>
          <p:cNvCxnSpPr>
            <a:cxnSpLocks/>
          </p:cNvCxnSpPr>
          <p:nvPr userDrawn="1"/>
        </p:nvCxnSpPr>
        <p:spPr>
          <a:xfrm>
            <a:off x="3775028" y="3936569"/>
            <a:ext cx="0" cy="6570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6031A7-F7B6-3E4E-91F7-5CC4403CBD5C}"/>
              </a:ext>
            </a:extLst>
          </p:cNvPr>
          <p:cNvCxnSpPr>
            <a:cxnSpLocks/>
          </p:cNvCxnSpPr>
          <p:nvPr userDrawn="1"/>
        </p:nvCxnSpPr>
        <p:spPr>
          <a:xfrm>
            <a:off x="5399766" y="3936569"/>
            <a:ext cx="0" cy="6570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36E3DA-8B59-1F42-ADB1-25D1B7FD78EA}"/>
              </a:ext>
            </a:extLst>
          </p:cNvPr>
          <p:cNvCxnSpPr>
            <a:cxnSpLocks/>
          </p:cNvCxnSpPr>
          <p:nvPr userDrawn="1"/>
        </p:nvCxnSpPr>
        <p:spPr>
          <a:xfrm>
            <a:off x="7063249" y="3936569"/>
            <a:ext cx="0" cy="6570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70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port_Title_Page">
    <p:spTree>
      <p:nvGrpSpPr>
        <p:cNvPr id="1" name=""/>
        <p:cNvGrpSpPr/>
        <p:nvPr/>
      </p:nvGrpSpPr>
      <p:grpSpPr>
        <a:xfrm>
          <a:off x="0" y="0"/>
          <a:ext cx="0" cy="0"/>
          <a:chOff x="0" y="0"/>
          <a:chExt cx="0" cy="0"/>
        </a:xfrm>
      </p:grpSpPr>
      <p:sp>
        <p:nvSpPr>
          <p:cNvPr id="10" name="Picture Placeholder 6"/>
          <p:cNvSpPr>
            <a:spLocks noGrp="1"/>
          </p:cNvSpPr>
          <p:nvPr>
            <p:ph type="pic" sz="quarter" idx="13" hasCustomPrompt="1"/>
          </p:nvPr>
        </p:nvSpPr>
        <p:spPr>
          <a:xfrm>
            <a:off x="3663950" y="0"/>
            <a:ext cx="5480050" cy="5143499"/>
          </a:xfrm>
        </p:spPr>
        <p:txBody>
          <a:bodyPr anchor="ctr"/>
          <a:lstStyle>
            <a:lvl1pPr marL="0" indent="0" algn="ctr">
              <a:buNone/>
              <a:defRPr/>
            </a:lvl1pPr>
          </a:lstStyle>
          <a:p>
            <a:r>
              <a:rPr lang="en-CA" noProof="0"/>
              <a:t>Picture</a:t>
            </a:r>
          </a:p>
        </p:txBody>
      </p:sp>
      <p:sp>
        <p:nvSpPr>
          <p:cNvPr id="13" name="Subtitle 2"/>
          <p:cNvSpPr>
            <a:spLocks noGrp="1"/>
          </p:cNvSpPr>
          <p:nvPr>
            <p:ph type="subTitle" idx="1"/>
          </p:nvPr>
        </p:nvSpPr>
        <p:spPr>
          <a:xfrm>
            <a:off x="380685" y="1737535"/>
            <a:ext cx="2898543" cy="707886"/>
          </a:xfrm>
        </p:spPr>
        <p:txBody>
          <a:bodyPr>
            <a:sp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noProof="0"/>
              <a:t>Click to edit Master subtitle style</a:t>
            </a:r>
          </a:p>
        </p:txBody>
      </p:sp>
      <p:sp>
        <p:nvSpPr>
          <p:cNvPr id="16" name="Date Placeholder 3"/>
          <p:cNvSpPr txBox="1">
            <a:spLocks/>
          </p:cNvSpPr>
          <p:nvPr userDrawn="1"/>
        </p:nvSpPr>
        <p:spPr>
          <a:xfrm>
            <a:off x="380685" y="4506393"/>
            <a:ext cx="518288"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DATE</a:t>
            </a:r>
          </a:p>
        </p:txBody>
      </p:sp>
      <p:sp>
        <p:nvSpPr>
          <p:cNvPr id="18" name="Title 1"/>
          <p:cNvSpPr txBox="1">
            <a:spLocks/>
          </p:cNvSpPr>
          <p:nvPr userDrawn="1"/>
        </p:nvSpPr>
        <p:spPr>
          <a:xfrm>
            <a:off x="380684" y="364434"/>
            <a:ext cx="3283265"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en-CA" sz="2300" noProof="0">
                <a:latin typeface="Calibri"/>
                <a:cs typeface="Calibri"/>
              </a:rPr>
              <a:t>Report</a:t>
            </a:r>
          </a:p>
        </p:txBody>
      </p:sp>
      <p:sp>
        <p:nvSpPr>
          <p:cNvPr id="19" name="Title 11"/>
          <p:cNvSpPr>
            <a:spLocks noGrp="1"/>
          </p:cNvSpPr>
          <p:nvPr>
            <p:ph type="title" hasCustomPrompt="1"/>
          </p:nvPr>
        </p:nvSpPr>
        <p:spPr>
          <a:xfrm>
            <a:off x="380686" y="875775"/>
            <a:ext cx="2898542" cy="830997"/>
          </a:xfrm>
        </p:spPr>
        <p:txBody>
          <a:bodyPr>
            <a:spAutoFit/>
          </a:bodyPr>
          <a:lstStyle>
            <a:lvl1pPr algn="l">
              <a:defRPr sz="2400" b="1">
                <a:latin typeface="Calibri"/>
                <a:cs typeface="Calibri"/>
              </a:defRPr>
            </a:lvl1pPr>
          </a:lstStyle>
          <a:p>
            <a:r>
              <a:rPr lang="en-CA" noProof="0"/>
              <a:t>CLICK TO EDIT MASTER TITLE STYLE</a:t>
            </a:r>
          </a:p>
        </p:txBody>
      </p:sp>
      <p:sp>
        <p:nvSpPr>
          <p:cNvPr id="22" name="Date Placeholder 3"/>
          <p:cNvSpPr>
            <a:spLocks noGrp="1"/>
          </p:cNvSpPr>
          <p:nvPr>
            <p:ph type="dt" sz="half" idx="10"/>
          </p:nvPr>
        </p:nvSpPr>
        <p:spPr>
          <a:xfrm>
            <a:off x="735342" y="4506393"/>
            <a:ext cx="924742" cy="273844"/>
          </a:xfrm>
        </p:spPr>
        <p:txBody>
          <a:bodyPr/>
          <a:lstStyle>
            <a:lvl1pPr>
              <a:defRPr sz="1100" b="0" i="0">
                <a:solidFill>
                  <a:schemeClr val="tx1">
                    <a:lumMod val="50000"/>
                    <a:lumOff val="50000"/>
                  </a:schemeClr>
                </a:solidFill>
                <a:latin typeface="Calibri"/>
                <a:cs typeface="Calibri"/>
              </a:defRPr>
            </a:lvl1pPr>
          </a:lstStyle>
          <a:p>
            <a:r>
              <a:rPr lang="en-CA"/>
              <a:t>MONTH</a:t>
            </a:r>
          </a:p>
        </p:txBody>
      </p:sp>
      <p:sp>
        <p:nvSpPr>
          <p:cNvPr id="11" name="Picture Placeholder 6"/>
          <p:cNvSpPr>
            <a:spLocks noGrp="1"/>
          </p:cNvSpPr>
          <p:nvPr>
            <p:ph type="pic" sz="quarter" idx="14" hasCustomPrompt="1"/>
          </p:nvPr>
        </p:nvSpPr>
        <p:spPr>
          <a:xfrm>
            <a:off x="880181" y="2675708"/>
            <a:ext cx="1899549" cy="1539620"/>
          </a:xfrm>
        </p:spPr>
        <p:txBody>
          <a:bodyPr anchor="ctr"/>
          <a:lstStyle>
            <a:lvl1pPr marL="0" indent="0" algn="ctr">
              <a:buNone/>
              <a:defRPr/>
            </a:lvl1pPr>
          </a:lstStyle>
          <a:p>
            <a:r>
              <a:rPr lang="en-CA" noProof="0"/>
              <a:t>Logo</a:t>
            </a:r>
          </a:p>
        </p:txBody>
      </p:sp>
      <p:sp>
        <p:nvSpPr>
          <p:cNvPr id="9" name="Date Placeholder 3">
            <a:extLst>
              <a:ext uri="{FF2B5EF4-FFF2-40B4-BE49-F238E27FC236}">
                <a16:creationId xmlns:a16="http://schemas.microsoft.com/office/drawing/2014/main" id="{E7547504-5A24-460C-B901-E691B18C7F09}"/>
              </a:ext>
            </a:extLst>
          </p:cNvPr>
          <p:cNvSpPr txBox="1">
            <a:spLocks/>
          </p:cNvSpPr>
          <p:nvPr userDrawn="1"/>
        </p:nvSpPr>
        <p:spPr>
          <a:xfrm>
            <a:off x="1587092" y="4506393"/>
            <a:ext cx="1482964"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PROJECT NUMBER</a:t>
            </a:r>
          </a:p>
        </p:txBody>
      </p:sp>
      <p:sp>
        <p:nvSpPr>
          <p:cNvPr id="12" name="Footer Placeholder 4">
            <a:extLst>
              <a:ext uri="{FF2B5EF4-FFF2-40B4-BE49-F238E27FC236}">
                <a16:creationId xmlns:a16="http://schemas.microsoft.com/office/drawing/2014/main" id="{98914D61-29F4-4DDB-8BB1-3FAB43A448AF}"/>
              </a:ext>
            </a:extLst>
          </p:cNvPr>
          <p:cNvSpPr>
            <a:spLocks noGrp="1"/>
          </p:cNvSpPr>
          <p:nvPr>
            <p:ph type="ftr" sz="quarter" idx="11"/>
          </p:nvPr>
        </p:nvSpPr>
        <p:spPr>
          <a:xfrm>
            <a:off x="2740481" y="4506393"/>
            <a:ext cx="1463065" cy="273844"/>
          </a:xfrm>
        </p:spPr>
        <p:txBody>
          <a:bodyPr/>
          <a:lstStyle>
            <a:lvl1pPr algn="l">
              <a:defRPr sz="1100" b="0" i="0">
                <a:solidFill>
                  <a:srgbClr val="000000"/>
                </a:solidFill>
                <a:latin typeface="Calibri"/>
                <a:cs typeface="Calibri"/>
              </a:defRPr>
            </a:lvl1pPr>
          </a:lstStyle>
          <a:p>
            <a:r>
              <a:rPr lang="en-CA" noProof="0"/>
              <a:t>00 000-000</a:t>
            </a:r>
          </a:p>
        </p:txBody>
      </p:sp>
    </p:spTree>
    <p:extLst>
      <p:ext uri="{BB962C8B-B14F-4D97-AF65-F5344CB8AC3E}">
        <p14:creationId xmlns:p14="http://schemas.microsoft.com/office/powerpoint/2010/main" val="9026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eport_Title_Page">
    <p:spTree>
      <p:nvGrpSpPr>
        <p:cNvPr id="1" name=""/>
        <p:cNvGrpSpPr/>
        <p:nvPr/>
      </p:nvGrpSpPr>
      <p:grpSpPr>
        <a:xfrm>
          <a:off x="0" y="0"/>
          <a:ext cx="0" cy="0"/>
          <a:chOff x="0" y="0"/>
          <a:chExt cx="0" cy="0"/>
        </a:xfrm>
      </p:grpSpPr>
      <p:sp>
        <p:nvSpPr>
          <p:cNvPr id="10" name="Picture Placeholder 6"/>
          <p:cNvSpPr>
            <a:spLocks noGrp="1"/>
          </p:cNvSpPr>
          <p:nvPr>
            <p:ph type="pic" sz="quarter" idx="13" hasCustomPrompt="1"/>
          </p:nvPr>
        </p:nvSpPr>
        <p:spPr>
          <a:xfrm>
            <a:off x="3663950" y="0"/>
            <a:ext cx="5480050" cy="5143499"/>
          </a:xfrm>
        </p:spPr>
        <p:txBody>
          <a:bodyPr anchor="ctr"/>
          <a:lstStyle>
            <a:lvl1pPr marL="0" indent="0" algn="ctr">
              <a:buNone/>
              <a:defRPr/>
            </a:lvl1pPr>
          </a:lstStyle>
          <a:p>
            <a:r>
              <a:rPr lang="en-CA" noProof="0"/>
              <a:t>Picture</a:t>
            </a:r>
          </a:p>
        </p:txBody>
      </p:sp>
      <p:sp>
        <p:nvSpPr>
          <p:cNvPr id="13" name="Subtitle 2"/>
          <p:cNvSpPr>
            <a:spLocks noGrp="1"/>
          </p:cNvSpPr>
          <p:nvPr>
            <p:ph type="subTitle" idx="1"/>
          </p:nvPr>
        </p:nvSpPr>
        <p:spPr>
          <a:xfrm>
            <a:off x="380685" y="1737535"/>
            <a:ext cx="2898543" cy="707886"/>
          </a:xfrm>
        </p:spPr>
        <p:txBody>
          <a:bodyPr>
            <a:sp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noProof="0"/>
              <a:t>Click to edit Master subtitle style</a:t>
            </a:r>
          </a:p>
        </p:txBody>
      </p:sp>
      <p:sp>
        <p:nvSpPr>
          <p:cNvPr id="18" name="Title 1"/>
          <p:cNvSpPr txBox="1">
            <a:spLocks/>
          </p:cNvSpPr>
          <p:nvPr userDrawn="1"/>
        </p:nvSpPr>
        <p:spPr>
          <a:xfrm>
            <a:off x="380684" y="364434"/>
            <a:ext cx="3283265"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en-CA" sz="2300" noProof="0">
                <a:latin typeface="Calibri"/>
                <a:cs typeface="Calibri"/>
              </a:rPr>
              <a:t>Report</a:t>
            </a:r>
          </a:p>
        </p:txBody>
      </p:sp>
      <p:sp>
        <p:nvSpPr>
          <p:cNvPr id="19" name="Title 11"/>
          <p:cNvSpPr>
            <a:spLocks noGrp="1"/>
          </p:cNvSpPr>
          <p:nvPr>
            <p:ph type="title" hasCustomPrompt="1"/>
          </p:nvPr>
        </p:nvSpPr>
        <p:spPr>
          <a:xfrm>
            <a:off x="380686" y="875775"/>
            <a:ext cx="2898542" cy="830997"/>
          </a:xfrm>
        </p:spPr>
        <p:txBody>
          <a:bodyPr>
            <a:spAutoFit/>
          </a:bodyPr>
          <a:lstStyle>
            <a:lvl1pPr algn="l">
              <a:defRPr sz="2400" b="1">
                <a:latin typeface="Calibri"/>
                <a:cs typeface="Calibri"/>
              </a:defRPr>
            </a:lvl1pPr>
          </a:lstStyle>
          <a:p>
            <a:r>
              <a:rPr lang="en-CA" noProof="0"/>
              <a:t>CLICK TO EDIT MASTER TITLE STYLE</a:t>
            </a:r>
          </a:p>
        </p:txBody>
      </p:sp>
      <p:sp>
        <p:nvSpPr>
          <p:cNvPr id="22" name="Date Placeholder 3"/>
          <p:cNvSpPr>
            <a:spLocks noGrp="1"/>
          </p:cNvSpPr>
          <p:nvPr>
            <p:ph type="dt" sz="half" idx="10"/>
          </p:nvPr>
        </p:nvSpPr>
        <p:spPr>
          <a:xfrm>
            <a:off x="417810" y="4506393"/>
            <a:ext cx="1689850" cy="273844"/>
          </a:xfrm>
        </p:spPr>
        <p:txBody>
          <a:bodyPr/>
          <a:lstStyle>
            <a:lvl1pPr>
              <a:defRPr sz="1100" b="0" i="0">
                <a:solidFill>
                  <a:schemeClr val="tx1">
                    <a:lumMod val="50000"/>
                    <a:lumOff val="50000"/>
                  </a:schemeClr>
                </a:solidFill>
                <a:latin typeface="Calibri"/>
                <a:cs typeface="Calibri"/>
              </a:defRPr>
            </a:lvl1pPr>
          </a:lstStyle>
          <a:p>
            <a:r>
              <a:rPr lang="en-CA"/>
              <a:t>MONTH YEAR</a:t>
            </a:r>
          </a:p>
        </p:txBody>
      </p:sp>
      <p:sp>
        <p:nvSpPr>
          <p:cNvPr id="11" name="Picture Placeholder 6"/>
          <p:cNvSpPr>
            <a:spLocks noGrp="1"/>
          </p:cNvSpPr>
          <p:nvPr>
            <p:ph type="pic" sz="quarter" idx="14" hasCustomPrompt="1"/>
          </p:nvPr>
        </p:nvSpPr>
        <p:spPr>
          <a:xfrm>
            <a:off x="880181" y="2675708"/>
            <a:ext cx="1899549" cy="1539620"/>
          </a:xfrm>
        </p:spPr>
        <p:txBody>
          <a:bodyPr anchor="ctr"/>
          <a:lstStyle>
            <a:lvl1pPr marL="0" indent="0" algn="ctr">
              <a:buNone/>
              <a:defRPr/>
            </a:lvl1pPr>
          </a:lstStyle>
          <a:p>
            <a:r>
              <a:rPr lang="en-CA" noProof="0"/>
              <a:t>Logo</a:t>
            </a:r>
          </a:p>
        </p:txBody>
      </p:sp>
    </p:spTree>
    <p:extLst>
      <p:ext uri="{BB962C8B-B14F-4D97-AF65-F5344CB8AC3E}">
        <p14:creationId xmlns:p14="http://schemas.microsoft.com/office/powerpoint/2010/main" val="45746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port_Table_of_Contents">
    <p:spTree>
      <p:nvGrpSpPr>
        <p:cNvPr id="1" name=""/>
        <p:cNvGrpSpPr/>
        <p:nvPr/>
      </p:nvGrpSpPr>
      <p:grpSpPr>
        <a:xfrm>
          <a:off x="0" y="0"/>
          <a:ext cx="0" cy="0"/>
          <a:chOff x="0" y="0"/>
          <a:chExt cx="0" cy="0"/>
        </a:xfrm>
      </p:grpSpPr>
      <p:sp>
        <p:nvSpPr>
          <p:cNvPr id="11" name="Title 1"/>
          <p:cNvSpPr txBox="1">
            <a:spLocks/>
          </p:cNvSpPr>
          <p:nvPr userDrawn="1"/>
        </p:nvSpPr>
        <p:spPr>
          <a:xfrm>
            <a:off x="2102329" y="474274"/>
            <a:ext cx="3508071"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en-CA" sz="2300" b="1" i="0" noProof="0">
                <a:solidFill>
                  <a:srgbClr val="000000"/>
                </a:solidFill>
                <a:latin typeface="Calibri"/>
                <a:cs typeface="Calibri"/>
              </a:rPr>
              <a:t>Table of Contents</a:t>
            </a:r>
          </a:p>
        </p:txBody>
      </p:sp>
      <p:sp>
        <p:nvSpPr>
          <p:cNvPr id="13" name="Rectangle 12"/>
          <p:cNvSpPr/>
          <p:nvPr userDrawn="1"/>
        </p:nvSpPr>
        <p:spPr>
          <a:xfrm>
            <a:off x="1" y="0"/>
            <a:ext cx="1709648" cy="51434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5"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EAC515C5-B046-426D-9047-8298A4D99B9F}"/>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12C3A30E-9831-49F1-AE16-5147C16D06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92503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_section_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000" cy="5143500"/>
          </a:xfrm>
        </p:spPr>
        <p:txBody>
          <a:bodyPr anchor="b"/>
          <a:lstStyle>
            <a:lvl1pPr marL="0" indent="0" algn="ctr">
              <a:buNone/>
              <a:defRPr/>
            </a:lvl1pPr>
          </a:lstStyle>
          <a:p>
            <a:r>
              <a:rPr lang="en-CA" noProof="0"/>
              <a:t>Picture</a:t>
            </a:r>
          </a:p>
        </p:txBody>
      </p:sp>
      <p:sp>
        <p:nvSpPr>
          <p:cNvPr id="15" name="Title 11"/>
          <p:cNvSpPr>
            <a:spLocks noGrp="1"/>
          </p:cNvSpPr>
          <p:nvPr>
            <p:ph type="title" hasCustomPrompt="1"/>
          </p:nvPr>
        </p:nvSpPr>
        <p:spPr>
          <a:xfrm>
            <a:off x="0" y="3314700"/>
            <a:ext cx="9144000" cy="1147465"/>
          </a:xfrm>
          <a:solidFill>
            <a:srgbClr val="808080">
              <a:alpha val="75000"/>
            </a:srgbClr>
          </a:solidFill>
        </p:spPr>
        <p:txBody>
          <a:bodyPr rIns="533400">
            <a:normAutofit/>
          </a:bodyPr>
          <a:lstStyle>
            <a:lvl1pPr algn="r">
              <a:defRPr sz="3400" b="0" i="0">
                <a:solidFill>
                  <a:schemeClr val="bg1"/>
                </a:solidFill>
                <a:latin typeface="Calibri"/>
                <a:cs typeface="Calibri"/>
              </a:defRPr>
            </a:lvl1pPr>
          </a:lstStyle>
          <a:p>
            <a:r>
              <a:rPr lang="en-CA" noProof="0"/>
              <a:t>CLICK TO EDIT MASTER TITLE STYLE</a:t>
            </a:r>
          </a:p>
        </p:txBody>
      </p:sp>
      <p:sp>
        <p:nvSpPr>
          <p:cNvPr id="5"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48521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_section_no picture">
    <p:spTree>
      <p:nvGrpSpPr>
        <p:cNvPr id="1" name=""/>
        <p:cNvGrpSpPr/>
        <p:nvPr/>
      </p:nvGrpSpPr>
      <p:grpSpPr>
        <a:xfrm>
          <a:off x="0" y="0"/>
          <a:ext cx="0" cy="0"/>
          <a:chOff x="0" y="0"/>
          <a:chExt cx="0" cy="0"/>
        </a:xfrm>
      </p:grpSpPr>
      <p:sp>
        <p:nvSpPr>
          <p:cNvPr id="14" name="Title 11"/>
          <p:cNvSpPr txBox="1">
            <a:spLocks/>
          </p:cNvSpPr>
          <p:nvPr userDrawn="1"/>
        </p:nvSpPr>
        <p:spPr>
          <a:xfrm>
            <a:off x="0" y="3314700"/>
            <a:ext cx="9144000" cy="1147465"/>
          </a:xfrm>
          <a:prstGeom prst="rect">
            <a:avLst/>
          </a:prstGeom>
          <a:solidFill>
            <a:schemeClr val="accent6">
              <a:alpha val="75000"/>
            </a:schemeClr>
          </a:solidFill>
        </p:spPr>
        <p:txBody>
          <a:bodyPr vert="horz" lIns="91440" tIns="45720" rIns="533400" bIns="45720" rtlCol="0" anchor="ctr">
            <a:normAutofit/>
          </a:bodyPr>
          <a:lstStyle>
            <a:lvl1pPr algn="r" defTabSz="457200" rtl="0" eaLnBrk="1" latinLnBrk="0" hangingPunct="1">
              <a:spcBef>
                <a:spcPct val="0"/>
              </a:spcBef>
              <a:buNone/>
              <a:defRPr sz="3400" b="0" i="0" kern="1200">
                <a:solidFill>
                  <a:schemeClr val="bg1"/>
                </a:solidFill>
                <a:latin typeface="Calibri"/>
                <a:ea typeface="+mj-ea"/>
                <a:cs typeface="Calibri"/>
              </a:defRPr>
            </a:lvl1pPr>
          </a:lstStyle>
          <a:p>
            <a:endParaRPr lang="en-CA" noProof="0"/>
          </a:p>
        </p:txBody>
      </p:sp>
      <p:sp>
        <p:nvSpPr>
          <p:cNvPr id="8" name="Title 11"/>
          <p:cNvSpPr>
            <a:spLocks noGrp="1"/>
          </p:cNvSpPr>
          <p:nvPr>
            <p:ph type="title" hasCustomPrompt="1"/>
          </p:nvPr>
        </p:nvSpPr>
        <p:spPr>
          <a:xfrm>
            <a:off x="0" y="3314700"/>
            <a:ext cx="9144000" cy="1147465"/>
          </a:xfrm>
          <a:noFill/>
        </p:spPr>
        <p:txBody>
          <a:bodyPr rIns="533400">
            <a:normAutofit/>
          </a:bodyPr>
          <a:lstStyle>
            <a:lvl1pPr algn="r">
              <a:defRPr sz="3400" b="0" i="0">
                <a:solidFill>
                  <a:schemeClr val="bg1"/>
                </a:solidFill>
                <a:latin typeface="Calibri"/>
                <a:cs typeface="Calibri"/>
              </a:defRPr>
            </a:lvl1pPr>
          </a:lstStyle>
          <a:p>
            <a:r>
              <a:rPr lang="en-CA" noProof="0"/>
              <a:t>CLICK TO EDIT MASTER TITLE STYLE</a:t>
            </a:r>
          </a:p>
        </p:txBody>
      </p:sp>
      <p:sp>
        <p:nvSpPr>
          <p:cNvPr id="9"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19544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port_Page_text_box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5378" y="988758"/>
            <a:ext cx="7641422" cy="457200"/>
          </a:xfrm>
          <a:solidFill>
            <a:schemeClr val="bg1"/>
          </a:solidFill>
          <a:ln>
            <a:solidFill>
              <a:schemeClr val="bg2"/>
            </a:solidFill>
          </a:ln>
          <a:effectLst>
            <a:outerShdw blurRad="50800" dist="38100" dir="2700000" algn="tl" rotWithShape="0">
              <a:prstClr val="black">
                <a:alpha val="15000"/>
              </a:prstClr>
            </a:outerShdw>
          </a:effectLst>
        </p:spPr>
        <p:txBody>
          <a:bodyPr anchor="ct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2" name="Title 11"/>
          <p:cNvSpPr>
            <a:spLocks noGrp="1"/>
          </p:cNvSpPr>
          <p:nvPr>
            <p:ph type="title" hasCustomPrompt="1"/>
          </p:nvPr>
        </p:nvSpPr>
        <p:spPr>
          <a:xfrm>
            <a:off x="373821" y="431563"/>
            <a:ext cx="7234384" cy="517396"/>
          </a:xfrm>
        </p:spPr>
        <p:txBody>
          <a:bodyPr>
            <a:normAutofit/>
          </a:bodyPr>
          <a:lstStyle>
            <a:lvl1pPr algn="l">
              <a:defRPr sz="2400" b="1">
                <a:latin typeface="Calibri"/>
                <a:cs typeface="Calibri"/>
              </a:defRPr>
            </a:lvl1pPr>
          </a:lstStyle>
          <a:p>
            <a:r>
              <a:rPr lang="en-CA" noProof="0"/>
              <a:t>CLICK TO EDIT MASTER TITLE STYLE</a:t>
            </a:r>
          </a:p>
        </p:txBody>
      </p:sp>
      <p:sp>
        <p:nvSpPr>
          <p:cNvPr id="26" name="Text Placeholder 25"/>
          <p:cNvSpPr>
            <a:spLocks noGrp="1"/>
          </p:cNvSpPr>
          <p:nvPr>
            <p:ph type="body" sz="quarter" idx="13" hasCustomPrompt="1"/>
          </p:nvPr>
        </p:nvSpPr>
        <p:spPr>
          <a:xfrm>
            <a:off x="1045378" y="1576808"/>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28" name="Text Placeholder 27"/>
          <p:cNvSpPr>
            <a:spLocks noGrp="1"/>
          </p:cNvSpPr>
          <p:nvPr>
            <p:ph type="body" sz="quarter" idx="14" hasCustomPrompt="1"/>
          </p:nvPr>
        </p:nvSpPr>
        <p:spPr>
          <a:xfrm>
            <a:off x="1045377" y="2752906"/>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30" name="Text Placeholder 29"/>
          <p:cNvSpPr>
            <a:spLocks noGrp="1"/>
          </p:cNvSpPr>
          <p:nvPr>
            <p:ph type="body" sz="quarter" idx="15" hasCustomPrompt="1"/>
          </p:nvPr>
        </p:nvSpPr>
        <p:spPr>
          <a:xfrm>
            <a:off x="1045377" y="3340956"/>
            <a:ext cx="764142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32" name="Text Placeholder 31"/>
          <p:cNvSpPr>
            <a:spLocks noGrp="1"/>
          </p:cNvSpPr>
          <p:nvPr>
            <p:ph type="body" sz="quarter" idx="16" hasCustomPrompt="1"/>
          </p:nvPr>
        </p:nvSpPr>
        <p:spPr>
          <a:xfrm>
            <a:off x="1045377" y="2164857"/>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1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18865671-CB19-4FBE-8F93-710DAD41F7D1}"/>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7829FF47-9BE3-4C5B-B779-4A1E17704B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20090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port_Page_text_box_2">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31563"/>
            <a:ext cx="7229246" cy="517396"/>
          </a:xfrm>
        </p:spPr>
        <p:txBody>
          <a:bodyPr>
            <a:normAutofit/>
          </a:bodyPr>
          <a:lstStyle>
            <a:lvl1pPr algn="l">
              <a:defRPr sz="2400" b="1">
                <a:latin typeface="Calibri"/>
                <a:cs typeface="Calibri"/>
              </a:defRPr>
            </a:lvl1pPr>
          </a:lstStyle>
          <a:p>
            <a:r>
              <a:rPr lang="en-CA" noProof="0"/>
              <a:t>CLICK TO EDIT MASTER TITLE STYLE</a:t>
            </a:r>
          </a:p>
        </p:txBody>
      </p:sp>
      <p:sp>
        <p:nvSpPr>
          <p:cNvPr id="26" name="Text Placeholder 25"/>
          <p:cNvSpPr>
            <a:spLocks noGrp="1"/>
          </p:cNvSpPr>
          <p:nvPr>
            <p:ph type="body" sz="quarter" idx="13"/>
          </p:nvPr>
        </p:nvSpPr>
        <p:spPr>
          <a:xfrm>
            <a:off x="373821" y="1107912"/>
            <a:ext cx="4016860"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28" name="Text Placeholder 27"/>
          <p:cNvSpPr>
            <a:spLocks noGrp="1"/>
          </p:cNvSpPr>
          <p:nvPr>
            <p:ph type="body" sz="quarter" idx="14"/>
          </p:nvPr>
        </p:nvSpPr>
        <p:spPr>
          <a:xfrm>
            <a:off x="373820" y="228401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30" name="Text Placeholder 29"/>
          <p:cNvSpPr>
            <a:spLocks noGrp="1"/>
          </p:cNvSpPr>
          <p:nvPr>
            <p:ph type="body" sz="quarter" idx="15"/>
          </p:nvPr>
        </p:nvSpPr>
        <p:spPr>
          <a:xfrm>
            <a:off x="373821" y="2872060"/>
            <a:ext cx="4016860"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32" name="Text Placeholder 31"/>
          <p:cNvSpPr>
            <a:spLocks noGrp="1"/>
          </p:cNvSpPr>
          <p:nvPr>
            <p:ph type="body" sz="quarter" idx="16"/>
          </p:nvPr>
        </p:nvSpPr>
        <p:spPr>
          <a:xfrm>
            <a:off x="373820" y="1695961"/>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1" name="Text Placeholder 25"/>
          <p:cNvSpPr>
            <a:spLocks noGrp="1"/>
          </p:cNvSpPr>
          <p:nvPr>
            <p:ph type="body" sz="quarter" idx="17"/>
          </p:nvPr>
        </p:nvSpPr>
        <p:spPr>
          <a:xfrm>
            <a:off x="4669938" y="1107912"/>
            <a:ext cx="4016861"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5" name="Text Placeholder 27"/>
          <p:cNvSpPr>
            <a:spLocks noGrp="1"/>
          </p:cNvSpPr>
          <p:nvPr>
            <p:ph type="body" sz="quarter" idx="18"/>
          </p:nvPr>
        </p:nvSpPr>
        <p:spPr>
          <a:xfrm>
            <a:off x="4669938" y="2284010"/>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6" name="Text Placeholder 29"/>
          <p:cNvSpPr>
            <a:spLocks noGrp="1"/>
          </p:cNvSpPr>
          <p:nvPr>
            <p:ph type="body" sz="quarter" idx="19"/>
          </p:nvPr>
        </p:nvSpPr>
        <p:spPr>
          <a:xfrm>
            <a:off x="4669938" y="287206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7" name="Text Placeholder 31"/>
          <p:cNvSpPr>
            <a:spLocks noGrp="1"/>
          </p:cNvSpPr>
          <p:nvPr>
            <p:ph type="body" sz="quarter" idx="20"/>
          </p:nvPr>
        </p:nvSpPr>
        <p:spPr>
          <a:xfrm>
            <a:off x="4669938" y="1695961"/>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21"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3" name="Straight Connector 3">
            <a:extLst>
              <a:ext uri="{FF2B5EF4-FFF2-40B4-BE49-F238E27FC236}">
                <a16:creationId xmlns:a16="http://schemas.microsoft.com/office/drawing/2014/main" id="{BFF49584-CAC8-49E3-83A4-3D353823272C}"/>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E5C0CD5E-B7B6-4BF2-B434-39D3CB5CB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95346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678404"/>
      </p:ext>
    </p:extLst>
  </p:cSld>
  <p:clrMap bg1="lt1" tx1="dk1" bg2="lt2" tx2="dk2" accent1="accent1" accent2="accent2" accent3="accent3" accent4="accent4" accent5="accent5" accent6="accent6" hlink="hlink" folHlink="folHlink"/>
  <p:hf hdr="0" ftr="0" dt="0"/>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3" indent="-171433"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8" indent="-171433"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3"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96"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62"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7"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3"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58"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7" algn="l" defTabSz="685732" rtl="0" eaLnBrk="1" latinLnBrk="0" hangingPunct="1">
        <a:defRPr sz="1350" kern="1200">
          <a:solidFill>
            <a:schemeClr val="tx1"/>
          </a:solidFill>
          <a:latin typeface="+mn-lt"/>
          <a:ea typeface="+mn-ea"/>
          <a:cs typeface="+mn-cs"/>
        </a:defRPr>
      </a:lvl4pPr>
      <a:lvl5pPr marL="1371463" algn="l" defTabSz="685732" rtl="0" eaLnBrk="1" latinLnBrk="0" hangingPunct="1">
        <a:defRPr sz="1350" kern="1200">
          <a:solidFill>
            <a:schemeClr val="tx1"/>
          </a:solidFill>
          <a:latin typeface="+mn-lt"/>
          <a:ea typeface="+mn-ea"/>
          <a:cs typeface="+mn-cs"/>
        </a:defRPr>
      </a:lvl5pPr>
      <a:lvl6pPr marL="1714328"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3738"/>
            <a:ext cx="8229600" cy="701731"/>
          </a:xfrm>
          <a:prstGeom prst="rect">
            <a:avLst/>
          </a:prstGeom>
        </p:spPr>
        <p:txBody>
          <a:bodyPr vert="horz" lIns="91440" tIns="45720" rIns="91440" bIns="45720" rtlCol="0" anchor="ctr">
            <a:spAutoFit/>
          </a:bodyPr>
          <a:lstStyle/>
          <a:p>
            <a:r>
              <a:rPr lang="en-CA" noProof="0"/>
              <a:t>Click to edit Master title style</a:t>
            </a:r>
          </a:p>
        </p:txBody>
      </p:sp>
      <p:sp>
        <p:nvSpPr>
          <p:cNvPr id="3" name="Text Placeholder 2"/>
          <p:cNvSpPr>
            <a:spLocks noGrp="1"/>
          </p:cNvSpPr>
          <p:nvPr>
            <p:ph type="body" idx="1"/>
          </p:nvPr>
        </p:nvSpPr>
        <p:spPr>
          <a:xfrm>
            <a:off x="457200" y="1200151"/>
            <a:ext cx="8229600" cy="1163395"/>
          </a:xfrm>
          <a:prstGeom prst="rect">
            <a:avLst/>
          </a:prstGeom>
        </p:spPr>
        <p:txBody>
          <a:bodyPr vert="horz" lIns="91440" tIns="45720" rIns="91440" bIns="45720" rtlCol="0">
            <a:sp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06DF77C-6FEE-654E-92FD-5AA8C44798ED}" type="datetime1">
              <a:rPr lang="en-CA" noProof="0" smtClean="0"/>
              <a:t>2022-03-31</a:t>
            </a:fld>
            <a:endParaRPr lang="en-CA" noProof="0"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noProof="0" dirty="0"/>
              <a:t>0000</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679B2B-0B95-3D41-A6BF-74EBACF9BD9F}" type="slidenum">
              <a:rPr lang="en-CA" noProof="0" smtClean="0"/>
              <a:t>‹#›</a:t>
            </a:fld>
            <a:endParaRPr lang="en-CA" noProof="0" dirty="0"/>
          </a:p>
        </p:txBody>
      </p:sp>
    </p:spTree>
    <p:extLst>
      <p:ext uri="{BB962C8B-B14F-4D97-AF65-F5344CB8AC3E}">
        <p14:creationId xmlns:p14="http://schemas.microsoft.com/office/powerpoint/2010/main" val="1839524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75" r:id="rId3"/>
    <p:sldLayoutId id="214748374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746" r:id="rId15"/>
    <p:sldLayoutId id="2147483750" r:id="rId16"/>
    <p:sldLayoutId id="2147483751" r:id="rId17"/>
    <p:sldLayoutId id="2147483749" r:id="rId18"/>
    <p:sldLayoutId id="2147483741" r:id="rId19"/>
    <p:sldLayoutId id="2147483743" r:id="rId20"/>
    <p:sldLayoutId id="2147483747" r:id="rId21"/>
    <p:sldLayoutId id="2147483748" r:id="rId22"/>
  </p:sldLayoutIdLst>
  <p:hf hdr="0"/>
  <p:txStyles>
    <p:titleStyle>
      <a:lvl1pPr algn="ctr" defTabSz="4572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03584"/>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3" indent="-171433"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8" indent="-171433"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3"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96"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62"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7"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3"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58"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7" algn="l" defTabSz="685732" rtl="0" eaLnBrk="1" latinLnBrk="0" hangingPunct="1">
        <a:defRPr sz="1350" kern="1200">
          <a:solidFill>
            <a:schemeClr val="tx1"/>
          </a:solidFill>
          <a:latin typeface="+mn-lt"/>
          <a:ea typeface="+mn-ea"/>
          <a:cs typeface="+mn-cs"/>
        </a:defRPr>
      </a:lvl4pPr>
      <a:lvl5pPr marL="1371463" algn="l" defTabSz="685732" rtl="0" eaLnBrk="1" latinLnBrk="0" hangingPunct="1">
        <a:defRPr sz="1350" kern="1200">
          <a:solidFill>
            <a:schemeClr val="tx1"/>
          </a:solidFill>
          <a:latin typeface="+mn-lt"/>
          <a:ea typeface="+mn-ea"/>
          <a:cs typeface="+mn-cs"/>
        </a:defRPr>
      </a:lvl5pPr>
      <a:lvl6pPr marL="1714328"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chart" Target="../charts/chart11.xml"/><Relationship Id="rId18" Type="http://schemas.openxmlformats.org/officeDocument/2006/relationships/chart" Target="../charts/chart16.xml"/><Relationship Id="rId3" Type="http://schemas.openxmlformats.org/officeDocument/2006/relationships/tags" Target="../tags/tag3.xml"/><Relationship Id="rId21" Type="http://schemas.openxmlformats.org/officeDocument/2006/relationships/chart" Target="../charts/chart19.xml"/><Relationship Id="rId7" Type="http://schemas.openxmlformats.org/officeDocument/2006/relationships/tags" Target="../tags/tag7.xml"/><Relationship Id="rId12" Type="http://schemas.openxmlformats.org/officeDocument/2006/relationships/slideLayout" Target="../slideLayouts/slideLayout10.xml"/><Relationship Id="rId17" Type="http://schemas.openxmlformats.org/officeDocument/2006/relationships/chart" Target="../charts/chart15.xml"/><Relationship Id="rId2" Type="http://schemas.openxmlformats.org/officeDocument/2006/relationships/tags" Target="../tags/tag2.xml"/><Relationship Id="rId16" Type="http://schemas.openxmlformats.org/officeDocument/2006/relationships/chart" Target="../charts/chart14.xml"/><Relationship Id="rId20" Type="http://schemas.openxmlformats.org/officeDocument/2006/relationships/chart" Target="../charts/chart18.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chart" Target="../charts/chart13.xml"/><Relationship Id="rId23" Type="http://schemas.openxmlformats.org/officeDocument/2006/relationships/chart" Target="../charts/chart21.xml"/><Relationship Id="rId10" Type="http://schemas.openxmlformats.org/officeDocument/2006/relationships/tags" Target="../tags/tag10.xml"/><Relationship Id="rId19" Type="http://schemas.openxmlformats.org/officeDocument/2006/relationships/chart" Target="../charts/chart1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chart" Target="../charts/chart12.xml"/><Relationship Id="rId22"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3.sv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3.sv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5.jpeg"/><Relationship Id="rId5" Type="http://schemas.openxmlformats.org/officeDocument/2006/relationships/image" Target="../media/image33.sv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10.xml"/><Relationship Id="rId7" Type="http://schemas.openxmlformats.org/officeDocument/2006/relationships/chart" Target="../charts/chart2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notesSlide" Target="../notesSlides/notesSlide7.xml"/><Relationship Id="rId9" Type="http://schemas.openxmlformats.org/officeDocument/2006/relationships/image" Target="../media/image37.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40.sv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40.sv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30.xml"/><Relationship Id="rId1" Type="http://schemas.openxmlformats.org/officeDocument/2006/relationships/slideLayout" Target="../slideLayouts/slideLayout10.xml"/><Relationship Id="rId4" Type="http://schemas.openxmlformats.org/officeDocument/2006/relationships/image" Target="../media/image40.svg"/></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image" Target="../media/image40.svg"/></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chart" Target="../charts/chart3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svg"/><Relationship Id="rId2" Type="http://schemas.openxmlformats.org/officeDocument/2006/relationships/image" Target="../media/image42.png"/><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chart" Target="../charts/chart35.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hyperlink" Target="mailto:tchan@leger360.com" TargetMode="External"/><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54.png"/><Relationship Id="rId5" Type="http://schemas.openxmlformats.org/officeDocument/2006/relationships/hyperlink" Target="https://www.linkedin.com/in/sandiesparkman/" TargetMode="External"/><Relationship Id="rId4" Type="http://schemas.openxmlformats.org/officeDocument/2006/relationships/hyperlink" Target="mailto:llourenco@leger360.com"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C4B3FF-589F-ED47-8ABF-DBB527B83919}"/>
              </a:ext>
            </a:extLst>
          </p:cNvPr>
          <p:cNvSpPr>
            <a:spLocks noGrp="1"/>
          </p:cNvSpPr>
          <p:nvPr>
            <p:ph type="title"/>
          </p:nvPr>
        </p:nvSpPr>
        <p:spPr>
          <a:xfrm>
            <a:off x="380685" y="1149821"/>
            <a:ext cx="2962807" cy="1089529"/>
          </a:xfrm>
        </p:spPr>
        <p:txBody>
          <a:bodyPr anchor="t"/>
          <a:lstStyle/>
          <a:p>
            <a:r>
              <a:rPr lang="en-US" dirty="0"/>
              <a:t>handyDART </a:t>
            </a:r>
            <a:br>
              <a:rPr lang="en-US" dirty="0"/>
            </a:br>
            <a:r>
              <a:rPr lang="en-US" dirty="0"/>
              <a:t>Customer Satisfaction Survey 2022</a:t>
            </a:r>
          </a:p>
        </p:txBody>
      </p:sp>
      <p:pic>
        <p:nvPicPr>
          <p:cNvPr id="18" name="Image 1">
            <a:extLst>
              <a:ext uri="{FF2B5EF4-FFF2-40B4-BE49-F238E27FC236}">
                <a16:creationId xmlns:a16="http://schemas.microsoft.com/office/drawing/2014/main" id="{AD80321C-3DF1-6349-B21E-E007C483C2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
        <p:nvSpPr>
          <p:cNvPr id="9" name="Picture Placeholder 6">
            <a:extLst>
              <a:ext uri="{FF2B5EF4-FFF2-40B4-BE49-F238E27FC236}">
                <a16:creationId xmlns:a16="http://schemas.microsoft.com/office/drawing/2014/main" id="{6A2108B1-81BD-7D4D-9F5A-B4350C5EA50E}"/>
              </a:ext>
            </a:extLst>
          </p:cNvPr>
          <p:cNvSpPr txBox="1">
            <a:spLocks/>
          </p:cNvSpPr>
          <p:nvPr/>
        </p:nvSpPr>
        <p:spPr>
          <a:xfrm>
            <a:off x="3663950" y="1"/>
            <a:ext cx="5480050" cy="5143499"/>
          </a:xfrm>
          <a:prstGeom prst="rect">
            <a:avLst/>
          </a:prstGeom>
        </p:spPr>
      </p:sp>
      <p:sp>
        <p:nvSpPr>
          <p:cNvPr id="15" name="Date Placeholder 4">
            <a:extLst>
              <a:ext uri="{FF2B5EF4-FFF2-40B4-BE49-F238E27FC236}">
                <a16:creationId xmlns:a16="http://schemas.microsoft.com/office/drawing/2014/main" id="{BB873637-65BC-674C-8FC9-833483FE362D}"/>
              </a:ext>
            </a:extLst>
          </p:cNvPr>
          <p:cNvSpPr>
            <a:spLocks noGrp="1"/>
          </p:cNvSpPr>
          <p:nvPr>
            <p:ph type="dt" sz="half" idx="10"/>
          </p:nvPr>
        </p:nvSpPr>
        <p:spPr>
          <a:xfrm>
            <a:off x="735477" y="4460015"/>
            <a:ext cx="1154464" cy="365125"/>
          </a:xfrm>
        </p:spPr>
        <p:txBody>
          <a:bodyPr/>
          <a:lstStyle/>
          <a:p>
            <a:r>
              <a:rPr lang="en-CA" sz="1000" dirty="0">
                <a:solidFill>
                  <a:schemeClr val="tx1">
                    <a:lumMod val="75000"/>
                    <a:lumOff val="25000"/>
                  </a:schemeClr>
                </a:solidFill>
              </a:rPr>
              <a:t>Mar 31, 2022</a:t>
            </a:r>
            <a:endParaRPr lang="en-US" sz="1000" dirty="0">
              <a:solidFill>
                <a:schemeClr val="tx1">
                  <a:lumMod val="75000"/>
                  <a:lumOff val="25000"/>
                </a:schemeClr>
              </a:solidFill>
            </a:endParaRPr>
          </a:p>
        </p:txBody>
      </p:sp>
      <p:sp>
        <p:nvSpPr>
          <p:cNvPr id="16" name="Footer Placeholder 5">
            <a:extLst>
              <a:ext uri="{FF2B5EF4-FFF2-40B4-BE49-F238E27FC236}">
                <a16:creationId xmlns:a16="http://schemas.microsoft.com/office/drawing/2014/main" id="{242FF614-3FE2-8F44-A28D-DB92EFE055B9}"/>
              </a:ext>
            </a:extLst>
          </p:cNvPr>
          <p:cNvSpPr>
            <a:spLocks noGrp="1"/>
          </p:cNvSpPr>
          <p:nvPr>
            <p:ph type="ftr" sz="quarter" idx="11"/>
          </p:nvPr>
        </p:nvSpPr>
        <p:spPr>
          <a:xfrm>
            <a:off x="2739758" y="4460015"/>
            <a:ext cx="830494" cy="365125"/>
          </a:xfrm>
        </p:spPr>
        <p:txBody>
          <a:bodyPr/>
          <a:lstStyle/>
          <a:p>
            <a:r>
              <a:rPr lang="en-US" sz="1000" dirty="0">
                <a:solidFill>
                  <a:schemeClr val="tx1">
                    <a:lumMod val="75000"/>
                    <a:lumOff val="25000"/>
                  </a:schemeClr>
                </a:solidFill>
              </a:rPr>
              <a:t> 41074-018</a:t>
            </a:r>
          </a:p>
        </p:txBody>
      </p:sp>
      <p:pic>
        <p:nvPicPr>
          <p:cNvPr id="26" name="Image 4">
            <a:extLst>
              <a:ext uri="{FF2B5EF4-FFF2-40B4-BE49-F238E27FC236}">
                <a16:creationId xmlns:a16="http://schemas.microsoft.com/office/drawing/2014/main" id="{68D3FAB7-778F-BC42-8447-718FCDDCC9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7995" y="95831"/>
            <a:ext cx="888527" cy="480116"/>
          </a:xfrm>
          <a:prstGeom prst="rect">
            <a:avLst/>
          </a:prstGeom>
          <a:effectLst/>
        </p:spPr>
      </p:pic>
      <p:pic>
        <p:nvPicPr>
          <p:cNvPr id="2" name="Picture 2" descr="No photo description available.">
            <a:extLst>
              <a:ext uri="{FF2B5EF4-FFF2-40B4-BE49-F238E27FC236}">
                <a16:creationId xmlns:a16="http://schemas.microsoft.com/office/drawing/2014/main" id="{AB7DBA82-88F8-B24E-BC95-A4C5A7662DA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63500" y="3377838"/>
            <a:ext cx="715858" cy="715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1D73E33-3B88-524E-AB0E-75F5C1ADE81E}"/>
              </a:ext>
            </a:extLst>
          </p:cNvPr>
          <p:cNvPicPr>
            <a:picLocks noGrp="1" noChangeAspect="1" noChangeArrowheads="1"/>
          </p:cNvPicPr>
          <p:nvPr>
            <p:ph type="pic" sz="quarter" idx="13"/>
          </p:nvPr>
        </p:nvPicPr>
        <p:blipFill rotWithShape="1">
          <a:blip r:embed="rId5" cstate="screen">
            <a:extLst>
              <a:ext uri="{28A0092B-C50C-407E-A947-70E740481C1C}">
                <a14:useLocalDpi xmlns:a14="http://schemas.microsoft.com/office/drawing/2010/main"/>
              </a:ext>
            </a:extLst>
          </a:blip>
          <a:srcRect l="5642" r="14451"/>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34DEAD3-AB24-534E-B3CA-159A7702098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9389" y="2938068"/>
            <a:ext cx="2564081" cy="33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B863A5-991D-B64A-9097-85CD2BEA0AD9}"/>
              </a:ext>
            </a:extLst>
          </p:cNvPr>
          <p:cNvSpPr>
            <a:spLocks noGrp="1"/>
          </p:cNvSpPr>
          <p:nvPr>
            <p:ph type="title"/>
          </p:nvPr>
        </p:nvSpPr>
        <p:spPr/>
        <p:txBody>
          <a:bodyPr/>
          <a:lstStyle/>
          <a:p>
            <a:r>
              <a:rPr lang="en-CA" dirty="0"/>
              <a:t>Recommendations for Service Improvements</a:t>
            </a:r>
            <a:endParaRPr lang="en-US" dirty="0"/>
          </a:p>
        </p:txBody>
      </p:sp>
      <p:sp>
        <p:nvSpPr>
          <p:cNvPr id="13" name="Text Placeholder 12">
            <a:extLst>
              <a:ext uri="{FF2B5EF4-FFF2-40B4-BE49-F238E27FC236}">
                <a16:creationId xmlns:a16="http://schemas.microsoft.com/office/drawing/2014/main" id="{EFACD128-6AAB-0445-ABB7-376879947E5A}"/>
              </a:ext>
            </a:extLst>
          </p:cNvPr>
          <p:cNvSpPr>
            <a:spLocks noGrp="1"/>
          </p:cNvSpPr>
          <p:nvPr>
            <p:ph type="body" sz="quarter" idx="13"/>
          </p:nvPr>
        </p:nvSpPr>
        <p:spPr>
          <a:xfrm>
            <a:off x="373318" y="1136650"/>
            <a:ext cx="8427782" cy="1735860"/>
          </a:xfrm>
        </p:spPr>
        <p:txBody>
          <a:bodyPr/>
          <a:lstStyle/>
          <a:p>
            <a:r>
              <a:rPr lang="en-CA" sz="1200" b="1" i="1" dirty="0">
                <a:solidFill>
                  <a:schemeClr val="tx2"/>
                </a:solidFill>
              </a:rPr>
              <a:t>If BC Transit has the available resources to invest in improvements to handyDART service, similar to last year, the following areas would be the top priorities among riders:</a:t>
            </a:r>
          </a:p>
          <a:p>
            <a:pPr marL="285750" indent="-285750">
              <a:buFont typeface="Wingdings" panose="05000000000000000000" pitchFamily="2" charset="2"/>
              <a:buChar char="§"/>
            </a:pPr>
            <a:r>
              <a:rPr lang="en-CA" sz="1200" dirty="0"/>
              <a:t>Introduce service on Sundays and public holidays – these are perennially the top choices for potential changes.</a:t>
            </a:r>
          </a:p>
          <a:p>
            <a:pPr marL="285750" indent="-285750">
              <a:buFont typeface="Wingdings" panose="05000000000000000000" pitchFamily="2" charset="2"/>
              <a:buChar char="§"/>
            </a:pPr>
            <a:r>
              <a:rPr lang="en-CA" sz="1200" dirty="0"/>
              <a:t>Improve availability during existing hours – similar to previous years, top suggestions include providing more buses/increased frequency, having a shorter window for their booking period (several commented that it should less than the current two weeks), reducing wait times, and more scheduling flexibility in terms of pickup times and being allowed some extra time at their destination if needed. </a:t>
            </a:r>
          </a:p>
          <a:p>
            <a:pPr marL="285750" indent="-285750">
              <a:buFont typeface="Wingdings" panose="05000000000000000000" pitchFamily="2" charset="2"/>
              <a:buChar char="§"/>
            </a:pPr>
            <a:r>
              <a:rPr lang="en-CA" sz="1200" dirty="0"/>
              <a:t>Provide later (after 8pm) and earlier service (before 9am) on weekdays as well as later service on Saturdays (after 6pm).</a:t>
            </a:r>
          </a:p>
          <a:p>
            <a:endParaRPr lang="en-US" sz="1200" dirty="0"/>
          </a:p>
        </p:txBody>
      </p:sp>
      <p:sp>
        <p:nvSpPr>
          <p:cNvPr id="4" name="Slide Number Placeholder 3">
            <a:extLst>
              <a:ext uri="{FF2B5EF4-FFF2-40B4-BE49-F238E27FC236}">
                <a16:creationId xmlns:a16="http://schemas.microsoft.com/office/drawing/2014/main" id="{F227A00A-C633-4EE0-81E0-2465F9829604}"/>
              </a:ext>
            </a:extLst>
          </p:cNvPr>
          <p:cNvSpPr>
            <a:spLocks noGrp="1"/>
          </p:cNvSpPr>
          <p:nvPr>
            <p:ph type="sldNum" sz="quarter" idx="12"/>
          </p:nvPr>
        </p:nvSpPr>
        <p:spPr/>
        <p:txBody>
          <a:bodyPr/>
          <a:lstStyle/>
          <a:p>
            <a:fld id="{36679B2B-0B95-3D41-A6BF-74EBACF9BD9F}" type="slidenum">
              <a:rPr lang="en-CA" noProof="0" smtClean="0"/>
              <a:pPr/>
              <a:t>10</a:t>
            </a:fld>
            <a:endParaRPr lang="en-CA" noProof="0" dirty="0"/>
          </a:p>
        </p:txBody>
      </p:sp>
    </p:spTree>
    <p:extLst>
      <p:ext uri="{BB962C8B-B14F-4D97-AF65-F5344CB8AC3E}">
        <p14:creationId xmlns:p14="http://schemas.microsoft.com/office/powerpoint/2010/main" val="312072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accessory&#10;&#10;Description automatically generated">
            <a:extLst>
              <a:ext uri="{FF2B5EF4-FFF2-40B4-BE49-F238E27FC236}">
                <a16:creationId xmlns:a16="http://schemas.microsoft.com/office/drawing/2014/main" id="{03E68D53-049E-482B-86AB-E0AAD7E8EF16}"/>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7808" b="7808"/>
          <a:stretch>
            <a:fillRect/>
          </a:stretch>
        </p:blipFill>
        <p:spPr/>
      </p:pic>
      <p:sp>
        <p:nvSpPr>
          <p:cNvPr id="3" name="Titre 2">
            <a:extLst>
              <a:ext uri="{FF2B5EF4-FFF2-40B4-BE49-F238E27FC236}">
                <a16:creationId xmlns:a16="http://schemas.microsoft.com/office/drawing/2014/main" id="{4D64BD4C-55E0-457F-895C-EBDDDCC762FA}"/>
              </a:ext>
            </a:extLst>
          </p:cNvPr>
          <p:cNvSpPr>
            <a:spLocks noGrp="1"/>
          </p:cNvSpPr>
          <p:nvPr>
            <p:ph type="title"/>
          </p:nvPr>
        </p:nvSpPr>
        <p:spPr/>
        <p:txBody>
          <a:bodyPr/>
          <a:lstStyle/>
          <a:p>
            <a:r>
              <a:rPr lang="fr-CA" dirty="0"/>
              <a:t>DETAILED RESULTS</a:t>
            </a:r>
          </a:p>
        </p:txBody>
      </p:sp>
      <p:pic>
        <p:nvPicPr>
          <p:cNvPr id="5" name="Picture 4" descr="A picture containing text, clipart, vector graphics&#10;&#10;Description automatically generated">
            <a:extLst>
              <a:ext uri="{FF2B5EF4-FFF2-40B4-BE49-F238E27FC236}">
                <a16:creationId xmlns:a16="http://schemas.microsoft.com/office/drawing/2014/main" id="{6B684242-3F2E-1942-BA7C-9BE0307994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4578" y="133741"/>
            <a:ext cx="916662" cy="526218"/>
          </a:xfrm>
          <a:prstGeom prst="rect">
            <a:avLst/>
          </a:prstGeom>
        </p:spPr>
      </p:pic>
    </p:spTree>
    <p:extLst>
      <p:ext uri="{BB962C8B-B14F-4D97-AF65-F5344CB8AC3E}">
        <p14:creationId xmlns:p14="http://schemas.microsoft.com/office/powerpoint/2010/main" val="378774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ransit BC to replace Regional District of Nanaimo's handyDart bus fleet –  Parksville Qualicum Beach News">
            <a:extLst>
              <a:ext uri="{FF2B5EF4-FFF2-40B4-BE49-F238E27FC236}">
                <a16:creationId xmlns:a16="http://schemas.microsoft.com/office/drawing/2014/main" id="{09737BC0-99F0-7B4F-AA0B-75CEACB6A51F}"/>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9807" b="5819"/>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CA" dirty="0"/>
              <a:t>Ridership elements</a:t>
            </a:r>
            <a:endParaRPr lang="fr-CA" noProof="0" dirty="0"/>
          </a:p>
        </p:txBody>
      </p:sp>
      <p:pic>
        <p:nvPicPr>
          <p:cNvPr id="4" name="Picture 3" descr="A picture containing text, clipart, vector graphics&#10;&#10;Description automatically generated">
            <a:extLst>
              <a:ext uri="{FF2B5EF4-FFF2-40B4-BE49-F238E27FC236}">
                <a16:creationId xmlns:a16="http://schemas.microsoft.com/office/drawing/2014/main" id="{FEC940ED-F7FC-F043-87A3-4279EB3E4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4578" y="133741"/>
            <a:ext cx="916662" cy="526218"/>
          </a:xfrm>
          <a:prstGeom prst="rect">
            <a:avLst/>
          </a:prstGeom>
        </p:spPr>
      </p:pic>
    </p:spTree>
    <p:extLst>
      <p:ext uri="{BB962C8B-B14F-4D97-AF65-F5344CB8AC3E}">
        <p14:creationId xmlns:p14="http://schemas.microsoft.com/office/powerpoint/2010/main" val="368426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7FECDAB-1E4B-4645-9732-9D26FD8E1EBC}"/>
              </a:ext>
            </a:extLst>
          </p:cNvPr>
          <p:cNvSpPr/>
          <p:nvPr/>
        </p:nvSpPr>
        <p:spPr>
          <a:xfrm>
            <a:off x="456690" y="1724049"/>
            <a:ext cx="5142832" cy="2941557"/>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7CEBC7A-E3FA-475D-B3F5-8F978F6AB1B0}"/>
              </a:ext>
            </a:extLst>
          </p:cNvPr>
          <p:cNvSpPr>
            <a:spLocks noGrp="1"/>
          </p:cNvSpPr>
          <p:nvPr>
            <p:ph type="title"/>
          </p:nvPr>
        </p:nvSpPr>
        <p:spPr>
          <a:xfrm>
            <a:off x="373820" y="393370"/>
            <a:ext cx="7440841" cy="424732"/>
          </a:xfrm>
        </p:spPr>
        <p:txBody>
          <a:bodyPr anchor="t">
            <a:noAutofit/>
          </a:bodyPr>
          <a:lstStyle/>
          <a:p>
            <a:r>
              <a:rPr lang="en-CA" sz="2100" dirty="0"/>
              <a:t>With vaccinations occurring in the past year, handyDART ridership recovered to be close to pre-pandemic 2020 levels</a:t>
            </a:r>
          </a:p>
        </p:txBody>
      </p:sp>
      <p:sp>
        <p:nvSpPr>
          <p:cNvPr id="8" name="Text Placeholder 7">
            <a:extLst>
              <a:ext uri="{FF2B5EF4-FFF2-40B4-BE49-F238E27FC236}">
                <a16:creationId xmlns:a16="http://schemas.microsoft.com/office/drawing/2014/main" id="{1C1276EE-E04C-264F-A681-4A60F757DFA0}"/>
              </a:ext>
            </a:extLst>
          </p:cNvPr>
          <p:cNvSpPr>
            <a:spLocks noGrp="1"/>
          </p:cNvSpPr>
          <p:nvPr>
            <p:ph type="body" sz="quarter" idx="13"/>
          </p:nvPr>
        </p:nvSpPr>
        <p:spPr>
          <a:xfrm>
            <a:off x="373318" y="1051127"/>
            <a:ext cx="8427782" cy="627864"/>
          </a:xfrm>
        </p:spPr>
        <p:txBody>
          <a:bodyPr/>
          <a:lstStyle/>
          <a:p>
            <a:r>
              <a:rPr lang="en-CA" sz="1200" dirty="0">
                <a:solidFill>
                  <a:schemeClr val="accent2"/>
                </a:solidFill>
              </a:rPr>
              <a:t>One-quarter are </a:t>
            </a:r>
            <a:r>
              <a:rPr lang="en-CA" sz="1200" b="1" dirty="0">
                <a:solidFill>
                  <a:schemeClr val="accent2"/>
                </a:solidFill>
              </a:rPr>
              <a:t>heavy riders</a:t>
            </a:r>
            <a:r>
              <a:rPr lang="en-CA" sz="1200" dirty="0">
                <a:solidFill>
                  <a:schemeClr val="accent2"/>
                </a:solidFill>
              </a:rPr>
              <a:t> (use handyDART 2+ times a week) which is an 8-point increase from 2021. </a:t>
            </a:r>
          </a:p>
          <a:p>
            <a:r>
              <a:rPr lang="en-CA" sz="1200" dirty="0">
                <a:solidFill>
                  <a:schemeClr val="accent2"/>
                </a:solidFill>
              </a:rPr>
              <a:t>Residents of </a:t>
            </a:r>
            <a:r>
              <a:rPr lang="en-CA" sz="1200" b="1" dirty="0">
                <a:solidFill>
                  <a:schemeClr val="accent2"/>
                </a:solidFill>
              </a:rPr>
              <a:t>Victoria</a:t>
            </a:r>
            <a:r>
              <a:rPr lang="en-CA" sz="1200" dirty="0">
                <a:solidFill>
                  <a:schemeClr val="accent2"/>
                </a:solidFill>
              </a:rPr>
              <a:t>, </a:t>
            </a:r>
            <a:r>
              <a:rPr lang="en-CA" sz="1200" b="1" dirty="0">
                <a:solidFill>
                  <a:schemeClr val="accent2"/>
                </a:solidFill>
              </a:rPr>
              <a:t>Kelowna</a:t>
            </a:r>
            <a:r>
              <a:rPr lang="en-CA" sz="1200" dirty="0">
                <a:solidFill>
                  <a:schemeClr val="accent2"/>
                </a:solidFill>
              </a:rPr>
              <a:t> and </a:t>
            </a:r>
            <a:r>
              <a:rPr lang="en-CA" sz="1200" b="1" dirty="0">
                <a:solidFill>
                  <a:schemeClr val="accent2"/>
                </a:solidFill>
              </a:rPr>
              <a:t>Abbotsford</a:t>
            </a:r>
            <a:r>
              <a:rPr lang="en-CA" sz="1200" dirty="0">
                <a:solidFill>
                  <a:schemeClr val="accent2"/>
                </a:solidFill>
              </a:rPr>
              <a:t> are significantly more likely to be heavy riders (</a:t>
            </a:r>
            <a:r>
              <a:rPr lang="en-CA" sz="1200" b="1" dirty="0">
                <a:solidFill>
                  <a:schemeClr val="accent2"/>
                </a:solidFill>
              </a:rPr>
              <a:t>29%</a:t>
            </a:r>
            <a:r>
              <a:rPr lang="en-CA" sz="1200" dirty="0">
                <a:solidFill>
                  <a:schemeClr val="accent2"/>
                </a:solidFill>
              </a:rPr>
              <a:t>) than those in other communities. Kamloops residents are more likely to only ride once a month (</a:t>
            </a:r>
            <a:r>
              <a:rPr lang="en-CA" sz="1200" b="1" dirty="0">
                <a:solidFill>
                  <a:schemeClr val="accent2"/>
                </a:solidFill>
              </a:rPr>
              <a:t>25%</a:t>
            </a:r>
            <a:r>
              <a:rPr lang="en-CA" sz="1200" dirty="0">
                <a:solidFill>
                  <a:schemeClr val="accent2"/>
                </a:solidFill>
              </a:rPr>
              <a:t>) compared with other cities.</a:t>
            </a:r>
          </a:p>
        </p:txBody>
      </p:sp>
      <p:sp>
        <p:nvSpPr>
          <p:cNvPr id="5" name="Slide Number Placeholder 4">
            <a:extLst>
              <a:ext uri="{FF2B5EF4-FFF2-40B4-BE49-F238E27FC236}">
                <a16:creationId xmlns:a16="http://schemas.microsoft.com/office/drawing/2014/main" id="{4704F8AB-6227-405A-8F53-856C299F40F9}"/>
              </a:ext>
            </a:extLst>
          </p:cNvPr>
          <p:cNvSpPr>
            <a:spLocks noGrp="1"/>
          </p:cNvSpPr>
          <p:nvPr>
            <p:ph type="sldNum" sz="quarter" idx="12"/>
          </p:nvPr>
        </p:nvSpPr>
        <p:spPr/>
        <p:txBody>
          <a:bodyPr/>
          <a:lstStyle/>
          <a:p>
            <a:fld id="{36679B2B-0B95-3D41-A6BF-74EBACF9BD9F}" type="slidenum">
              <a:rPr lang="en-US" smtClean="0"/>
              <a:pPr/>
              <a:t>13</a:t>
            </a:fld>
            <a:endParaRPr lang="en-US" dirty="0"/>
          </a:p>
        </p:txBody>
      </p:sp>
      <p:graphicFrame>
        <p:nvGraphicFramePr>
          <p:cNvPr id="6" name="Content Placeholder 5">
            <a:extLst>
              <a:ext uri="{FF2B5EF4-FFF2-40B4-BE49-F238E27FC236}">
                <a16:creationId xmlns:a16="http://schemas.microsoft.com/office/drawing/2014/main" id="{83245A51-4E9D-4451-B782-D74118BED2AB}"/>
              </a:ext>
            </a:extLst>
          </p:cNvPr>
          <p:cNvGraphicFramePr>
            <a:graphicFrameLocks/>
          </p:cNvGraphicFramePr>
          <p:nvPr>
            <p:extLst>
              <p:ext uri="{D42A27DB-BD31-4B8C-83A1-F6EECF244321}">
                <p14:modId xmlns:p14="http://schemas.microsoft.com/office/powerpoint/2010/main" val="4129347385"/>
              </p:ext>
            </p:extLst>
          </p:nvPr>
        </p:nvGraphicFramePr>
        <p:xfrm>
          <a:off x="418750" y="1719303"/>
          <a:ext cx="5514287" cy="291242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0224C566-916B-49B6-98A7-E4232891975F}"/>
              </a:ext>
            </a:extLst>
          </p:cNvPr>
          <p:cNvSpPr txBox="1"/>
          <p:nvPr/>
        </p:nvSpPr>
        <p:spPr>
          <a:xfrm>
            <a:off x="165760" y="4804206"/>
            <a:ext cx="5802347" cy="258288"/>
          </a:xfrm>
          <a:prstGeom prst="rect">
            <a:avLst/>
          </a:prstGeom>
        </p:spPr>
        <p:txBody>
          <a:bodyPr vert="horz" wrap="square" lIns="68580" tIns="34290" rIns="68580" bIns="34290" rtlCol="0" anchor="ctr">
            <a:noAutofit/>
          </a:bodyPr>
          <a:lstStyle/>
          <a:p>
            <a:r>
              <a:rPr lang="en-CA" sz="700" dirty="0"/>
              <a:t>Base 2022: n=1,203. Base 2021: Total, n=581. Base 2020: n=453.  </a:t>
            </a:r>
          </a:p>
          <a:p>
            <a:r>
              <a:rPr lang="en-CA" sz="700" dirty="0"/>
              <a:t>Q1. </a:t>
            </a:r>
            <a:r>
              <a:rPr lang="en-US" sz="700" dirty="0"/>
              <a:t>In the past six months, how often have you used the handyDART service in your area?</a:t>
            </a:r>
            <a:endParaRPr lang="en-CA" sz="700" dirty="0"/>
          </a:p>
        </p:txBody>
      </p:sp>
      <p:sp>
        <p:nvSpPr>
          <p:cNvPr id="14" name="TextBox 13">
            <a:extLst>
              <a:ext uri="{FF2B5EF4-FFF2-40B4-BE49-F238E27FC236}">
                <a16:creationId xmlns:a16="http://schemas.microsoft.com/office/drawing/2014/main" id="{598365B4-CBA2-4C35-9718-87FFC2FE04E4}"/>
              </a:ext>
            </a:extLst>
          </p:cNvPr>
          <p:cNvSpPr txBox="1"/>
          <p:nvPr/>
        </p:nvSpPr>
        <p:spPr>
          <a:xfrm>
            <a:off x="1296977" y="4921239"/>
            <a:ext cx="2608521" cy="173275"/>
          </a:xfrm>
          <a:prstGeom prst="rect">
            <a:avLst/>
          </a:prstGeom>
        </p:spPr>
        <p:txBody>
          <a:bodyPr vert="horz" wrap="square" lIns="68580" tIns="34290" rIns="68580" bIns="34290" rtlCol="0" anchor="ctr">
            <a:normAutofit/>
          </a:bodyPr>
          <a:lstStyle/>
          <a:p>
            <a:endParaRPr lang="en-CA" sz="675" dirty="0"/>
          </a:p>
        </p:txBody>
      </p:sp>
      <p:graphicFrame>
        <p:nvGraphicFramePr>
          <p:cNvPr id="2" name="Table 7">
            <a:extLst>
              <a:ext uri="{FF2B5EF4-FFF2-40B4-BE49-F238E27FC236}">
                <a16:creationId xmlns:a16="http://schemas.microsoft.com/office/drawing/2014/main" id="{5C08ECC5-0C2F-4937-A3C6-B95DE1B19C61}"/>
              </a:ext>
            </a:extLst>
          </p:cNvPr>
          <p:cNvGraphicFramePr>
            <a:graphicFrameLocks noGrp="1"/>
          </p:cNvGraphicFramePr>
          <p:nvPr>
            <p:extLst>
              <p:ext uri="{D42A27DB-BD31-4B8C-83A1-F6EECF244321}">
                <p14:modId xmlns:p14="http://schemas.microsoft.com/office/powerpoint/2010/main" val="3731328565"/>
              </p:ext>
            </p:extLst>
          </p:nvPr>
        </p:nvGraphicFramePr>
        <p:xfrm>
          <a:off x="5933037" y="2302289"/>
          <a:ext cx="2688198" cy="1926201"/>
        </p:xfrm>
        <a:graphic>
          <a:graphicData uri="http://schemas.openxmlformats.org/drawingml/2006/table">
            <a:tbl>
              <a:tblPr firstRow="1" bandRow="1">
                <a:tableStyleId>{5C22544A-7EE6-4342-B048-85BDC9FD1C3A}</a:tableStyleId>
              </a:tblPr>
              <a:tblGrid>
                <a:gridCol w="1240761">
                  <a:extLst>
                    <a:ext uri="{9D8B030D-6E8A-4147-A177-3AD203B41FA5}">
                      <a16:colId xmlns:a16="http://schemas.microsoft.com/office/drawing/2014/main" val="1769693008"/>
                    </a:ext>
                  </a:extLst>
                </a:gridCol>
                <a:gridCol w="482479">
                  <a:extLst>
                    <a:ext uri="{9D8B030D-6E8A-4147-A177-3AD203B41FA5}">
                      <a16:colId xmlns:a16="http://schemas.microsoft.com/office/drawing/2014/main" val="1336446157"/>
                    </a:ext>
                  </a:extLst>
                </a:gridCol>
                <a:gridCol w="482479">
                  <a:extLst>
                    <a:ext uri="{9D8B030D-6E8A-4147-A177-3AD203B41FA5}">
                      <a16:colId xmlns:a16="http://schemas.microsoft.com/office/drawing/2014/main" val="2369400307"/>
                    </a:ext>
                  </a:extLst>
                </a:gridCol>
                <a:gridCol w="482479">
                  <a:extLst>
                    <a:ext uri="{9D8B030D-6E8A-4147-A177-3AD203B41FA5}">
                      <a16:colId xmlns:a16="http://schemas.microsoft.com/office/drawing/2014/main" val="2782134788"/>
                    </a:ext>
                  </a:extLst>
                </a:gridCol>
              </a:tblGrid>
              <a:tr h="291711">
                <a:tc>
                  <a:txBody>
                    <a:bodyPr/>
                    <a:lstStyle/>
                    <a:p>
                      <a:endParaRPr lang="en-US" sz="800" dirty="0"/>
                    </a:p>
                  </a:txBody>
                  <a:tcPr marL="68580" marR="68580" marT="34290" marB="34290">
                    <a:lnB w="6350" cap="flat" cmpd="sng" algn="ctr">
                      <a:solidFill>
                        <a:schemeClr val="accent6"/>
                      </a:solidFill>
                      <a:prstDash val="solid"/>
                      <a:round/>
                      <a:headEnd type="none" w="med" len="med"/>
                      <a:tailEnd type="none" w="med" len="med"/>
                    </a:lnB>
                    <a:noFill/>
                  </a:tcPr>
                </a:tc>
                <a:tc>
                  <a:txBody>
                    <a:bodyPr/>
                    <a:lstStyle/>
                    <a:p>
                      <a:pPr algn="ctr"/>
                      <a:r>
                        <a:rPr lang="en-US" sz="1000" kern="1200" dirty="0">
                          <a:solidFill>
                            <a:schemeClr val="bg1"/>
                          </a:solidFill>
                          <a:latin typeface="+mn-lt"/>
                          <a:ea typeface="+mn-ea"/>
                          <a:cs typeface="+mn-cs"/>
                        </a:rPr>
                        <a:t>2022</a:t>
                      </a:r>
                    </a:p>
                  </a:txBody>
                  <a:tcPr marL="68580" marR="68580" marT="34290" marB="34290" anchor="ctr">
                    <a:lnB w="6350" cap="flat" cmpd="sng" algn="ctr">
                      <a:solidFill>
                        <a:schemeClr val="accent6"/>
                      </a:solidFill>
                      <a:prstDash val="solid"/>
                      <a:round/>
                      <a:headEnd type="none" w="med" len="med"/>
                      <a:tailEnd type="none" w="med" len="med"/>
                    </a:lnB>
                    <a:solidFill>
                      <a:schemeClr val="accent4">
                        <a:lumMod val="75000"/>
                      </a:schemeClr>
                    </a:solidFill>
                  </a:tcPr>
                </a:tc>
                <a:tc>
                  <a:txBody>
                    <a:bodyPr/>
                    <a:lstStyle/>
                    <a:p>
                      <a:pPr algn="ctr"/>
                      <a:r>
                        <a:rPr lang="en-US" sz="1000" kern="1200" dirty="0">
                          <a:solidFill>
                            <a:schemeClr val="bg1"/>
                          </a:solidFill>
                          <a:latin typeface="+mn-lt"/>
                          <a:ea typeface="+mn-ea"/>
                          <a:cs typeface="+mn-cs"/>
                        </a:rPr>
                        <a:t>2021</a:t>
                      </a:r>
                    </a:p>
                  </a:txBody>
                  <a:tcPr marL="68580" marR="68580" marT="34290" marB="34290" anchor="ctr">
                    <a:lnB w="6350" cap="flat" cmpd="sng" algn="ctr">
                      <a:solidFill>
                        <a:schemeClr val="accent6"/>
                      </a:solidFill>
                      <a:prstDash val="solid"/>
                      <a:round/>
                      <a:headEnd type="none" w="med" len="med"/>
                      <a:tailEnd type="none" w="med" len="med"/>
                    </a:lnB>
                    <a:solidFill>
                      <a:schemeClr val="accent2"/>
                    </a:solidFill>
                  </a:tcPr>
                </a:tc>
                <a:tc>
                  <a:txBody>
                    <a:bodyPr/>
                    <a:lstStyle/>
                    <a:p>
                      <a:pPr algn="ctr"/>
                      <a:r>
                        <a:rPr lang="en-US" sz="1000" kern="1200" dirty="0">
                          <a:solidFill>
                            <a:schemeClr val="bg1"/>
                          </a:solidFill>
                          <a:latin typeface="+mn-lt"/>
                          <a:ea typeface="+mn-ea"/>
                          <a:cs typeface="+mn-cs"/>
                        </a:rPr>
                        <a:t>2020</a:t>
                      </a:r>
                    </a:p>
                  </a:txBody>
                  <a:tcPr marL="68580" marR="68580" marT="34290" marB="34290" anchor="ctr">
                    <a:lnB w="6350" cap="flat" cmpd="sng" algn="ctr">
                      <a:solidFill>
                        <a:schemeClr val="accent6"/>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4169040862"/>
                  </a:ext>
                </a:extLst>
              </a:tr>
              <a:tr h="544830">
                <a:tc>
                  <a:txBody>
                    <a:bodyPr/>
                    <a:lstStyle/>
                    <a:p>
                      <a:r>
                        <a:rPr lang="en-US" sz="1000" b="1" dirty="0">
                          <a:solidFill>
                            <a:schemeClr val="bg2">
                              <a:lumMod val="25000"/>
                            </a:schemeClr>
                          </a:solidFill>
                        </a:rPr>
                        <a:t>HEAVY RIDER</a:t>
                      </a:r>
                    </a:p>
                    <a:p>
                      <a:r>
                        <a:rPr lang="en-US" sz="1000" i="1" dirty="0">
                          <a:solidFill>
                            <a:schemeClr val="bg2">
                              <a:lumMod val="25000"/>
                            </a:schemeClr>
                          </a:solidFill>
                        </a:rPr>
                        <a:t>5+ days/2-3 days per week</a:t>
                      </a:r>
                    </a:p>
                  </a:txBody>
                  <a:tcPr marL="68580" marR="0" marT="34290" marB="34290">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US" sz="1000" b="0" i="0" u="none" strike="noStrike" kern="1200" cap="none" spc="0" normalizeH="0" baseline="0" noProof="0" dirty="0">
                          <a:ln>
                            <a:noFill/>
                          </a:ln>
                          <a:solidFill>
                            <a:schemeClr val="bg2">
                              <a:lumMod val="25000"/>
                            </a:schemeClr>
                          </a:solidFill>
                          <a:effectLst/>
                          <a:uLnTx/>
                          <a:uFillTx/>
                          <a:latin typeface="Calibri"/>
                          <a:ea typeface="+mn-ea"/>
                          <a:cs typeface="+mn-cs"/>
                        </a:rPr>
                        <a:t>25%</a:t>
                      </a:r>
                      <a:endParaRPr lang="en-US" sz="1000" dirty="0">
                        <a:solidFill>
                          <a:schemeClr val="bg2">
                            <a:lumMod val="25000"/>
                          </a:schemeClr>
                        </a:solidFill>
                      </a:endParaRPr>
                    </a:p>
                  </a:txBody>
                  <a:tcPr marL="68580" marR="68580" marT="34290" marB="3429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US" sz="1000" dirty="0">
                          <a:solidFill>
                            <a:schemeClr val="bg2">
                              <a:lumMod val="25000"/>
                            </a:schemeClr>
                          </a:solidFill>
                        </a:rPr>
                        <a:t>17%</a:t>
                      </a:r>
                    </a:p>
                  </a:txBody>
                  <a:tcPr marL="68580" marR="68580" marT="34290" marB="3429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US" sz="1000" dirty="0">
                          <a:solidFill>
                            <a:schemeClr val="bg2">
                              <a:lumMod val="25000"/>
                            </a:schemeClr>
                          </a:solidFill>
                        </a:rPr>
                        <a:t>30%</a:t>
                      </a:r>
                    </a:p>
                  </a:txBody>
                  <a:tcPr marL="68580" marR="68580" marT="34290" marB="3429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40962395"/>
                  </a:ext>
                </a:extLst>
              </a:tr>
              <a:tr h="544830">
                <a:tc>
                  <a:txBody>
                    <a:bodyPr/>
                    <a:lstStyle/>
                    <a:p>
                      <a:r>
                        <a:rPr lang="en-US" sz="1000" b="1" dirty="0">
                          <a:solidFill>
                            <a:schemeClr val="bg2">
                              <a:lumMod val="25000"/>
                            </a:schemeClr>
                          </a:solidFill>
                        </a:rPr>
                        <a:t>MEDIUM RIDER</a:t>
                      </a:r>
                    </a:p>
                    <a:p>
                      <a:r>
                        <a:rPr lang="en-US" sz="1000" i="1" dirty="0">
                          <a:solidFill>
                            <a:schemeClr val="bg2">
                              <a:lumMod val="25000"/>
                            </a:schemeClr>
                          </a:solidFill>
                        </a:rPr>
                        <a:t>Several times per month/Once a month</a:t>
                      </a:r>
                    </a:p>
                  </a:txBody>
                  <a:tcPr marL="68580" marR="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US" sz="1000" b="0" i="0" u="none" strike="noStrike" kern="1200" cap="none" spc="0" normalizeH="0" baseline="0" noProof="0" dirty="0">
                          <a:ln>
                            <a:noFill/>
                          </a:ln>
                          <a:solidFill>
                            <a:schemeClr val="bg2">
                              <a:lumMod val="25000"/>
                            </a:schemeClr>
                          </a:solidFill>
                          <a:effectLst/>
                          <a:uLnTx/>
                          <a:uFillTx/>
                          <a:latin typeface="Calibri"/>
                          <a:ea typeface="+mn-ea"/>
                          <a:cs typeface="+mn-cs"/>
                        </a:rPr>
                        <a:t>43%</a:t>
                      </a:r>
                      <a:endParaRPr lang="en-US" sz="1000" dirty="0">
                        <a:solidFill>
                          <a:schemeClr val="bg2">
                            <a:lumMod val="25000"/>
                          </a:schemeClr>
                        </a:solidFill>
                      </a:endParaRP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US" sz="1000" dirty="0">
                          <a:solidFill>
                            <a:schemeClr val="bg2">
                              <a:lumMod val="25000"/>
                            </a:schemeClr>
                          </a:solidFill>
                        </a:rPr>
                        <a:t>41%</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lang="en-US" sz="1000" dirty="0">
                          <a:solidFill>
                            <a:schemeClr val="bg2">
                              <a:lumMod val="25000"/>
                            </a:schemeClr>
                          </a:solidFill>
                        </a:rPr>
                        <a:t>41%</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541645"/>
                  </a:ext>
                </a:extLst>
              </a:tr>
              <a:tr h="544830">
                <a:tc>
                  <a:txBody>
                    <a:bodyPr/>
                    <a:lstStyle/>
                    <a:p>
                      <a:r>
                        <a:rPr lang="en-US" sz="1000" b="1" dirty="0">
                          <a:solidFill>
                            <a:schemeClr val="bg2">
                              <a:lumMod val="25000"/>
                            </a:schemeClr>
                          </a:solidFill>
                        </a:rPr>
                        <a:t>OCCASIONAL RIDER</a:t>
                      </a:r>
                    </a:p>
                    <a:p>
                      <a:r>
                        <a:rPr lang="en-US" sz="1000" i="1" dirty="0">
                          <a:solidFill>
                            <a:schemeClr val="bg2">
                              <a:lumMod val="25000"/>
                            </a:schemeClr>
                          </a:solidFill>
                        </a:rPr>
                        <a:t>Less than once a month</a:t>
                      </a:r>
                    </a:p>
                  </a:txBody>
                  <a:tcPr marL="68580" marR="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r>
                        <a:rPr kumimoji="0" lang="en-US" sz="1000" b="0" i="0" u="none" strike="noStrike" kern="1200" cap="none" spc="0" normalizeH="0" baseline="0" noProof="0" dirty="0">
                          <a:ln>
                            <a:noFill/>
                          </a:ln>
                          <a:solidFill>
                            <a:schemeClr val="bg2">
                              <a:lumMod val="25000"/>
                            </a:schemeClr>
                          </a:solidFill>
                          <a:effectLst/>
                          <a:uLnTx/>
                          <a:uFillTx/>
                          <a:latin typeface="Calibri"/>
                          <a:ea typeface="+mn-ea"/>
                          <a:cs typeface="+mn-cs"/>
                        </a:rPr>
                        <a:t>28%</a:t>
                      </a:r>
                      <a:endParaRPr lang="en-US" sz="1000" dirty="0">
                        <a:solidFill>
                          <a:schemeClr val="bg2">
                            <a:lumMod val="25000"/>
                          </a:schemeClr>
                        </a:solidFill>
                      </a:endParaRP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r>
                        <a:rPr lang="en-US" sz="1000" dirty="0">
                          <a:solidFill>
                            <a:schemeClr val="bg2">
                              <a:lumMod val="25000"/>
                            </a:schemeClr>
                          </a:solidFill>
                        </a:rPr>
                        <a:t>35%</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r>
                        <a:rPr lang="en-US" sz="1000" dirty="0">
                          <a:solidFill>
                            <a:schemeClr val="bg2">
                              <a:lumMod val="25000"/>
                            </a:schemeClr>
                          </a:solidFill>
                        </a:rPr>
                        <a:t>26%</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583473203"/>
                  </a:ext>
                </a:extLst>
              </a:tr>
            </a:tbl>
          </a:graphicData>
        </a:graphic>
      </p:graphicFrame>
    </p:spTree>
    <p:extLst>
      <p:ext uri="{BB962C8B-B14F-4D97-AF65-F5344CB8AC3E}">
        <p14:creationId xmlns:p14="http://schemas.microsoft.com/office/powerpoint/2010/main" val="266695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EBC7A-E3FA-475D-B3F5-8F978F6AB1B0}"/>
              </a:ext>
            </a:extLst>
          </p:cNvPr>
          <p:cNvSpPr>
            <a:spLocks noGrp="1"/>
          </p:cNvSpPr>
          <p:nvPr>
            <p:ph type="title"/>
          </p:nvPr>
        </p:nvSpPr>
        <p:spPr>
          <a:xfrm>
            <a:off x="373820" y="635942"/>
            <a:ext cx="8427279" cy="929456"/>
          </a:xfrm>
        </p:spPr>
        <p:txBody>
          <a:bodyPr>
            <a:normAutofit/>
          </a:bodyPr>
          <a:lstStyle/>
          <a:p>
            <a:r>
              <a:rPr lang="en-CA" sz="1900" dirty="0"/>
              <a:t>Those who regularly book both subscription and one-time trips are more likely to be heavy riders, with the proportion of this group up 22% from last year</a:t>
            </a:r>
          </a:p>
        </p:txBody>
      </p:sp>
      <p:sp>
        <p:nvSpPr>
          <p:cNvPr id="6" name="Text Placeholder 5">
            <a:extLst>
              <a:ext uri="{FF2B5EF4-FFF2-40B4-BE49-F238E27FC236}">
                <a16:creationId xmlns:a16="http://schemas.microsoft.com/office/drawing/2014/main" id="{10739232-69FB-8D44-A78E-91CD7E929BC4}"/>
              </a:ext>
            </a:extLst>
          </p:cNvPr>
          <p:cNvSpPr>
            <a:spLocks noGrp="1"/>
          </p:cNvSpPr>
          <p:nvPr>
            <p:ph type="body" sz="quarter" idx="13"/>
          </p:nvPr>
        </p:nvSpPr>
        <p:spPr>
          <a:xfrm>
            <a:off x="373318" y="1325444"/>
            <a:ext cx="8427782" cy="627864"/>
          </a:xfrm>
        </p:spPr>
        <p:txBody>
          <a:bodyPr/>
          <a:lstStyle/>
          <a:p>
            <a:r>
              <a:rPr lang="en-CA" sz="1200" dirty="0">
                <a:solidFill>
                  <a:schemeClr val="accent2"/>
                </a:solidFill>
              </a:rPr>
              <a:t>One-time trip bookers are primarily medium or occasional riders (53% and 36%, respectively). </a:t>
            </a:r>
          </a:p>
          <a:p>
            <a:r>
              <a:rPr lang="en-CA" sz="1200" dirty="0">
                <a:solidFill>
                  <a:schemeClr val="accent2"/>
                </a:solidFill>
              </a:rPr>
              <a:t>Interestingly, there is a considerable increase in handyDART usage among who say they are uncomfortable using transit, with the proportion of heavy riders doubling and medium riders quadrupling in 2022 compared to 2021.</a:t>
            </a:r>
            <a:endParaRPr lang="en-US" sz="1200" dirty="0">
              <a:solidFill>
                <a:schemeClr val="accent2"/>
              </a:solidFill>
            </a:endParaRPr>
          </a:p>
        </p:txBody>
      </p:sp>
      <p:sp>
        <p:nvSpPr>
          <p:cNvPr id="5" name="Slide Number Placeholder 4">
            <a:extLst>
              <a:ext uri="{FF2B5EF4-FFF2-40B4-BE49-F238E27FC236}">
                <a16:creationId xmlns:a16="http://schemas.microsoft.com/office/drawing/2014/main" id="{F1914FA1-7E08-4220-A60E-98F992B2DE81}"/>
              </a:ext>
            </a:extLst>
          </p:cNvPr>
          <p:cNvSpPr>
            <a:spLocks noGrp="1"/>
          </p:cNvSpPr>
          <p:nvPr>
            <p:ph type="sldNum" sz="quarter" idx="12"/>
          </p:nvPr>
        </p:nvSpPr>
        <p:spPr/>
        <p:txBody>
          <a:bodyPr/>
          <a:lstStyle/>
          <a:p>
            <a:fld id="{36679B2B-0B95-3D41-A6BF-74EBACF9BD9F}" type="slidenum">
              <a:rPr lang="en-US" smtClean="0"/>
              <a:pPr/>
              <a:t>14</a:t>
            </a:fld>
            <a:endParaRPr lang="en-US" dirty="0"/>
          </a:p>
        </p:txBody>
      </p:sp>
      <p:sp>
        <p:nvSpPr>
          <p:cNvPr id="13" name="TextBox 12">
            <a:extLst>
              <a:ext uri="{FF2B5EF4-FFF2-40B4-BE49-F238E27FC236}">
                <a16:creationId xmlns:a16="http://schemas.microsoft.com/office/drawing/2014/main" id="{0224C566-916B-49B6-98A7-E4232891975F}"/>
              </a:ext>
            </a:extLst>
          </p:cNvPr>
          <p:cNvSpPr txBox="1"/>
          <p:nvPr/>
        </p:nvSpPr>
        <p:spPr>
          <a:xfrm>
            <a:off x="118627" y="4778486"/>
            <a:ext cx="5802347" cy="258288"/>
          </a:xfrm>
          <a:prstGeom prst="rect">
            <a:avLst/>
          </a:prstGeom>
        </p:spPr>
        <p:txBody>
          <a:bodyPr vert="horz" wrap="square" lIns="68580" tIns="34290" rIns="68580" bIns="34290" rtlCol="0" anchor="ctr">
            <a:noAutofit/>
          </a:bodyPr>
          <a:lstStyle/>
          <a:p>
            <a:r>
              <a:rPr lang="en-CA" sz="700" dirty="0"/>
              <a:t>Base 2022: Total, n=1.203.</a:t>
            </a:r>
          </a:p>
          <a:p>
            <a:r>
              <a:rPr lang="en-CA" sz="700" dirty="0"/>
              <a:t>Q1. </a:t>
            </a:r>
            <a:r>
              <a:rPr lang="en-US" sz="700" dirty="0"/>
              <a:t>In the past six months, how often have you used the handyDART service in your area?</a:t>
            </a:r>
            <a:endParaRPr lang="en-CA" sz="700" dirty="0"/>
          </a:p>
        </p:txBody>
      </p:sp>
      <p:sp>
        <p:nvSpPr>
          <p:cNvPr id="14" name="TextBox 13">
            <a:extLst>
              <a:ext uri="{FF2B5EF4-FFF2-40B4-BE49-F238E27FC236}">
                <a16:creationId xmlns:a16="http://schemas.microsoft.com/office/drawing/2014/main" id="{598365B4-CBA2-4C35-9718-87FFC2FE04E4}"/>
              </a:ext>
            </a:extLst>
          </p:cNvPr>
          <p:cNvSpPr txBox="1"/>
          <p:nvPr/>
        </p:nvSpPr>
        <p:spPr>
          <a:xfrm>
            <a:off x="1296977" y="4965771"/>
            <a:ext cx="2608521" cy="173275"/>
          </a:xfrm>
          <a:prstGeom prst="rect">
            <a:avLst/>
          </a:prstGeom>
        </p:spPr>
        <p:txBody>
          <a:bodyPr vert="horz" wrap="square" lIns="68580" tIns="34290" rIns="68580" bIns="34290" rtlCol="0" anchor="ctr">
            <a:normAutofit/>
          </a:bodyPr>
          <a:lstStyle/>
          <a:p>
            <a:endParaRPr lang="en-CA" sz="675" dirty="0">
              <a:highlight>
                <a:srgbClr val="FFFF00"/>
              </a:highlight>
            </a:endParaRPr>
          </a:p>
        </p:txBody>
      </p:sp>
      <p:graphicFrame>
        <p:nvGraphicFramePr>
          <p:cNvPr id="2" name="Table 1">
            <a:extLst>
              <a:ext uri="{FF2B5EF4-FFF2-40B4-BE49-F238E27FC236}">
                <a16:creationId xmlns:a16="http://schemas.microsoft.com/office/drawing/2014/main" id="{AD556954-1D36-4878-89DF-8D04B65B555E}"/>
              </a:ext>
            </a:extLst>
          </p:cNvPr>
          <p:cNvGraphicFramePr>
            <a:graphicFrameLocks noGrp="1"/>
          </p:cNvGraphicFramePr>
          <p:nvPr>
            <p:extLst>
              <p:ext uri="{D42A27DB-BD31-4B8C-83A1-F6EECF244321}">
                <p14:modId xmlns:p14="http://schemas.microsoft.com/office/powerpoint/2010/main" val="11229723"/>
              </p:ext>
            </p:extLst>
          </p:nvPr>
        </p:nvGraphicFramePr>
        <p:xfrm>
          <a:off x="436605" y="2141256"/>
          <a:ext cx="8270791" cy="2091908"/>
        </p:xfrm>
        <a:graphic>
          <a:graphicData uri="http://schemas.openxmlformats.org/drawingml/2006/table">
            <a:tbl>
              <a:tblPr firstRow="1" bandRow="1">
                <a:tableStyleId>{00A15C55-8517-42AA-B614-E9B94910E393}</a:tableStyleId>
              </a:tblPr>
              <a:tblGrid>
                <a:gridCol w="1672281">
                  <a:extLst>
                    <a:ext uri="{9D8B030D-6E8A-4147-A177-3AD203B41FA5}">
                      <a16:colId xmlns:a16="http://schemas.microsoft.com/office/drawing/2014/main" val="1370033215"/>
                    </a:ext>
                  </a:extLst>
                </a:gridCol>
                <a:gridCol w="741143">
                  <a:extLst>
                    <a:ext uri="{9D8B030D-6E8A-4147-A177-3AD203B41FA5}">
                      <a16:colId xmlns:a16="http://schemas.microsoft.com/office/drawing/2014/main" val="2951899423"/>
                    </a:ext>
                  </a:extLst>
                </a:gridCol>
                <a:gridCol w="741143">
                  <a:extLst>
                    <a:ext uri="{9D8B030D-6E8A-4147-A177-3AD203B41FA5}">
                      <a16:colId xmlns:a16="http://schemas.microsoft.com/office/drawing/2014/main" val="834246053"/>
                    </a:ext>
                  </a:extLst>
                </a:gridCol>
                <a:gridCol w="741143">
                  <a:extLst>
                    <a:ext uri="{9D8B030D-6E8A-4147-A177-3AD203B41FA5}">
                      <a16:colId xmlns:a16="http://schemas.microsoft.com/office/drawing/2014/main" val="3420925523"/>
                    </a:ext>
                  </a:extLst>
                </a:gridCol>
                <a:gridCol w="741143">
                  <a:extLst>
                    <a:ext uri="{9D8B030D-6E8A-4147-A177-3AD203B41FA5}">
                      <a16:colId xmlns:a16="http://schemas.microsoft.com/office/drawing/2014/main" val="2219721720"/>
                    </a:ext>
                  </a:extLst>
                </a:gridCol>
                <a:gridCol w="861889">
                  <a:extLst>
                    <a:ext uri="{9D8B030D-6E8A-4147-A177-3AD203B41FA5}">
                      <a16:colId xmlns:a16="http://schemas.microsoft.com/office/drawing/2014/main" val="3549500605"/>
                    </a:ext>
                  </a:extLst>
                </a:gridCol>
                <a:gridCol w="861889">
                  <a:extLst>
                    <a:ext uri="{9D8B030D-6E8A-4147-A177-3AD203B41FA5}">
                      <a16:colId xmlns:a16="http://schemas.microsoft.com/office/drawing/2014/main" val="2728544790"/>
                    </a:ext>
                  </a:extLst>
                </a:gridCol>
                <a:gridCol w="955080">
                  <a:extLst>
                    <a:ext uri="{9D8B030D-6E8A-4147-A177-3AD203B41FA5}">
                      <a16:colId xmlns:a16="http://schemas.microsoft.com/office/drawing/2014/main" val="2430601670"/>
                    </a:ext>
                  </a:extLst>
                </a:gridCol>
                <a:gridCol w="955080">
                  <a:extLst>
                    <a:ext uri="{9D8B030D-6E8A-4147-A177-3AD203B41FA5}">
                      <a16:colId xmlns:a16="http://schemas.microsoft.com/office/drawing/2014/main" val="1467221213"/>
                    </a:ext>
                  </a:extLst>
                </a:gridCol>
              </a:tblGrid>
              <a:tr h="311050">
                <a:tc>
                  <a:txBody>
                    <a:bodyPr/>
                    <a:lstStyle/>
                    <a:p>
                      <a:endParaRPr lang="en-CA" sz="1000" dirty="0">
                        <a:latin typeface="+mn-lt"/>
                      </a:endParaRPr>
                    </a:p>
                  </a:txBody>
                  <a:tcPr marL="68580" marR="68580" marT="34290" marB="34290">
                    <a:lnB w="9525" cap="flat" cmpd="sng" algn="ctr">
                      <a:solidFill>
                        <a:schemeClr val="bg1"/>
                      </a:solidFill>
                      <a:prstDash val="solid"/>
                      <a:round/>
                      <a:headEnd type="none" w="med" len="med"/>
                      <a:tailEnd type="none" w="med" len="med"/>
                    </a:lnB>
                    <a:noFill/>
                  </a:tcPr>
                </a:tc>
                <a:tc>
                  <a:txBody>
                    <a:bodyPr/>
                    <a:lstStyle/>
                    <a:p>
                      <a:pPr algn="ctr">
                        <a:lnSpc>
                          <a:spcPct val="90000"/>
                        </a:lnSpc>
                      </a:pPr>
                      <a:endParaRPr lang="en-CA" sz="1000" b="0" dirty="0">
                        <a:solidFill>
                          <a:schemeClr val="bg2">
                            <a:lumMod val="25000"/>
                          </a:schemeClr>
                        </a:solidFill>
                      </a:endParaRPr>
                    </a:p>
                  </a:txBody>
                  <a:tcPr marL="68580" marR="68580" marT="34290" marB="34290" anchor="b">
                    <a:lnR w="9525" cap="flat" cmpd="sng" algn="ctr">
                      <a:solidFill>
                        <a:schemeClr val="accent5">
                          <a:lumMod val="40000"/>
                          <a:lumOff val="60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noFill/>
                  </a:tcPr>
                </a:tc>
                <a:tc gridSpan="3">
                  <a:txBody>
                    <a:bodyPr/>
                    <a:lstStyle/>
                    <a:p>
                      <a:pPr algn="ctr"/>
                      <a:r>
                        <a:rPr lang="en-CA" sz="1000" b="1" dirty="0">
                          <a:solidFill>
                            <a:schemeClr val="bg1"/>
                          </a:solidFill>
                        </a:rPr>
                        <a:t>TRIP BOOKING TYPE</a:t>
                      </a:r>
                    </a:p>
                  </a:txBody>
                  <a:tcPr marL="68580" marR="68580" marT="34290" marB="34290" anchor="ctr">
                    <a:lnL w="9525" cap="flat" cmpd="sng" algn="ctr">
                      <a:solidFill>
                        <a:schemeClr val="accent5">
                          <a:lumMod val="40000"/>
                          <a:lumOff val="6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pPr algn="ctr"/>
                      <a:endParaRPr lang="en-CA" sz="1200" b="1">
                        <a:solidFill>
                          <a:schemeClr val="bg2">
                            <a:lumMod val="25000"/>
                          </a:schemeClr>
                        </a:solidFill>
                      </a:endParaRPr>
                    </a:p>
                  </a:txBody>
                  <a:tcPr anchor="ctr"/>
                </a:tc>
                <a:tc hMerge="1">
                  <a:txBody>
                    <a:bodyPr/>
                    <a:lstStyle/>
                    <a:p>
                      <a:pPr algn="ctr"/>
                      <a:endParaRPr lang="en-CA" sz="1200" b="1">
                        <a:solidFill>
                          <a:schemeClr val="bg2">
                            <a:lumMod val="25000"/>
                          </a:schemeClr>
                        </a:solidFill>
                      </a:endParaRPr>
                    </a:p>
                  </a:txBody>
                  <a:tcPr anchor="ctr"/>
                </a:tc>
                <a:tc gridSpan="2">
                  <a:txBody>
                    <a:bodyPr/>
                    <a:lstStyle/>
                    <a:p>
                      <a:pPr algn="ctr"/>
                      <a:r>
                        <a:rPr lang="en-CA" sz="1000" b="1" dirty="0">
                          <a:solidFill>
                            <a:schemeClr val="bg1"/>
                          </a:solidFill>
                        </a:rPr>
                        <a:t>REGION</a:t>
                      </a:r>
                    </a:p>
                  </a:txBody>
                  <a:tcPr marL="68580" marR="6858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pPr algn="ctr"/>
                      <a:endParaRPr lang="en-CA" sz="1200" b="0">
                        <a:solidFill>
                          <a:schemeClr val="bg2">
                            <a:lumMod val="25000"/>
                          </a:schemeClr>
                        </a:solidFill>
                      </a:endParaRPr>
                    </a:p>
                  </a:txBody>
                  <a:tcPr anchor="ctr"/>
                </a:tc>
                <a:tc gridSpan="2">
                  <a:txBody>
                    <a:bodyPr/>
                    <a:lstStyle/>
                    <a:p>
                      <a:pPr algn="ctr"/>
                      <a:r>
                        <a:rPr lang="en-CA" sz="1000" b="1" dirty="0">
                          <a:solidFill>
                            <a:schemeClr val="bg1"/>
                          </a:solidFill>
                        </a:rPr>
                        <a:t>COMFORT LEVEL USING TRANSIT</a:t>
                      </a:r>
                    </a:p>
                  </a:txBody>
                  <a:tcPr marL="68580" marR="68580" marT="34290" marB="34290" anchor="ctr">
                    <a:lnL w="9525" cap="flat" cmpd="sng" algn="ctr">
                      <a:solidFill>
                        <a:schemeClr val="bg1"/>
                      </a:solidFill>
                      <a:prstDash val="solid"/>
                      <a:round/>
                      <a:headEnd type="none" w="med" len="med"/>
                      <a:tailEnd type="none" w="med" len="med"/>
                    </a:lnL>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pPr algn="ctr"/>
                      <a:endParaRPr lang="en-CA" sz="1100" b="1">
                        <a:solidFill>
                          <a:schemeClr val="bg2">
                            <a:lumMod val="25000"/>
                          </a:schemeClr>
                        </a:solidFill>
                      </a:endParaRPr>
                    </a:p>
                  </a:txBody>
                  <a:tcPr anchor="ctr"/>
                </a:tc>
                <a:extLst>
                  <a:ext uri="{0D108BD9-81ED-4DB2-BD59-A6C34878D82A}">
                    <a16:rowId xmlns:a16="http://schemas.microsoft.com/office/drawing/2014/main" val="170387283"/>
                  </a:ext>
                </a:extLst>
              </a:tr>
              <a:tr h="486410">
                <a:tc>
                  <a:txBody>
                    <a:bodyPr/>
                    <a:lstStyle/>
                    <a:p>
                      <a:endParaRPr lang="en-CA" sz="1400" dirty="0">
                        <a:latin typeface="+mn-lt"/>
                      </a:endParaRPr>
                    </a:p>
                  </a:txBody>
                  <a:tcPr marL="68580" marR="68580" marT="34290" marB="34290">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lnSpc>
                          <a:spcPct val="90000"/>
                        </a:lnSpc>
                      </a:pPr>
                      <a:r>
                        <a:rPr lang="en-CA" sz="1200" b="1" dirty="0">
                          <a:solidFill>
                            <a:schemeClr val="bg2">
                              <a:lumMod val="25000"/>
                            </a:schemeClr>
                          </a:solidFill>
                        </a:rPr>
                        <a:t>TOTAL</a:t>
                      </a:r>
                    </a:p>
                    <a:p>
                      <a:pPr algn="ctr">
                        <a:lnSpc>
                          <a:spcPct val="90000"/>
                        </a:lnSpc>
                      </a:pPr>
                      <a:r>
                        <a:rPr lang="en-CA" sz="1000" b="1" dirty="0">
                          <a:solidFill>
                            <a:schemeClr val="bg2">
                              <a:lumMod val="25000"/>
                            </a:schemeClr>
                          </a:solidFill>
                        </a:rPr>
                        <a:t>(n=1,203)</a:t>
                      </a:r>
                    </a:p>
                  </a:txBody>
                  <a:tcPr marL="68580" marR="68580" marT="34290" marB="34290" anchor="b">
                    <a:lnR w="9525" cap="flat" cmpd="sng" algn="ctr">
                      <a:solidFill>
                        <a:schemeClr val="accent5">
                          <a:lumMod val="40000"/>
                          <a:lumOff val="6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lnSpc>
                          <a:spcPct val="90000"/>
                        </a:lnSpc>
                      </a:pPr>
                      <a:r>
                        <a:rPr lang="en-CA" sz="1000" b="1" dirty="0">
                          <a:solidFill>
                            <a:schemeClr val="bg2">
                              <a:lumMod val="25000"/>
                            </a:schemeClr>
                          </a:solidFill>
                        </a:rPr>
                        <a:t>Subscription Trip </a:t>
                      </a:r>
                    </a:p>
                    <a:p>
                      <a:pPr algn="ctr">
                        <a:lnSpc>
                          <a:spcPct val="90000"/>
                        </a:lnSpc>
                      </a:pPr>
                      <a:r>
                        <a:rPr lang="en-CA" sz="1000" b="0" dirty="0">
                          <a:solidFill>
                            <a:schemeClr val="bg2">
                              <a:lumMod val="25000"/>
                            </a:schemeClr>
                          </a:solidFill>
                        </a:rPr>
                        <a:t>(n=145)</a:t>
                      </a:r>
                    </a:p>
                  </a:txBody>
                  <a:tcPr marL="0" marR="0" marT="34290" marB="34290" anchor="b">
                    <a:lnL w="9525" cap="flat" cmpd="sng" algn="ctr">
                      <a:solidFill>
                        <a:schemeClr val="accent5">
                          <a:lumMod val="40000"/>
                          <a:lumOff val="6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90000"/>
                        </a:lnSpc>
                      </a:pPr>
                      <a:r>
                        <a:rPr lang="en-CA" sz="1000" b="1" dirty="0">
                          <a:solidFill>
                            <a:schemeClr val="bg2">
                              <a:lumMod val="25000"/>
                            </a:schemeClr>
                          </a:solidFill>
                        </a:rPr>
                        <a:t>One-Time </a:t>
                      </a:r>
                      <a:br>
                        <a:rPr lang="en-CA" sz="1000" b="1" dirty="0">
                          <a:solidFill>
                            <a:schemeClr val="bg2">
                              <a:lumMod val="25000"/>
                            </a:schemeClr>
                          </a:solidFill>
                        </a:rPr>
                      </a:br>
                      <a:r>
                        <a:rPr lang="en-CA" sz="1000" b="1" dirty="0">
                          <a:solidFill>
                            <a:schemeClr val="bg2">
                              <a:lumMod val="25000"/>
                            </a:schemeClr>
                          </a:solidFill>
                        </a:rPr>
                        <a:t>Trip</a:t>
                      </a:r>
                    </a:p>
                    <a:p>
                      <a:pPr algn="ctr">
                        <a:lnSpc>
                          <a:spcPct val="90000"/>
                        </a:lnSpc>
                      </a:pPr>
                      <a:r>
                        <a:rPr lang="en-CA" sz="1000" b="0" dirty="0">
                          <a:solidFill>
                            <a:schemeClr val="bg2">
                              <a:lumMod val="25000"/>
                            </a:schemeClr>
                          </a:solidFill>
                        </a:rPr>
                        <a:t>(n=651)</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90000"/>
                        </a:lnSpc>
                      </a:pPr>
                      <a:r>
                        <a:rPr lang="en-CA" sz="1000" b="1" dirty="0">
                          <a:solidFill>
                            <a:schemeClr val="bg2">
                              <a:lumMod val="25000"/>
                            </a:schemeClr>
                          </a:solidFill>
                        </a:rPr>
                        <a:t>Both</a:t>
                      </a:r>
                    </a:p>
                    <a:p>
                      <a:pPr algn="ctr">
                        <a:lnSpc>
                          <a:spcPct val="90000"/>
                        </a:lnSpc>
                      </a:pPr>
                      <a:r>
                        <a:rPr lang="en-CA" sz="1000" b="0" dirty="0">
                          <a:solidFill>
                            <a:schemeClr val="bg2">
                              <a:lumMod val="25000"/>
                            </a:schemeClr>
                          </a:solidFill>
                        </a:rPr>
                        <a:t>(n=292)</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90000"/>
                        </a:lnSpc>
                      </a:pPr>
                      <a:r>
                        <a:rPr lang="en-CA" sz="1000" b="1" dirty="0">
                          <a:solidFill>
                            <a:schemeClr val="bg2">
                              <a:lumMod val="25000"/>
                            </a:schemeClr>
                          </a:solidFill>
                        </a:rPr>
                        <a:t>Urban</a:t>
                      </a:r>
                    </a:p>
                    <a:p>
                      <a:pPr algn="ctr">
                        <a:lnSpc>
                          <a:spcPct val="90000"/>
                        </a:lnSpc>
                      </a:pPr>
                      <a:r>
                        <a:rPr lang="en-CA" sz="1000" b="0" dirty="0">
                          <a:solidFill>
                            <a:schemeClr val="bg2">
                              <a:lumMod val="25000"/>
                            </a:schemeClr>
                          </a:solidFill>
                        </a:rPr>
                        <a:t>(n=789)</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90000"/>
                        </a:lnSpc>
                      </a:pPr>
                      <a:r>
                        <a:rPr lang="en-CA" sz="1000" b="1" dirty="0">
                          <a:solidFill>
                            <a:schemeClr val="bg2">
                              <a:lumMod val="25000"/>
                            </a:schemeClr>
                          </a:solidFill>
                        </a:rPr>
                        <a:t>Rural/ </a:t>
                      </a:r>
                      <a:br>
                        <a:rPr lang="en-CA" sz="1000" b="1" dirty="0">
                          <a:solidFill>
                            <a:schemeClr val="bg2">
                              <a:lumMod val="25000"/>
                            </a:schemeClr>
                          </a:solidFill>
                        </a:rPr>
                      </a:br>
                      <a:r>
                        <a:rPr lang="en-CA" sz="1000" b="1" dirty="0">
                          <a:solidFill>
                            <a:schemeClr val="bg2">
                              <a:lumMod val="25000"/>
                            </a:schemeClr>
                          </a:solidFill>
                        </a:rPr>
                        <a:t>Smaller Urban </a:t>
                      </a:r>
                    </a:p>
                    <a:p>
                      <a:pPr algn="ctr">
                        <a:lnSpc>
                          <a:spcPct val="90000"/>
                        </a:lnSpc>
                      </a:pPr>
                      <a:r>
                        <a:rPr lang="en-CA" sz="1000" b="0" dirty="0">
                          <a:solidFill>
                            <a:schemeClr val="bg2">
                              <a:lumMod val="25000"/>
                            </a:schemeClr>
                          </a:solidFill>
                        </a:rPr>
                        <a:t>(n=414)</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90000"/>
                        </a:lnSpc>
                      </a:pPr>
                      <a:r>
                        <a:rPr lang="en-CA" sz="1000" b="1" dirty="0">
                          <a:solidFill>
                            <a:schemeClr val="bg2">
                              <a:lumMod val="25000"/>
                            </a:schemeClr>
                          </a:solidFill>
                        </a:rPr>
                        <a:t>Uncomfortable </a:t>
                      </a:r>
                    </a:p>
                    <a:p>
                      <a:pPr algn="ctr">
                        <a:lnSpc>
                          <a:spcPct val="90000"/>
                        </a:lnSpc>
                      </a:pPr>
                      <a:r>
                        <a:rPr lang="en-CA" sz="1000" b="0" dirty="0">
                          <a:solidFill>
                            <a:schemeClr val="bg2">
                              <a:lumMod val="25000"/>
                            </a:schemeClr>
                          </a:solidFill>
                        </a:rPr>
                        <a:t>(n=82)</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90000"/>
                        </a:lnSpc>
                      </a:pPr>
                      <a:r>
                        <a:rPr lang="en-CA" sz="1000" b="1" dirty="0">
                          <a:solidFill>
                            <a:schemeClr val="bg2">
                              <a:lumMod val="25000"/>
                            </a:schemeClr>
                          </a:solidFill>
                        </a:rPr>
                        <a:t>Comfortable </a:t>
                      </a:r>
                      <a:br>
                        <a:rPr lang="en-CA" sz="1000" b="1" dirty="0">
                          <a:solidFill>
                            <a:schemeClr val="bg2">
                              <a:lumMod val="25000"/>
                            </a:schemeClr>
                          </a:solidFill>
                        </a:rPr>
                      </a:br>
                      <a:r>
                        <a:rPr lang="en-CA" sz="1000" b="0" dirty="0">
                          <a:solidFill>
                            <a:schemeClr val="bg2">
                              <a:lumMod val="25000"/>
                            </a:schemeClr>
                          </a:solidFill>
                        </a:rPr>
                        <a:t>(n=920)</a:t>
                      </a:r>
                    </a:p>
                  </a:txBody>
                  <a:tcPr marL="0" marR="0" marT="34290" marB="34290" anchor="b">
                    <a:lnL w="9525" cap="flat" cmpd="sng" algn="ctr">
                      <a:solidFill>
                        <a:schemeClr val="bg1"/>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extLst>
                  <a:ext uri="{0D108BD9-81ED-4DB2-BD59-A6C34878D82A}">
                    <a16:rowId xmlns:a16="http://schemas.microsoft.com/office/drawing/2014/main" val="1268492341"/>
                  </a:ext>
                </a:extLst>
              </a:tr>
              <a:tr h="384334">
                <a:tc>
                  <a:txBody>
                    <a:bodyPr/>
                    <a:lstStyle/>
                    <a:p>
                      <a:r>
                        <a:rPr lang="en-US" sz="1000" b="1" dirty="0">
                          <a:solidFill>
                            <a:schemeClr val="bg2">
                              <a:lumMod val="25000"/>
                            </a:schemeClr>
                          </a:solidFill>
                        </a:rPr>
                        <a:t>HEAVY RIDER</a:t>
                      </a:r>
                    </a:p>
                    <a:p>
                      <a:r>
                        <a:rPr lang="en-US" sz="1000" i="1" dirty="0">
                          <a:solidFill>
                            <a:schemeClr val="bg2">
                              <a:lumMod val="25000"/>
                            </a:schemeClr>
                          </a:solidFill>
                        </a:rPr>
                        <a:t>5+ days/2-3 days per week</a:t>
                      </a:r>
                    </a:p>
                  </a:txBody>
                  <a:tcPr marL="68580" marR="0" marT="34290" marB="34290">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1" i="0" u="none" strike="noStrike" kern="1200" cap="none" spc="0" normalizeH="0" baseline="0" noProof="0" dirty="0">
                          <a:ln>
                            <a:noFill/>
                          </a:ln>
                          <a:solidFill>
                            <a:schemeClr val="bg2">
                              <a:lumMod val="25000"/>
                            </a:schemeClr>
                          </a:solidFill>
                          <a:effectLst/>
                          <a:uLnTx/>
                          <a:uFillTx/>
                          <a:latin typeface="Calibri"/>
                          <a:ea typeface="+mn-ea"/>
                          <a:cs typeface="+mn-cs"/>
                        </a:rPr>
                        <a:t>25%</a:t>
                      </a:r>
                      <a:endParaRPr lang="en-CA" sz="1100" b="1" dirty="0">
                        <a:solidFill>
                          <a:schemeClr val="bg2">
                            <a:lumMod val="25000"/>
                          </a:schemeClr>
                        </a:solidFill>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47%</a:t>
                      </a:r>
                    </a:p>
                  </a:txBody>
                  <a:tcPr marL="9525" marR="9525" marT="9525"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8%</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60%</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25%</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25%</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16%</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29%</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02765260"/>
                  </a:ext>
                </a:extLst>
              </a:tr>
              <a:tr h="384334">
                <a:tc>
                  <a:txBody>
                    <a:bodyPr/>
                    <a:lstStyle/>
                    <a:p>
                      <a:r>
                        <a:rPr lang="en-US" sz="1000" b="1" dirty="0">
                          <a:solidFill>
                            <a:schemeClr val="bg2">
                              <a:lumMod val="25000"/>
                            </a:schemeClr>
                          </a:solidFill>
                        </a:rPr>
                        <a:t>MEDIUM RIDER</a:t>
                      </a:r>
                    </a:p>
                    <a:p>
                      <a:r>
                        <a:rPr lang="en-US" sz="1000" i="1" dirty="0">
                          <a:solidFill>
                            <a:schemeClr val="bg2">
                              <a:lumMod val="25000"/>
                            </a:schemeClr>
                          </a:solidFill>
                        </a:rPr>
                        <a:t>Several times per month/</a:t>
                      </a:r>
                      <a:br>
                        <a:rPr lang="en-US" sz="1000" i="1" dirty="0">
                          <a:solidFill>
                            <a:schemeClr val="bg2">
                              <a:lumMod val="25000"/>
                            </a:schemeClr>
                          </a:solidFill>
                        </a:rPr>
                      </a:br>
                      <a:r>
                        <a:rPr lang="en-US" sz="1000" i="1" dirty="0">
                          <a:solidFill>
                            <a:schemeClr val="bg2">
                              <a:lumMod val="25000"/>
                            </a:schemeClr>
                          </a:solidFill>
                        </a:rPr>
                        <a:t>Once a month</a:t>
                      </a:r>
                    </a:p>
                  </a:txBody>
                  <a:tcPr marL="68580" marR="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1" i="0" u="none" strike="noStrike" kern="1200" cap="none" spc="0" normalizeH="0" baseline="0" noProof="0" dirty="0">
                          <a:ln>
                            <a:noFill/>
                          </a:ln>
                          <a:solidFill>
                            <a:schemeClr val="bg2">
                              <a:lumMod val="25000"/>
                            </a:schemeClr>
                          </a:solidFill>
                          <a:effectLst/>
                          <a:uLnTx/>
                          <a:uFillTx/>
                          <a:latin typeface="Calibri"/>
                          <a:ea typeface="+mn-ea"/>
                          <a:cs typeface="+mn-cs"/>
                        </a:rPr>
                        <a:t>43%</a:t>
                      </a:r>
                      <a:endParaRPr lang="en-CA" sz="1100" b="1" dirty="0">
                        <a:solidFill>
                          <a:schemeClr val="bg2">
                            <a:lumMod val="25000"/>
                          </a:schemeClr>
                        </a:solidFill>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41%</a:t>
                      </a:r>
                    </a:p>
                  </a:txBody>
                  <a:tcPr marL="9525" marR="9525" marT="9525"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53%</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29%</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46%</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38%</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35%</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45%</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4554945"/>
                  </a:ext>
                </a:extLst>
              </a:tr>
              <a:tr h="384334">
                <a:tc>
                  <a:txBody>
                    <a:bodyPr/>
                    <a:lstStyle/>
                    <a:p>
                      <a:r>
                        <a:rPr lang="en-US" sz="1000" b="1" dirty="0">
                          <a:solidFill>
                            <a:schemeClr val="bg2">
                              <a:lumMod val="25000"/>
                            </a:schemeClr>
                          </a:solidFill>
                        </a:rPr>
                        <a:t>OCCASIONAL RIDER</a:t>
                      </a:r>
                    </a:p>
                    <a:p>
                      <a:r>
                        <a:rPr lang="en-US" sz="1000" i="1" dirty="0">
                          <a:solidFill>
                            <a:schemeClr val="bg2">
                              <a:lumMod val="25000"/>
                            </a:schemeClr>
                          </a:solidFill>
                        </a:rPr>
                        <a:t>Less than once a month</a:t>
                      </a:r>
                    </a:p>
                  </a:txBody>
                  <a:tcPr marL="68580" marR="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r>
                        <a:rPr kumimoji="0" lang="en-CA" sz="1100" b="1" i="0" u="none" strike="noStrike" kern="1200" cap="none" spc="0" normalizeH="0" baseline="0" noProof="0" dirty="0">
                          <a:ln>
                            <a:noFill/>
                          </a:ln>
                          <a:solidFill>
                            <a:schemeClr val="bg2">
                              <a:lumMod val="25000"/>
                            </a:schemeClr>
                          </a:solidFill>
                          <a:effectLst/>
                          <a:uLnTx/>
                          <a:uFillTx/>
                          <a:latin typeface="Calibri"/>
                          <a:ea typeface="+mn-ea"/>
                          <a:cs typeface="+mn-cs"/>
                        </a:rPr>
                        <a:t>29%</a:t>
                      </a:r>
                      <a:endParaRPr lang="en-CA" sz="1100" b="1" dirty="0">
                        <a:solidFill>
                          <a:schemeClr val="bg2">
                            <a:lumMod val="25000"/>
                          </a:schemeClr>
                        </a:solidFill>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12%</a:t>
                      </a:r>
                    </a:p>
                  </a:txBody>
                  <a:tcPr marL="9525" marR="9525" marT="9525"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36%</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8%</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27%</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31%</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46%</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0" u="none" strike="noStrike" dirty="0">
                          <a:solidFill>
                            <a:schemeClr val="bg2">
                              <a:lumMod val="25000"/>
                            </a:schemeClr>
                          </a:solidFill>
                          <a:effectLst/>
                          <a:latin typeface="Calibri" panose="020F0502020204030204" pitchFamily="34" charset="0"/>
                        </a:rPr>
                        <a:t>24%</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777666818"/>
                  </a:ext>
                </a:extLst>
              </a:tr>
            </a:tbl>
          </a:graphicData>
        </a:graphic>
      </p:graphicFrame>
      <p:grpSp>
        <p:nvGrpSpPr>
          <p:cNvPr id="9" name="Group 8">
            <a:extLst>
              <a:ext uri="{FF2B5EF4-FFF2-40B4-BE49-F238E27FC236}">
                <a16:creationId xmlns:a16="http://schemas.microsoft.com/office/drawing/2014/main" id="{A86C98B8-00B5-A942-95A6-6B3CAFA3EF99}"/>
              </a:ext>
            </a:extLst>
          </p:cNvPr>
          <p:cNvGrpSpPr/>
          <p:nvPr/>
        </p:nvGrpSpPr>
        <p:grpSpPr>
          <a:xfrm>
            <a:off x="6247977" y="4821611"/>
            <a:ext cx="2039310" cy="187550"/>
            <a:chOff x="6247977" y="4821611"/>
            <a:chExt cx="2039310" cy="187550"/>
          </a:xfrm>
        </p:grpSpPr>
        <p:sp>
          <p:nvSpPr>
            <p:cNvPr id="3" name="Rectangle 2">
              <a:extLst>
                <a:ext uri="{FF2B5EF4-FFF2-40B4-BE49-F238E27FC236}">
                  <a16:creationId xmlns:a16="http://schemas.microsoft.com/office/drawing/2014/main" id="{E9FC30E7-9045-4926-8A43-19B6A17FCF56}"/>
                </a:ext>
              </a:extLst>
            </p:cNvPr>
            <p:cNvSpPr/>
            <p:nvPr/>
          </p:nvSpPr>
          <p:spPr>
            <a:xfrm>
              <a:off x="6247977" y="4844106"/>
              <a:ext cx="380190" cy="142560"/>
            </a:xfrm>
            <a:prstGeom prst="rect">
              <a:avLst/>
            </a:prstGeom>
            <a:solidFill>
              <a:schemeClr val="accent4">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350" dirty="0"/>
            </a:p>
          </p:txBody>
        </p:sp>
        <p:sp>
          <p:nvSpPr>
            <p:cNvPr id="7" name="TextBox 6">
              <a:extLst>
                <a:ext uri="{FF2B5EF4-FFF2-40B4-BE49-F238E27FC236}">
                  <a16:creationId xmlns:a16="http://schemas.microsoft.com/office/drawing/2014/main" id="{7C63AA60-9F13-44A2-987C-60F7C20A0183}"/>
                </a:ext>
              </a:extLst>
            </p:cNvPr>
            <p:cNvSpPr txBox="1"/>
            <p:nvPr/>
          </p:nvSpPr>
          <p:spPr>
            <a:xfrm>
              <a:off x="6628167" y="4821611"/>
              <a:ext cx="1659120" cy="187550"/>
            </a:xfrm>
            <a:prstGeom prst="rect">
              <a:avLst/>
            </a:prstGeom>
          </p:spPr>
          <p:txBody>
            <a:bodyPr vert="horz" wrap="square" lIns="68580" tIns="34290" rIns="68580" bIns="34290" rtlCol="0" anchor="ctr">
              <a:noAutofit/>
            </a:bodyPr>
            <a:lstStyle/>
            <a:p>
              <a:r>
                <a:rPr lang="en-CA" sz="800" dirty="0"/>
                <a:t>Significantly higher at the 95% level.</a:t>
              </a:r>
            </a:p>
          </p:txBody>
        </p:sp>
      </p:grpSp>
    </p:spTree>
    <p:extLst>
      <p:ext uri="{BB962C8B-B14F-4D97-AF65-F5344CB8AC3E}">
        <p14:creationId xmlns:p14="http://schemas.microsoft.com/office/powerpoint/2010/main" val="122593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3D28-0DC8-4ABD-9655-12DDB7569CEA}"/>
              </a:ext>
            </a:extLst>
          </p:cNvPr>
          <p:cNvSpPr>
            <a:spLocks noGrp="1"/>
          </p:cNvSpPr>
          <p:nvPr>
            <p:ph type="title"/>
          </p:nvPr>
        </p:nvSpPr>
        <p:spPr/>
        <p:txBody>
          <a:bodyPr>
            <a:normAutofit fontScale="90000"/>
          </a:bodyPr>
          <a:lstStyle/>
          <a:p>
            <a:r>
              <a:rPr lang="en-US" dirty="0"/>
              <a:t>Four in ten handyDART users are using the service the same as last year while nearly two in ten are using it slightly more </a:t>
            </a:r>
            <a:endParaRPr lang="en-CA" dirty="0"/>
          </a:p>
        </p:txBody>
      </p:sp>
      <p:sp>
        <p:nvSpPr>
          <p:cNvPr id="4" name="Slide Number Placeholder 3">
            <a:extLst>
              <a:ext uri="{FF2B5EF4-FFF2-40B4-BE49-F238E27FC236}">
                <a16:creationId xmlns:a16="http://schemas.microsoft.com/office/drawing/2014/main" id="{67F46180-5524-4C9B-BDA3-C5AE5133AC63}"/>
              </a:ext>
            </a:extLst>
          </p:cNvPr>
          <p:cNvSpPr>
            <a:spLocks noGrp="1"/>
          </p:cNvSpPr>
          <p:nvPr>
            <p:ph type="sldNum" sz="quarter" idx="12"/>
          </p:nvPr>
        </p:nvSpPr>
        <p:spPr/>
        <p:txBody>
          <a:bodyPr/>
          <a:lstStyle/>
          <a:p>
            <a:fld id="{36679B2B-0B95-3D41-A6BF-74EBACF9BD9F}" type="slidenum">
              <a:rPr lang="en-US" smtClean="0"/>
              <a:pPr/>
              <a:t>15</a:t>
            </a:fld>
            <a:endParaRPr lang="en-US" dirty="0"/>
          </a:p>
        </p:txBody>
      </p:sp>
      <p:graphicFrame>
        <p:nvGraphicFramePr>
          <p:cNvPr id="10" name="Chart 9">
            <a:extLst>
              <a:ext uri="{FF2B5EF4-FFF2-40B4-BE49-F238E27FC236}">
                <a16:creationId xmlns:a16="http://schemas.microsoft.com/office/drawing/2014/main" id="{9CABBCE6-549F-4E5C-A1E6-C5882240C589}"/>
              </a:ext>
            </a:extLst>
          </p:cNvPr>
          <p:cNvGraphicFramePr/>
          <p:nvPr>
            <p:extLst>
              <p:ext uri="{D42A27DB-BD31-4B8C-83A1-F6EECF244321}">
                <p14:modId xmlns:p14="http://schemas.microsoft.com/office/powerpoint/2010/main" val="324593230"/>
              </p:ext>
            </p:extLst>
          </p:nvPr>
        </p:nvGraphicFramePr>
        <p:xfrm>
          <a:off x="461319" y="1485901"/>
          <a:ext cx="7933038" cy="308337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DAA1E8A-DC8C-324E-8D35-C7CD4AAF1B59}"/>
              </a:ext>
            </a:extLst>
          </p:cNvPr>
          <p:cNvSpPr txBox="1"/>
          <p:nvPr/>
        </p:nvSpPr>
        <p:spPr>
          <a:xfrm>
            <a:off x="118627" y="4815321"/>
            <a:ext cx="5802347" cy="258288"/>
          </a:xfrm>
          <a:prstGeom prst="rect">
            <a:avLst/>
          </a:prstGeom>
        </p:spPr>
        <p:txBody>
          <a:bodyPr vert="horz" wrap="square" lIns="68580" tIns="34290" rIns="68580" bIns="34290" rtlCol="0" anchor="b">
            <a:noAutofit/>
          </a:bodyPr>
          <a:lstStyle/>
          <a:p>
            <a:r>
              <a:rPr lang="en-CA" sz="700" dirty="0"/>
              <a:t>Base 2022: n=1,203. Base 2021: Total, n=581. Base 2020: n=453.  </a:t>
            </a:r>
          </a:p>
          <a:p>
            <a:r>
              <a:rPr lang="en-CA" sz="700" dirty="0"/>
              <a:t>Q5. Compared to a year ago, has your use of the handyDART service changed?</a:t>
            </a:r>
          </a:p>
        </p:txBody>
      </p:sp>
    </p:spTree>
    <p:extLst>
      <p:ext uri="{BB962C8B-B14F-4D97-AF65-F5344CB8AC3E}">
        <p14:creationId xmlns:p14="http://schemas.microsoft.com/office/powerpoint/2010/main" val="242041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D222398-B3D4-4CA2-B509-30E1FF40C828}"/>
              </a:ext>
            </a:extLst>
          </p:cNvPr>
          <p:cNvGraphicFramePr/>
          <p:nvPr>
            <p:extLst>
              <p:ext uri="{D42A27DB-BD31-4B8C-83A1-F6EECF244321}">
                <p14:modId xmlns:p14="http://schemas.microsoft.com/office/powerpoint/2010/main" val="1805317531"/>
              </p:ext>
            </p:extLst>
          </p:nvPr>
        </p:nvGraphicFramePr>
        <p:xfrm>
          <a:off x="366518" y="1492241"/>
          <a:ext cx="6676834" cy="2891399"/>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a:extLst>
              <a:ext uri="{FF2B5EF4-FFF2-40B4-BE49-F238E27FC236}">
                <a16:creationId xmlns:a16="http://schemas.microsoft.com/office/drawing/2014/main" id="{AFFD86AD-9BEA-44D3-8C99-8ADDCE9317D1}"/>
              </a:ext>
            </a:extLst>
          </p:cNvPr>
          <p:cNvSpPr/>
          <p:nvPr/>
        </p:nvSpPr>
        <p:spPr>
          <a:xfrm>
            <a:off x="403694" y="1999219"/>
            <a:ext cx="4926187" cy="1145061"/>
          </a:xfrm>
          <a:prstGeom prst="roundRect">
            <a:avLst/>
          </a:prstGeom>
          <a:noFill/>
          <a:ln w="6350">
            <a:solidFill>
              <a:schemeClr val="tx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dirty="0"/>
          </a:p>
        </p:txBody>
      </p:sp>
      <p:sp>
        <p:nvSpPr>
          <p:cNvPr id="4" name="Slide Number Placeholder 3">
            <a:extLst>
              <a:ext uri="{FF2B5EF4-FFF2-40B4-BE49-F238E27FC236}">
                <a16:creationId xmlns:a16="http://schemas.microsoft.com/office/drawing/2014/main" id="{A680C81A-F5FC-49AA-82F7-27C171DB79E1}"/>
              </a:ext>
            </a:extLst>
          </p:cNvPr>
          <p:cNvSpPr>
            <a:spLocks noGrp="1"/>
          </p:cNvSpPr>
          <p:nvPr>
            <p:ph type="sldNum" sz="quarter" idx="12"/>
          </p:nvPr>
        </p:nvSpPr>
        <p:spPr/>
        <p:txBody>
          <a:bodyPr/>
          <a:lstStyle/>
          <a:p>
            <a:fld id="{36679B2B-0B95-3D41-A6BF-74EBACF9BD9F}" type="slidenum">
              <a:rPr lang="en-US" smtClean="0"/>
              <a:pPr/>
              <a:t>16</a:t>
            </a:fld>
            <a:endParaRPr lang="en-US" dirty="0"/>
          </a:p>
        </p:txBody>
      </p:sp>
      <p:sp>
        <p:nvSpPr>
          <p:cNvPr id="2" name="Title 1">
            <a:extLst>
              <a:ext uri="{FF2B5EF4-FFF2-40B4-BE49-F238E27FC236}">
                <a16:creationId xmlns:a16="http://schemas.microsoft.com/office/drawing/2014/main" id="{4054CAC1-6AF0-46C4-A95E-15D368960315}"/>
              </a:ext>
            </a:extLst>
          </p:cNvPr>
          <p:cNvSpPr>
            <a:spLocks noGrp="1"/>
          </p:cNvSpPr>
          <p:nvPr>
            <p:ph type="title"/>
          </p:nvPr>
        </p:nvSpPr>
        <p:spPr/>
        <p:txBody>
          <a:bodyPr>
            <a:normAutofit fontScale="90000"/>
          </a:bodyPr>
          <a:lstStyle/>
          <a:p>
            <a:r>
              <a:rPr lang="en-US" dirty="0"/>
              <a:t>Medical appointments remain the main trip purpose for two-thirds of handyDART riders </a:t>
            </a:r>
            <a:endParaRPr lang="en-CA" dirty="0"/>
          </a:p>
        </p:txBody>
      </p:sp>
      <p:sp>
        <p:nvSpPr>
          <p:cNvPr id="3" name="Text Placeholder 2">
            <a:extLst>
              <a:ext uri="{FF2B5EF4-FFF2-40B4-BE49-F238E27FC236}">
                <a16:creationId xmlns:a16="http://schemas.microsoft.com/office/drawing/2014/main" id="{1E89C380-8B9F-FB4E-92DC-33F8923C37F6}"/>
              </a:ext>
            </a:extLst>
          </p:cNvPr>
          <p:cNvSpPr>
            <a:spLocks noGrp="1"/>
          </p:cNvSpPr>
          <p:nvPr>
            <p:ph type="body" sz="quarter" idx="14"/>
          </p:nvPr>
        </p:nvSpPr>
        <p:spPr>
          <a:xfrm>
            <a:off x="6845643" y="1540250"/>
            <a:ext cx="2090194" cy="3108543"/>
          </a:xfrm>
        </p:spPr>
        <p:txBody>
          <a:bodyPr/>
          <a:lstStyle/>
          <a:p>
            <a:pPr marL="0" indent="0">
              <a:lnSpc>
                <a:spcPct val="100000"/>
              </a:lnSpc>
              <a:buNone/>
            </a:pPr>
            <a:r>
              <a:rPr lang="en-CA" dirty="0">
                <a:solidFill>
                  <a:schemeClr val="accent2"/>
                </a:solidFill>
              </a:rPr>
              <a:t>Overall, handyDART trip purposes are similar to previous years, with a slight increase in usage for social outings and adult day programs. Kamloops riders (89%) are more likely to use the service for medical appointments while Victoria riders (32%) tend me to use it for social outings and adult day programs. </a:t>
            </a:r>
            <a:endParaRPr lang="en-US" dirty="0">
              <a:solidFill>
                <a:schemeClr val="accent2"/>
              </a:solidFill>
            </a:endParaRPr>
          </a:p>
        </p:txBody>
      </p:sp>
      <p:sp>
        <p:nvSpPr>
          <p:cNvPr id="5" name="TextBox 4">
            <a:extLst>
              <a:ext uri="{FF2B5EF4-FFF2-40B4-BE49-F238E27FC236}">
                <a16:creationId xmlns:a16="http://schemas.microsoft.com/office/drawing/2014/main" id="{EA91C66F-976D-488B-A487-24273968C7F6}"/>
              </a:ext>
            </a:extLst>
          </p:cNvPr>
          <p:cNvSpPr txBox="1"/>
          <p:nvPr/>
        </p:nvSpPr>
        <p:spPr>
          <a:xfrm>
            <a:off x="141625" y="4775051"/>
            <a:ext cx="5802347" cy="173276"/>
          </a:xfrm>
          <a:prstGeom prst="rect">
            <a:avLst/>
          </a:prstGeom>
        </p:spPr>
        <p:txBody>
          <a:bodyPr vert="horz" wrap="square" lIns="68580" tIns="34290" rIns="68580" bIns="34290" rtlCol="0" anchor="ctr">
            <a:noAutofit/>
          </a:bodyPr>
          <a:lstStyle/>
          <a:p>
            <a:r>
              <a:rPr lang="en-CA" sz="700" i="1" dirty="0"/>
              <a:t>* Other, None of the above, PNTA answer options are not displayed</a:t>
            </a:r>
          </a:p>
          <a:p>
            <a:r>
              <a:rPr lang="en-CA" sz="700" dirty="0"/>
              <a:t>Base 2022: Total, n=1,203 Base 2021: Total, n=581. Base 2020: Total, n=453.</a:t>
            </a:r>
          </a:p>
          <a:p>
            <a:r>
              <a:rPr lang="en-CA" sz="700" dirty="0"/>
              <a:t>Q2. Which of the following trip purposes do you use handyDART service for? (Multiple mentions)</a:t>
            </a:r>
          </a:p>
        </p:txBody>
      </p:sp>
      <p:sp>
        <p:nvSpPr>
          <p:cNvPr id="6" name="TextBox 5">
            <a:extLst>
              <a:ext uri="{FF2B5EF4-FFF2-40B4-BE49-F238E27FC236}">
                <a16:creationId xmlns:a16="http://schemas.microsoft.com/office/drawing/2014/main" id="{D9A38D47-BADC-443A-83D5-81F5605FD5E9}"/>
              </a:ext>
            </a:extLst>
          </p:cNvPr>
          <p:cNvSpPr txBox="1"/>
          <p:nvPr/>
        </p:nvSpPr>
        <p:spPr>
          <a:xfrm>
            <a:off x="1296977" y="4965771"/>
            <a:ext cx="2608521" cy="173275"/>
          </a:xfrm>
          <a:prstGeom prst="rect">
            <a:avLst/>
          </a:prstGeom>
        </p:spPr>
        <p:txBody>
          <a:bodyPr vert="horz" wrap="square" lIns="68580" tIns="34290" rIns="68580" bIns="34290" rtlCol="0" anchor="ctr">
            <a:normAutofit/>
          </a:bodyPr>
          <a:lstStyle/>
          <a:p>
            <a:endParaRPr lang="en-CA" sz="675" dirty="0"/>
          </a:p>
        </p:txBody>
      </p:sp>
      <p:sp>
        <p:nvSpPr>
          <p:cNvPr id="10" name="TextBox 9">
            <a:extLst>
              <a:ext uri="{FF2B5EF4-FFF2-40B4-BE49-F238E27FC236}">
                <a16:creationId xmlns:a16="http://schemas.microsoft.com/office/drawing/2014/main" id="{C1239A47-0B00-424B-8A57-190AAFD0198B}"/>
              </a:ext>
            </a:extLst>
          </p:cNvPr>
          <p:cNvSpPr txBox="1"/>
          <p:nvPr/>
        </p:nvSpPr>
        <p:spPr>
          <a:xfrm>
            <a:off x="1004324" y="4665606"/>
            <a:ext cx="5802347" cy="173276"/>
          </a:xfrm>
          <a:prstGeom prst="rect">
            <a:avLst/>
          </a:prstGeom>
        </p:spPr>
        <p:txBody>
          <a:bodyPr vert="horz" wrap="square" lIns="68580" tIns="34290" rIns="68580" bIns="34290" rtlCol="0" anchor="ctr">
            <a:normAutofit/>
          </a:bodyPr>
          <a:lstStyle/>
          <a:p>
            <a:endParaRPr lang="en-CA" sz="675" i="1" dirty="0"/>
          </a:p>
        </p:txBody>
      </p:sp>
    </p:spTree>
    <p:extLst>
      <p:ext uri="{BB962C8B-B14F-4D97-AF65-F5344CB8AC3E}">
        <p14:creationId xmlns:p14="http://schemas.microsoft.com/office/powerpoint/2010/main" val="270939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E000-E858-487E-B3B3-BE64FDC24BB5}"/>
              </a:ext>
            </a:extLst>
          </p:cNvPr>
          <p:cNvSpPr>
            <a:spLocks noGrp="1"/>
          </p:cNvSpPr>
          <p:nvPr>
            <p:ph type="title"/>
          </p:nvPr>
        </p:nvSpPr>
        <p:spPr>
          <a:xfrm>
            <a:off x="335401" y="396021"/>
            <a:ext cx="8032512" cy="424732"/>
          </a:xfrm>
        </p:spPr>
        <p:txBody>
          <a:bodyPr>
            <a:normAutofit fontScale="90000"/>
          </a:bodyPr>
          <a:lstStyle/>
          <a:p>
            <a:r>
              <a:rPr lang="en-CA" dirty="0"/>
              <a:t>Medium-frequency and one-time trip bookers are more likely to use handyDART for medical appointments than other rider groups</a:t>
            </a:r>
          </a:p>
        </p:txBody>
      </p:sp>
      <p:sp>
        <p:nvSpPr>
          <p:cNvPr id="4" name="Slide Number Placeholder 3">
            <a:extLst>
              <a:ext uri="{FF2B5EF4-FFF2-40B4-BE49-F238E27FC236}">
                <a16:creationId xmlns:a16="http://schemas.microsoft.com/office/drawing/2014/main" id="{6E2F7AEA-89DA-4098-95F2-22C6B47D5576}"/>
              </a:ext>
            </a:extLst>
          </p:cNvPr>
          <p:cNvSpPr>
            <a:spLocks noGrp="1"/>
          </p:cNvSpPr>
          <p:nvPr>
            <p:ph type="sldNum" sz="quarter" idx="12"/>
          </p:nvPr>
        </p:nvSpPr>
        <p:spPr/>
        <p:txBody>
          <a:bodyPr/>
          <a:lstStyle/>
          <a:p>
            <a:fld id="{36679B2B-0B95-3D41-A6BF-74EBACF9BD9F}" type="slidenum">
              <a:rPr lang="en-US" smtClean="0"/>
              <a:pPr/>
              <a:t>17</a:t>
            </a:fld>
            <a:endParaRPr lang="en-US" dirty="0"/>
          </a:p>
        </p:txBody>
      </p:sp>
      <p:sp>
        <p:nvSpPr>
          <p:cNvPr id="9" name="TextBox 8">
            <a:extLst>
              <a:ext uri="{FF2B5EF4-FFF2-40B4-BE49-F238E27FC236}">
                <a16:creationId xmlns:a16="http://schemas.microsoft.com/office/drawing/2014/main" id="{A92F2296-DE42-234C-AB63-B2E1615E5789}"/>
              </a:ext>
            </a:extLst>
          </p:cNvPr>
          <p:cNvSpPr txBox="1"/>
          <p:nvPr/>
        </p:nvSpPr>
        <p:spPr>
          <a:xfrm>
            <a:off x="118627" y="4778486"/>
            <a:ext cx="5802347" cy="258288"/>
          </a:xfrm>
          <a:prstGeom prst="rect">
            <a:avLst/>
          </a:prstGeom>
        </p:spPr>
        <p:txBody>
          <a:bodyPr vert="horz" wrap="square" lIns="68580" tIns="34290" rIns="68580" bIns="34290" rtlCol="0" anchor="ctr">
            <a:noAutofit/>
          </a:bodyPr>
          <a:lstStyle/>
          <a:p>
            <a:r>
              <a:rPr lang="en-CA" sz="700" dirty="0"/>
              <a:t>Base 2022: Total, n=1,203.</a:t>
            </a:r>
          </a:p>
          <a:p>
            <a:r>
              <a:rPr lang="en-CA" sz="700" dirty="0"/>
              <a:t>Q2. Which of the following trip purposes do you use handyDART service for?</a:t>
            </a:r>
          </a:p>
        </p:txBody>
      </p:sp>
      <p:graphicFrame>
        <p:nvGraphicFramePr>
          <p:cNvPr id="13" name="Table 12">
            <a:extLst>
              <a:ext uri="{FF2B5EF4-FFF2-40B4-BE49-F238E27FC236}">
                <a16:creationId xmlns:a16="http://schemas.microsoft.com/office/drawing/2014/main" id="{DC6AF42F-CE5B-6743-B32E-62B41AC41996}"/>
              </a:ext>
            </a:extLst>
          </p:cNvPr>
          <p:cNvGraphicFramePr>
            <a:graphicFrameLocks noGrp="1"/>
          </p:cNvGraphicFramePr>
          <p:nvPr>
            <p:extLst>
              <p:ext uri="{D42A27DB-BD31-4B8C-83A1-F6EECF244321}">
                <p14:modId xmlns:p14="http://schemas.microsoft.com/office/powerpoint/2010/main" val="204269461"/>
              </p:ext>
            </p:extLst>
          </p:nvPr>
        </p:nvGraphicFramePr>
        <p:xfrm>
          <a:off x="436605" y="1597489"/>
          <a:ext cx="8237839" cy="3068412"/>
        </p:xfrm>
        <a:graphic>
          <a:graphicData uri="http://schemas.openxmlformats.org/drawingml/2006/table">
            <a:tbl>
              <a:tblPr firstRow="1" bandRow="1">
                <a:tableStyleId>{00A15C55-8517-42AA-B614-E9B94910E393}</a:tableStyleId>
              </a:tblPr>
              <a:tblGrid>
                <a:gridCol w="1878227">
                  <a:extLst>
                    <a:ext uri="{9D8B030D-6E8A-4147-A177-3AD203B41FA5}">
                      <a16:colId xmlns:a16="http://schemas.microsoft.com/office/drawing/2014/main" val="1370033215"/>
                    </a:ext>
                  </a:extLst>
                </a:gridCol>
                <a:gridCol w="908516">
                  <a:extLst>
                    <a:ext uri="{9D8B030D-6E8A-4147-A177-3AD203B41FA5}">
                      <a16:colId xmlns:a16="http://schemas.microsoft.com/office/drawing/2014/main" val="2951899423"/>
                    </a:ext>
                  </a:extLst>
                </a:gridCol>
                <a:gridCol w="908516">
                  <a:extLst>
                    <a:ext uri="{9D8B030D-6E8A-4147-A177-3AD203B41FA5}">
                      <a16:colId xmlns:a16="http://schemas.microsoft.com/office/drawing/2014/main" val="834246053"/>
                    </a:ext>
                  </a:extLst>
                </a:gridCol>
                <a:gridCol w="908516">
                  <a:extLst>
                    <a:ext uri="{9D8B030D-6E8A-4147-A177-3AD203B41FA5}">
                      <a16:colId xmlns:a16="http://schemas.microsoft.com/office/drawing/2014/main" val="3420925523"/>
                    </a:ext>
                  </a:extLst>
                </a:gridCol>
                <a:gridCol w="908516">
                  <a:extLst>
                    <a:ext uri="{9D8B030D-6E8A-4147-A177-3AD203B41FA5}">
                      <a16:colId xmlns:a16="http://schemas.microsoft.com/office/drawing/2014/main" val="2219721720"/>
                    </a:ext>
                  </a:extLst>
                </a:gridCol>
                <a:gridCol w="908516">
                  <a:extLst>
                    <a:ext uri="{9D8B030D-6E8A-4147-A177-3AD203B41FA5}">
                      <a16:colId xmlns:a16="http://schemas.microsoft.com/office/drawing/2014/main" val="3549500605"/>
                    </a:ext>
                  </a:extLst>
                </a:gridCol>
                <a:gridCol w="908516">
                  <a:extLst>
                    <a:ext uri="{9D8B030D-6E8A-4147-A177-3AD203B41FA5}">
                      <a16:colId xmlns:a16="http://schemas.microsoft.com/office/drawing/2014/main" val="294107788"/>
                    </a:ext>
                  </a:extLst>
                </a:gridCol>
                <a:gridCol w="908516">
                  <a:extLst>
                    <a:ext uri="{9D8B030D-6E8A-4147-A177-3AD203B41FA5}">
                      <a16:colId xmlns:a16="http://schemas.microsoft.com/office/drawing/2014/main" val="2728544790"/>
                    </a:ext>
                  </a:extLst>
                </a:gridCol>
              </a:tblGrid>
              <a:tr h="311050">
                <a:tc>
                  <a:txBody>
                    <a:bodyPr/>
                    <a:lstStyle/>
                    <a:p>
                      <a:endParaRPr lang="en-CA" sz="1000" dirty="0">
                        <a:latin typeface="+mn-lt"/>
                      </a:endParaRPr>
                    </a:p>
                  </a:txBody>
                  <a:tcPr marL="68580" marR="68580" marT="34290" marB="34290">
                    <a:lnB w="9525" cap="flat" cmpd="sng" algn="ctr">
                      <a:solidFill>
                        <a:schemeClr val="bg1"/>
                      </a:solidFill>
                      <a:prstDash val="solid"/>
                      <a:round/>
                      <a:headEnd type="none" w="med" len="med"/>
                      <a:tailEnd type="none" w="med" len="med"/>
                    </a:lnB>
                    <a:noFill/>
                  </a:tcPr>
                </a:tc>
                <a:tc>
                  <a:txBody>
                    <a:bodyPr/>
                    <a:lstStyle/>
                    <a:p>
                      <a:pPr algn="ctr">
                        <a:lnSpc>
                          <a:spcPct val="90000"/>
                        </a:lnSpc>
                      </a:pPr>
                      <a:endParaRPr lang="en-CA" sz="1000" b="0" dirty="0">
                        <a:solidFill>
                          <a:schemeClr val="bg2">
                            <a:lumMod val="25000"/>
                          </a:schemeClr>
                        </a:solidFill>
                      </a:endParaRPr>
                    </a:p>
                  </a:txBody>
                  <a:tcPr marL="68580" marR="68580" marT="34290" marB="34290" anchor="b">
                    <a:lnR w="9525" cap="flat" cmpd="sng" algn="ctr">
                      <a:solidFill>
                        <a:schemeClr val="accent5">
                          <a:lumMod val="40000"/>
                          <a:lumOff val="60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noFill/>
                  </a:tcPr>
                </a:tc>
                <a:tc gridSpan="3">
                  <a:txBody>
                    <a:bodyPr/>
                    <a:lstStyle/>
                    <a:p>
                      <a:pPr algn="ctr"/>
                      <a:r>
                        <a:rPr lang="en-CA" sz="1100" dirty="0">
                          <a:solidFill>
                            <a:schemeClr val="bg1"/>
                          </a:solidFill>
                        </a:rPr>
                        <a:t>HANDYDART RIDERSHIP FREQUENCY</a:t>
                      </a:r>
                    </a:p>
                  </a:txBody>
                  <a:tcPr marL="68580" marR="68580" marT="34290" marB="34290" anchor="ctr">
                    <a:lnL w="9525" cap="flat" cmpd="sng" algn="ctr">
                      <a:solidFill>
                        <a:schemeClr val="accent5">
                          <a:lumMod val="40000"/>
                          <a:lumOff val="6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pPr algn="ctr"/>
                      <a:endParaRPr lang="en-CA" sz="1200">
                        <a:solidFill>
                          <a:schemeClr val="bg2">
                            <a:lumMod val="25000"/>
                          </a:schemeClr>
                        </a:solidFill>
                      </a:endParaRPr>
                    </a:p>
                  </a:txBody>
                  <a:tcPr/>
                </a:tc>
                <a:tc hMerge="1">
                  <a:txBody>
                    <a:bodyPr/>
                    <a:lstStyle/>
                    <a:p>
                      <a:pPr algn="ctr"/>
                      <a:endParaRPr lang="en-CA" sz="1200">
                        <a:solidFill>
                          <a:schemeClr val="bg2">
                            <a:lumMod val="25000"/>
                          </a:schemeClr>
                        </a:solidFill>
                      </a:endParaRPr>
                    </a:p>
                  </a:txBody>
                  <a:tcPr/>
                </a:tc>
                <a:tc gridSpan="3">
                  <a:txBody>
                    <a:bodyPr/>
                    <a:lstStyle/>
                    <a:p>
                      <a:pPr algn="ctr"/>
                      <a:r>
                        <a:rPr lang="en-CA" sz="1100" dirty="0">
                          <a:solidFill>
                            <a:schemeClr val="bg1"/>
                          </a:solidFill>
                        </a:rPr>
                        <a:t>TRIP BOOKING TYPE</a:t>
                      </a:r>
                    </a:p>
                  </a:txBody>
                  <a:tcPr marL="68580" marR="68580" marT="34290" marB="3429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pPr algn="ctr"/>
                      <a:endParaRPr lang="en-CA" sz="1200">
                        <a:solidFill>
                          <a:schemeClr val="bg2">
                            <a:lumMod val="25000"/>
                          </a:schemeClr>
                        </a:solidFill>
                      </a:endParaRPr>
                    </a:p>
                  </a:txBody>
                  <a:tcPr/>
                </a:tc>
                <a:tc hMerge="1">
                  <a:txBody>
                    <a:bodyPr/>
                    <a:lstStyle/>
                    <a:p>
                      <a:pPr algn="ctr"/>
                      <a:endParaRPr lang="en-CA" sz="1200">
                        <a:solidFill>
                          <a:schemeClr val="bg2">
                            <a:lumMod val="25000"/>
                          </a:schemeClr>
                        </a:solidFill>
                      </a:endParaRPr>
                    </a:p>
                  </a:txBody>
                  <a:tcPr/>
                </a:tc>
                <a:extLst>
                  <a:ext uri="{0D108BD9-81ED-4DB2-BD59-A6C34878D82A}">
                    <a16:rowId xmlns:a16="http://schemas.microsoft.com/office/drawing/2014/main" val="170387283"/>
                  </a:ext>
                </a:extLst>
              </a:tr>
              <a:tr h="0">
                <a:tc>
                  <a:txBody>
                    <a:bodyPr/>
                    <a:lstStyle/>
                    <a:p>
                      <a:endParaRPr lang="en-CA" sz="1400" dirty="0">
                        <a:latin typeface="+mn-lt"/>
                      </a:endParaRPr>
                    </a:p>
                  </a:txBody>
                  <a:tcPr marL="68580" marR="68580" marT="34290" marB="34290">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lnSpc>
                          <a:spcPts val="1040"/>
                        </a:lnSpc>
                      </a:pPr>
                      <a:r>
                        <a:rPr lang="en-CA" sz="1200" b="1" dirty="0">
                          <a:solidFill>
                            <a:schemeClr val="bg2">
                              <a:lumMod val="25000"/>
                            </a:schemeClr>
                          </a:solidFill>
                        </a:rPr>
                        <a:t>TOTAL</a:t>
                      </a:r>
                    </a:p>
                    <a:p>
                      <a:pPr algn="ctr">
                        <a:lnSpc>
                          <a:spcPts val="1040"/>
                        </a:lnSpc>
                      </a:pPr>
                      <a:r>
                        <a:rPr lang="en-CA" sz="1000" b="1" dirty="0">
                          <a:solidFill>
                            <a:schemeClr val="bg2">
                              <a:lumMod val="25000"/>
                            </a:schemeClr>
                          </a:solidFill>
                        </a:rPr>
                        <a:t>(n=1,203)</a:t>
                      </a:r>
                    </a:p>
                  </a:txBody>
                  <a:tcPr marL="68580" marR="68580" marT="34290" marB="34290" anchor="b">
                    <a:lnR w="9525" cap="flat" cmpd="sng" algn="ctr">
                      <a:solidFill>
                        <a:schemeClr val="accent5">
                          <a:lumMod val="40000"/>
                          <a:lumOff val="6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lnSpc>
                          <a:spcPts val="1040"/>
                        </a:lnSpc>
                      </a:pPr>
                      <a:r>
                        <a:rPr lang="en-CA" sz="1000" b="1" dirty="0">
                          <a:solidFill>
                            <a:schemeClr val="bg2">
                              <a:lumMod val="25000"/>
                            </a:schemeClr>
                          </a:solidFill>
                        </a:rPr>
                        <a:t>Heavy </a:t>
                      </a:r>
                      <a:br>
                        <a:rPr lang="en-CA" sz="1000" b="1" dirty="0">
                          <a:solidFill>
                            <a:schemeClr val="bg2">
                              <a:lumMod val="25000"/>
                            </a:schemeClr>
                          </a:solidFill>
                        </a:rPr>
                      </a:br>
                      <a:r>
                        <a:rPr lang="en-CA" sz="1000" b="1" dirty="0">
                          <a:solidFill>
                            <a:schemeClr val="bg2">
                              <a:lumMod val="25000"/>
                            </a:schemeClr>
                          </a:solidFill>
                        </a:rPr>
                        <a:t>Rider</a:t>
                      </a:r>
                    </a:p>
                    <a:p>
                      <a:pPr algn="ctr">
                        <a:lnSpc>
                          <a:spcPts val="1040"/>
                        </a:lnSpc>
                      </a:pPr>
                      <a:r>
                        <a:rPr lang="en-CA" sz="1000" dirty="0">
                          <a:solidFill>
                            <a:schemeClr val="bg2">
                              <a:lumMod val="25000"/>
                            </a:schemeClr>
                          </a:solidFill>
                        </a:rPr>
                        <a:t>(n=120)</a:t>
                      </a:r>
                    </a:p>
                  </a:txBody>
                  <a:tcPr marL="68580" marR="68580" marT="34290" marB="34290" anchor="b">
                    <a:lnL w="9525" cap="flat" cmpd="sng" algn="ctr">
                      <a:solidFill>
                        <a:schemeClr val="accent5">
                          <a:lumMod val="40000"/>
                          <a:lumOff val="6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ts val="1040"/>
                        </a:lnSpc>
                      </a:pPr>
                      <a:r>
                        <a:rPr lang="en-CA" sz="1000" b="1" dirty="0">
                          <a:solidFill>
                            <a:schemeClr val="bg2">
                              <a:lumMod val="25000"/>
                            </a:schemeClr>
                          </a:solidFill>
                        </a:rPr>
                        <a:t>Medium </a:t>
                      </a:r>
                      <a:br>
                        <a:rPr lang="en-CA" sz="1000" b="1" dirty="0">
                          <a:solidFill>
                            <a:schemeClr val="bg2">
                              <a:lumMod val="25000"/>
                            </a:schemeClr>
                          </a:solidFill>
                        </a:rPr>
                      </a:br>
                      <a:r>
                        <a:rPr lang="en-CA" sz="1000" b="1" dirty="0">
                          <a:solidFill>
                            <a:schemeClr val="bg2">
                              <a:lumMod val="25000"/>
                            </a:schemeClr>
                          </a:solidFill>
                        </a:rPr>
                        <a:t>Rider</a:t>
                      </a:r>
                    </a:p>
                    <a:p>
                      <a:pPr algn="ctr">
                        <a:lnSpc>
                          <a:spcPts val="1040"/>
                        </a:lnSpc>
                      </a:pPr>
                      <a:r>
                        <a:rPr lang="en-CA" sz="1000" dirty="0">
                          <a:solidFill>
                            <a:schemeClr val="bg2">
                              <a:lumMod val="25000"/>
                            </a:schemeClr>
                          </a:solidFill>
                        </a:rPr>
                        <a:t>(n=202)</a:t>
                      </a:r>
                    </a:p>
                  </a:txBody>
                  <a:tcPr marL="68580" marR="6858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ts val="1040"/>
                        </a:lnSpc>
                      </a:pPr>
                      <a:r>
                        <a:rPr lang="en-CA" sz="1000" b="1" dirty="0">
                          <a:solidFill>
                            <a:schemeClr val="bg2">
                              <a:lumMod val="25000"/>
                            </a:schemeClr>
                          </a:solidFill>
                        </a:rPr>
                        <a:t>Occasional Rider</a:t>
                      </a:r>
                    </a:p>
                    <a:p>
                      <a:pPr algn="ctr">
                        <a:lnSpc>
                          <a:spcPts val="1040"/>
                        </a:lnSpc>
                      </a:pPr>
                      <a:r>
                        <a:rPr lang="en-CA" sz="1000" dirty="0">
                          <a:solidFill>
                            <a:schemeClr val="bg2">
                              <a:lumMod val="25000"/>
                            </a:schemeClr>
                          </a:solidFill>
                        </a:rPr>
                        <a:t>(n=138)</a:t>
                      </a:r>
                    </a:p>
                  </a:txBody>
                  <a:tcPr marL="68580" marR="6858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ts val="1040"/>
                        </a:lnSpc>
                      </a:pPr>
                      <a:r>
                        <a:rPr lang="en-CA" sz="1000" b="1" dirty="0">
                          <a:solidFill>
                            <a:schemeClr val="bg2">
                              <a:lumMod val="25000"/>
                            </a:schemeClr>
                          </a:solidFill>
                        </a:rPr>
                        <a:t>Subscription Trip </a:t>
                      </a:r>
                      <a:br>
                        <a:rPr lang="en-CA" sz="1000" dirty="0">
                          <a:solidFill>
                            <a:schemeClr val="bg2">
                              <a:lumMod val="25000"/>
                            </a:schemeClr>
                          </a:solidFill>
                        </a:rPr>
                      </a:br>
                      <a:r>
                        <a:rPr lang="en-CA" sz="1000" dirty="0">
                          <a:solidFill>
                            <a:schemeClr val="bg2">
                              <a:lumMod val="25000"/>
                            </a:schemeClr>
                          </a:solidFill>
                        </a:rPr>
                        <a:t>(n=145)</a:t>
                      </a:r>
                    </a:p>
                  </a:txBody>
                  <a:tcPr marL="68580" marR="6858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ts val="1040"/>
                        </a:lnSpc>
                      </a:pPr>
                      <a:r>
                        <a:rPr lang="en-CA" sz="1000" b="1" dirty="0">
                          <a:solidFill>
                            <a:schemeClr val="bg2">
                              <a:lumMod val="25000"/>
                            </a:schemeClr>
                          </a:solidFill>
                        </a:rPr>
                        <a:t>One-Time</a:t>
                      </a:r>
                      <a:br>
                        <a:rPr lang="en-CA" sz="1000" b="1" dirty="0">
                          <a:solidFill>
                            <a:schemeClr val="bg2">
                              <a:lumMod val="25000"/>
                            </a:schemeClr>
                          </a:solidFill>
                        </a:rPr>
                      </a:br>
                      <a:r>
                        <a:rPr lang="en-CA" sz="1000" b="1" dirty="0">
                          <a:solidFill>
                            <a:schemeClr val="bg2">
                              <a:lumMod val="25000"/>
                            </a:schemeClr>
                          </a:solidFill>
                        </a:rPr>
                        <a:t> Trip </a:t>
                      </a:r>
                      <a:br>
                        <a:rPr lang="en-CA" sz="1000" dirty="0">
                          <a:solidFill>
                            <a:schemeClr val="bg2">
                              <a:lumMod val="25000"/>
                            </a:schemeClr>
                          </a:solidFill>
                        </a:rPr>
                      </a:br>
                      <a:r>
                        <a:rPr lang="en-CA" sz="1000" dirty="0">
                          <a:solidFill>
                            <a:schemeClr val="bg2">
                              <a:lumMod val="25000"/>
                            </a:schemeClr>
                          </a:solidFill>
                        </a:rPr>
                        <a:t>n=651)</a:t>
                      </a:r>
                    </a:p>
                  </a:txBody>
                  <a:tcPr marL="68580" marR="6858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ts val="1040"/>
                        </a:lnSpc>
                      </a:pPr>
                      <a:r>
                        <a:rPr lang="en-CA" sz="1000" b="1" dirty="0">
                          <a:solidFill>
                            <a:schemeClr val="bg2">
                              <a:lumMod val="25000"/>
                            </a:schemeClr>
                          </a:solidFill>
                        </a:rPr>
                        <a:t>Both</a:t>
                      </a:r>
                      <a:r>
                        <a:rPr lang="en-CA" sz="1000" dirty="0">
                          <a:solidFill>
                            <a:schemeClr val="bg2">
                              <a:lumMod val="25000"/>
                            </a:schemeClr>
                          </a:solidFill>
                        </a:rPr>
                        <a:t> </a:t>
                      </a:r>
                      <a:br>
                        <a:rPr lang="en-CA" sz="1000" dirty="0">
                          <a:solidFill>
                            <a:schemeClr val="bg2">
                              <a:lumMod val="25000"/>
                            </a:schemeClr>
                          </a:solidFill>
                        </a:rPr>
                      </a:br>
                      <a:r>
                        <a:rPr lang="en-CA" sz="1000" dirty="0">
                          <a:solidFill>
                            <a:schemeClr val="bg2">
                              <a:lumMod val="25000"/>
                            </a:schemeClr>
                          </a:solidFill>
                        </a:rPr>
                        <a:t>(n=292)</a:t>
                      </a:r>
                    </a:p>
                  </a:txBody>
                  <a:tcPr marL="68580" marR="6858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extLst>
                  <a:ext uri="{0D108BD9-81ED-4DB2-BD59-A6C34878D82A}">
                    <a16:rowId xmlns:a16="http://schemas.microsoft.com/office/drawing/2014/main" val="1268492341"/>
                  </a:ext>
                </a:extLst>
              </a:tr>
              <a:tr h="384334">
                <a:tc>
                  <a:txBody>
                    <a:bodyPr/>
                    <a:lstStyle/>
                    <a:p>
                      <a:r>
                        <a:rPr lang="en-CA" sz="1100" dirty="0">
                          <a:solidFill>
                            <a:schemeClr val="bg2">
                              <a:lumMod val="25000"/>
                            </a:schemeClr>
                          </a:solidFill>
                          <a:latin typeface="+mn-lt"/>
                        </a:rPr>
                        <a:t>Medical appointments</a:t>
                      </a:r>
                    </a:p>
                  </a:txBody>
                  <a:tcPr marL="68580" marR="68580" marT="34290" marB="3429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1" i="0" u="none" strike="noStrike" kern="1200" cap="none" spc="0" normalizeH="0" baseline="0" noProof="0" dirty="0">
                          <a:ln>
                            <a:noFill/>
                          </a:ln>
                          <a:solidFill>
                            <a:schemeClr val="bg2">
                              <a:lumMod val="25000"/>
                            </a:schemeClr>
                          </a:solidFill>
                          <a:effectLst/>
                          <a:uLnTx/>
                          <a:uFillTx/>
                          <a:latin typeface="+mn-lt"/>
                          <a:ea typeface="+mn-ea"/>
                          <a:cs typeface="+mn-cs"/>
                        </a:rPr>
                        <a:t>64%</a:t>
                      </a:r>
                      <a:endParaRPr lang="en-CA" sz="1100" b="1" dirty="0">
                        <a:solidFill>
                          <a:schemeClr val="bg2">
                            <a:lumMod val="25000"/>
                          </a:schemeClr>
                        </a:solidFill>
                        <a:latin typeface="+mn-lt"/>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39%</a:t>
                      </a:r>
                    </a:p>
                  </a:txBody>
                  <a:tcPr marL="6350" marR="6350" marT="6350"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78%</a:t>
                      </a:r>
                    </a:p>
                  </a:txBody>
                  <a:tcPr marL="6350" marR="6350" marT="6350"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68%</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66%</a:t>
                      </a:r>
                    </a:p>
                  </a:txBody>
                  <a:tcPr marL="6350" marR="6350" marT="6350"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82%</a:t>
                      </a:r>
                    </a:p>
                  </a:txBody>
                  <a:tcPr marL="6350" marR="6350" marT="6350"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30%</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02765260"/>
                  </a:ext>
                </a:extLst>
              </a:tr>
              <a:tr h="384334">
                <a:tc>
                  <a:txBody>
                    <a:bodyPr/>
                    <a:lstStyle/>
                    <a:p>
                      <a:r>
                        <a:rPr lang="en-CA" sz="1100" dirty="0">
                          <a:solidFill>
                            <a:schemeClr val="bg2">
                              <a:lumMod val="25000"/>
                            </a:schemeClr>
                          </a:solidFill>
                          <a:latin typeface="+mn-lt"/>
                        </a:rPr>
                        <a:t>Running errands</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1" i="0" u="none" strike="noStrike" kern="1200" cap="none" spc="0" normalizeH="0" baseline="0" noProof="0" dirty="0">
                          <a:ln>
                            <a:noFill/>
                          </a:ln>
                          <a:solidFill>
                            <a:schemeClr val="bg2">
                              <a:lumMod val="25000"/>
                            </a:schemeClr>
                          </a:solidFill>
                          <a:effectLst/>
                          <a:uLnTx/>
                          <a:uFillTx/>
                          <a:latin typeface="+mn-lt"/>
                          <a:ea typeface="+mn-ea"/>
                          <a:cs typeface="+mn-cs"/>
                        </a:rPr>
                        <a:t>30%</a:t>
                      </a:r>
                      <a:endParaRPr lang="en-CA" sz="1100" b="1" dirty="0">
                        <a:solidFill>
                          <a:schemeClr val="bg2">
                            <a:lumMod val="25000"/>
                          </a:schemeClr>
                        </a:solidFill>
                        <a:latin typeface="+mn-lt"/>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24%</a:t>
                      </a:r>
                    </a:p>
                  </a:txBody>
                  <a:tcPr marL="6350" marR="6350" marT="6350"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42%</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20%</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38%</a:t>
                      </a:r>
                    </a:p>
                  </a:txBody>
                  <a:tcPr marL="6350" marR="6350" marT="6350"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37%</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15%</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91508892"/>
                  </a:ext>
                </a:extLst>
              </a:tr>
              <a:tr h="384334">
                <a:tc>
                  <a:txBody>
                    <a:bodyPr/>
                    <a:lstStyle/>
                    <a:p>
                      <a:r>
                        <a:rPr lang="en-CA" sz="1100" dirty="0">
                          <a:solidFill>
                            <a:schemeClr val="bg2">
                              <a:lumMod val="25000"/>
                            </a:schemeClr>
                          </a:solidFill>
                          <a:latin typeface="+mn-lt"/>
                        </a:rPr>
                        <a:t>Social outings</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1" i="0" u="none" strike="noStrike" kern="1200" cap="none" spc="0" normalizeH="0" baseline="0" noProof="0" dirty="0">
                          <a:ln>
                            <a:noFill/>
                          </a:ln>
                          <a:solidFill>
                            <a:schemeClr val="bg2">
                              <a:lumMod val="25000"/>
                            </a:schemeClr>
                          </a:solidFill>
                          <a:effectLst/>
                          <a:uLnTx/>
                          <a:uFillTx/>
                          <a:latin typeface="+mn-lt"/>
                          <a:ea typeface="+mn-ea"/>
                          <a:cs typeface="+mn-cs"/>
                        </a:rPr>
                        <a:t>27%</a:t>
                      </a:r>
                      <a:endParaRPr lang="en-CA" sz="1100" b="1" dirty="0">
                        <a:solidFill>
                          <a:schemeClr val="bg2">
                            <a:lumMod val="25000"/>
                          </a:schemeClr>
                        </a:solidFill>
                        <a:latin typeface="+mn-lt"/>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28%</a:t>
                      </a:r>
                    </a:p>
                  </a:txBody>
                  <a:tcPr marL="6350" marR="6350" marT="6350"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32%</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19%</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32%</a:t>
                      </a:r>
                    </a:p>
                  </a:txBody>
                  <a:tcPr marL="6350" marR="6350" marT="6350"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29%</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24%</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040791837"/>
                  </a:ext>
                </a:extLst>
              </a:tr>
              <a:tr h="384334">
                <a:tc>
                  <a:txBody>
                    <a:bodyPr/>
                    <a:lstStyle/>
                    <a:p>
                      <a:r>
                        <a:rPr lang="en-CA" sz="1100" dirty="0">
                          <a:solidFill>
                            <a:schemeClr val="bg2">
                              <a:lumMod val="25000"/>
                            </a:schemeClr>
                          </a:solidFill>
                          <a:latin typeface="+mn-lt"/>
                        </a:rPr>
                        <a:t>Medical treatments</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1" i="0" u="none" strike="noStrike" kern="1200" cap="none" spc="0" normalizeH="0" baseline="0" noProof="0" dirty="0">
                          <a:ln>
                            <a:noFill/>
                          </a:ln>
                          <a:solidFill>
                            <a:schemeClr val="bg2">
                              <a:lumMod val="25000"/>
                            </a:schemeClr>
                          </a:solidFill>
                          <a:effectLst/>
                          <a:uLnTx/>
                          <a:uFillTx/>
                          <a:latin typeface="+mn-lt"/>
                          <a:ea typeface="+mn-ea"/>
                          <a:cs typeface="+mn-cs"/>
                        </a:rPr>
                        <a:t>20%</a:t>
                      </a:r>
                      <a:endParaRPr lang="en-CA" sz="1100" b="1" dirty="0">
                        <a:solidFill>
                          <a:schemeClr val="bg2">
                            <a:lumMod val="25000"/>
                          </a:schemeClr>
                        </a:solidFill>
                        <a:latin typeface="+mn-lt"/>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22%</a:t>
                      </a:r>
                    </a:p>
                  </a:txBody>
                  <a:tcPr marL="6350" marR="6350" marT="6350"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22%</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16%</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27%</a:t>
                      </a:r>
                    </a:p>
                  </a:txBody>
                  <a:tcPr marL="6350" marR="6350" marT="6350"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21%</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19%</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38111552"/>
                  </a:ext>
                </a:extLst>
              </a:tr>
              <a:tr h="384334">
                <a:tc>
                  <a:txBody>
                    <a:bodyPr/>
                    <a:lstStyle/>
                    <a:p>
                      <a:r>
                        <a:rPr lang="en-CA" sz="1100" dirty="0">
                          <a:solidFill>
                            <a:schemeClr val="bg2">
                              <a:lumMod val="25000"/>
                            </a:schemeClr>
                          </a:solidFill>
                          <a:latin typeface="+mn-lt"/>
                        </a:rPr>
                        <a:t>Adult day-program</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1" i="0" u="none" strike="noStrike" kern="1200" cap="none" spc="0" normalizeH="0" baseline="0" noProof="0" dirty="0">
                          <a:ln>
                            <a:noFill/>
                          </a:ln>
                          <a:solidFill>
                            <a:schemeClr val="bg2">
                              <a:lumMod val="25000"/>
                            </a:schemeClr>
                          </a:solidFill>
                          <a:effectLst/>
                          <a:uLnTx/>
                          <a:uFillTx/>
                          <a:latin typeface="+mn-lt"/>
                          <a:ea typeface="+mn-ea"/>
                          <a:cs typeface="+mn-cs"/>
                        </a:rPr>
                        <a:t>18%</a:t>
                      </a:r>
                      <a:endParaRPr lang="en-CA" sz="1100" b="1" dirty="0">
                        <a:solidFill>
                          <a:schemeClr val="bg2">
                            <a:lumMod val="25000"/>
                          </a:schemeClr>
                        </a:solidFill>
                        <a:latin typeface="+mn-lt"/>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48%</a:t>
                      </a:r>
                    </a:p>
                  </a:txBody>
                  <a:tcPr marL="6350" marR="6350" marT="6350"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10%</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6%</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27%</a:t>
                      </a:r>
                    </a:p>
                  </a:txBody>
                  <a:tcPr marL="6350" marR="6350" marT="6350"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5%</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49%</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rgbClr val="E9F0DA"/>
                    </a:solidFill>
                  </a:tcPr>
                </a:tc>
                <a:extLst>
                  <a:ext uri="{0D108BD9-81ED-4DB2-BD59-A6C34878D82A}">
                    <a16:rowId xmlns:a16="http://schemas.microsoft.com/office/drawing/2014/main" val="2344554945"/>
                  </a:ext>
                </a:extLst>
              </a:tr>
              <a:tr h="384334">
                <a:tc>
                  <a:txBody>
                    <a:bodyPr/>
                    <a:lstStyle/>
                    <a:p>
                      <a:r>
                        <a:rPr lang="en-CA" sz="1100" dirty="0">
                          <a:solidFill>
                            <a:schemeClr val="bg2">
                              <a:lumMod val="25000"/>
                            </a:schemeClr>
                          </a:solidFill>
                          <a:latin typeface="+mn-lt"/>
                        </a:rPr>
                        <a:t>Going to work or school</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r>
                        <a:rPr kumimoji="0" lang="en-CA" sz="1100" b="1" i="0" u="none" strike="noStrike" kern="1200" cap="none" spc="0" normalizeH="0" baseline="0" noProof="0" dirty="0">
                          <a:ln>
                            <a:noFill/>
                          </a:ln>
                          <a:solidFill>
                            <a:schemeClr val="bg2">
                              <a:lumMod val="25000"/>
                            </a:schemeClr>
                          </a:solidFill>
                          <a:effectLst/>
                          <a:uLnTx/>
                          <a:uFillTx/>
                          <a:latin typeface="+mn-lt"/>
                          <a:ea typeface="+mn-ea"/>
                          <a:cs typeface="+mn-cs"/>
                        </a:rPr>
                        <a:t>5%</a:t>
                      </a:r>
                      <a:endParaRPr lang="en-CA" sz="1100" b="1" dirty="0">
                        <a:solidFill>
                          <a:schemeClr val="bg2">
                            <a:lumMod val="25000"/>
                          </a:schemeClr>
                        </a:solidFill>
                        <a:latin typeface="+mn-lt"/>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11%</a:t>
                      </a:r>
                    </a:p>
                  </a:txBody>
                  <a:tcPr marL="6350" marR="6350" marT="6350"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3%</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16%</a:t>
                      </a:r>
                    </a:p>
                  </a:txBody>
                  <a:tcPr marL="6350" marR="6350" marT="6350"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rgbClr val="E9F0DA"/>
                    </a:solid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2%</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algn="ctr" defTabSz="457200" rtl="0" eaLnBrk="1" fontAlgn="b" latinLnBrk="0" hangingPunct="1"/>
                      <a:r>
                        <a:rPr kumimoji="0" lang="en-CA" sz="1100" b="0" i="0" u="none" strike="noStrike" kern="1200" cap="none" spc="0" normalizeH="0" baseline="0" dirty="0">
                          <a:ln>
                            <a:noFill/>
                          </a:ln>
                          <a:solidFill>
                            <a:schemeClr val="bg2">
                              <a:lumMod val="25000"/>
                            </a:schemeClr>
                          </a:solidFill>
                          <a:effectLst/>
                          <a:uLnTx/>
                          <a:uFillTx/>
                          <a:latin typeface="+mn-lt"/>
                          <a:ea typeface="+mn-ea"/>
                          <a:cs typeface="+mn-cs"/>
                        </a:rPr>
                        <a:t>7%</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rgbClr val="E9F0DA"/>
                    </a:solidFill>
                  </a:tcPr>
                </a:tc>
                <a:extLst>
                  <a:ext uri="{0D108BD9-81ED-4DB2-BD59-A6C34878D82A}">
                    <a16:rowId xmlns:a16="http://schemas.microsoft.com/office/drawing/2014/main" val="2777666818"/>
                  </a:ext>
                </a:extLst>
              </a:tr>
            </a:tbl>
          </a:graphicData>
        </a:graphic>
      </p:graphicFrame>
      <p:grpSp>
        <p:nvGrpSpPr>
          <p:cNvPr id="16" name="Group 15">
            <a:extLst>
              <a:ext uri="{FF2B5EF4-FFF2-40B4-BE49-F238E27FC236}">
                <a16:creationId xmlns:a16="http://schemas.microsoft.com/office/drawing/2014/main" id="{01D5900A-9B43-8047-93B3-2C17BB8C0048}"/>
              </a:ext>
            </a:extLst>
          </p:cNvPr>
          <p:cNvGrpSpPr/>
          <p:nvPr/>
        </p:nvGrpSpPr>
        <p:grpSpPr>
          <a:xfrm>
            <a:off x="6247977" y="4821611"/>
            <a:ext cx="2039310" cy="187550"/>
            <a:chOff x="6247977" y="4821611"/>
            <a:chExt cx="2039310" cy="187550"/>
          </a:xfrm>
        </p:grpSpPr>
        <p:sp>
          <p:nvSpPr>
            <p:cNvPr id="17" name="Rectangle 16">
              <a:extLst>
                <a:ext uri="{FF2B5EF4-FFF2-40B4-BE49-F238E27FC236}">
                  <a16:creationId xmlns:a16="http://schemas.microsoft.com/office/drawing/2014/main" id="{57C441DE-3F2C-DC4F-A3DF-B99917825289}"/>
                </a:ext>
              </a:extLst>
            </p:cNvPr>
            <p:cNvSpPr/>
            <p:nvPr/>
          </p:nvSpPr>
          <p:spPr>
            <a:xfrm>
              <a:off x="6247977" y="4844106"/>
              <a:ext cx="380190" cy="142560"/>
            </a:xfrm>
            <a:prstGeom prst="rect">
              <a:avLst/>
            </a:prstGeom>
            <a:solidFill>
              <a:schemeClr val="accent4">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350" dirty="0"/>
            </a:p>
          </p:txBody>
        </p:sp>
        <p:sp>
          <p:nvSpPr>
            <p:cNvPr id="18" name="TextBox 17">
              <a:extLst>
                <a:ext uri="{FF2B5EF4-FFF2-40B4-BE49-F238E27FC236}">
                  <a16:creationId xmlns:a16="http://schemas.microsoft.com/office/drawing/2014/main" id="{7BCBCCB1-3430-1D4C-906A-1FAA428065BB}"/>
                </a:ext>
              </a:extLst>
            </p:cNvPr>
            <p:cNvSpPr txBox="1"/>
            <p:nvPr/>
          </p:nvSpPr>
          <p:spPr>
            <a:xfrm>
              <a:off x="6628167" y="4821611"/>
              <a:ext cx="1659120" cy="187550"/>
            </a:xfrm>
            <a:prstGeom prst="rect">
              <a:avLst/>
            </a:prstGeom>
          </p:spPr>
          <p:txBody>
            <a:bodyPr vert="horz" wrap="square" lIns="68580" tIns="34290" rIns="68580" bIns="34290" rtlCol="0" anchor="ctr">
              <a:noAutofit/>
            </a:bodyPr>
            <a:lstStyle/>
            <a:p>
              <a:r>
                <a:rPr lang="en-CA" sz="800" dirty="0"/>
                <a:t>Significantly higher at the 95% level.</a:t>
              </a:r>
            </a:p>
          </p:txBody>
        </p:sp>
      </p:grpSp>
      <p:sp>
        <p:nvSpPr>
          <p:cNvPr id="12" name="Text Placeholder 5">
            <a:extLst>
              <a:ext uri="{FF2B5EF4-FFF2-40B4-BE49-F238E27FC236}">
                <a16:creationId xmlns:a16="http://schemas.microsoft.com/office/drawing/2014/main" id="{1824D5C5-20DB-4546-B7ED-409805389412}"/>
              </a:ext>
            </a:extLst>
          </p:cNvPr>
          <p:cNvSpPr>
            <a:spLocks noGrp="1"/>
          </p:cNvSpPr>
          <p:nvPr>
            <p:ph type="body" sz="quarter" idx="13"/>
          </p:nvPr>
        </p:nvSpPr>
        <p:spPr>
          <a:xfrm>
            <a:off x="373318" y="1045649"/>
            <a:ext cx="8427782" cy="717119"/>
          </a:xfrm>
        </p:spPr>
        <p:txBody>
          <a:bodyPr/>
          <a:lstStyle/>
          <a:p>
            <a:r>
              <a:rPr lang="en-CA" dirty="0">
                <a:solidFill>
                  <a:schemeClr val="accent2"/>
                </a:solidFill>
              </a:rPr>
              <a:t>Heavy riders increased their service usage for adult-day programs (+8%) and medium riders for social outings (+9%) compared to last year. </a:t>
            </a:r>
          </a:p>
          <a:p>
            <a:endParaRPr lang="en-US" dirty="0">
              <a:solidFill>
                <a:schemeClr val="accent2"/>
              </a:solidFill>
            </a:endParaRPr>
          </a:p>
        </p:txBody>
      </p:sp>
    </p:spTree>
    <p:extLst>
      <p:ext uri="{BB962C8B-B14F-4D97-AF65-F5344CB8AC3E}">
        <p14:creationId xmlns:p14="http://schemas.microsoft.com/office/powerpoint/2010/main" val="15985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4EBD0971-03BA-FD46-B91D-4B46727E24B3}"/>
              </a:ext>
            </a:extLst>
          </p:cNvPr>
          <p:cNvSpPr/>
          <p:nvPr/>
        </p:nvSpPr>
        <p:spPr>
          <a:xfrm>
            <a:off x="456689" y="1827745"/>
            <a:ext cx="3846257" cy="2766047"/>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3" name="Chart 22">
            <a:extLst>
              <a:ext uri="{FF2B5EF4-FFF2-40B4-BE49-F238E27FC236}">
                <a16:creationId xmlns:a16="http://schemas.microsoft.com/office/drawing/2014/main" id="{E417BD69-C0A1-574D-8A97-7FDA408D217F}"/>
              </a:ext>
            </a:extLst>
          </p:cNvPr>
          <p:cNvGraphicFramePr/>
          <p:nvPr>
            <p:extLst/>
          </p:nvPr>
        </p:nvGraphicFramePr>
        <p:xfrm>
          <a:off x="945743" y="1847954"/>
          <a:ext cx="3357204" cy="281765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7A245A4-F818-46C6-BC91-609977365158}"/>
              </a:ext>
            </a:extLst>
          </p:cNvPr>
          <p:cNvSpPr>
            <a:spLocks noGrp="1"/>
          </p:cNvSpPr>
          <p:nvPr>
            <p:ph type="title"/>
          </p:nvPr>
        </p:nvSpPr>
        <p:spPr>
          <a:xfrm>
            <a:off x="373821" y="416934"/>
            <a:ext cx="7239314" cy="424732"/>
          </a:xfrm>
        </p:spPr>
        <p:txBody>
          <a:bodyPr>
            <a:noAutofit/>
          </a:bodyPr>
          <a:lstStyle/>
          <a:p>
            <a:r>
              <a:rPr lang="en-CA" sz="2100" dirty="0"/>
              <a:t>Similar to previous years, more than one-half of riders typically book a one-time trip as opposed to a subscription trip</a:t>
            </a:r>
          </a:p>
        </p:txBody>
      </p:sp>
      <p:sp>
        <p:nvSpPr>
          <p:cNvPr id="5" name="Text Placeholder 4">
            <a:extLst>
              <a:ext uri="{FF2B5EF4-FFF2-40B4-BE49-F238E27FC236}">
                <a16:creationId xmlns:a16="http://schemas.microsoft.com/office/drawing/2014/main" id="{ACE7B094-DBCD-DD42-9E21-3B838A9BC0C1}"/>
              </a:ext>
            </a:extLst>
          </p:cNvPr>
          <p:cNvSpPr>
            <a:spLocks noGrp="1"/>
          </p:cNvSpPr>
          <p:nvPr>
            <p:ph type="body" sz="quarter" idx="13"/>
          </p:nvPr>
        </p:nvSpPr>
        <p:spPr>
          <a:xfrm>
            <a:off x="373318" y="1104724"/>
            <a:ext cx="8427782" cy="590931"/>
          </a:xfrm>
        </p:spPr>
        <p:txBody>
          <a:bodyPr/>
          <a:lstStyle/>
          <a:p>
            <a:r>
              <a:rPr lang="en-CA" sz="1200" dirty="0">
                <a:solidFill>
                  <a:schemeClr val="accent2"/>
                </a:solidFill>
              </a:rPr>
              <a:t>Heavy riders are more likely to use a combination of subscription and one-time booking, while medium (67%) and occasional riders (70%) are way more inclined to book one-time trips. Kamloops riders are also more likely to book one-time trips (79%) compared to other communities. </a:t>
            </a:r>
            <a:endParaRPr lang="en-US" sz="1200" dirty="0">
              <a:solidFill>
                <a:schemeClr val="accent2"/>
              </a:solidFill>
            </a:endParaRPr>
          </a:p>
        </p:txBody>
      </p:sp>
      <p:sp>
        <p:nvSpPr>
          <p:cNvPr id="4" name="Slide Number Placeholder 3">
            <a:extLst>
              <a:ext uri="{FF2B5EF4-FFF2-40B4-BE49-F238E27FC236}">
                <a16:creationId xmlns:a16="http://schemas.microsoft.com/office/drawing/2014/main" id="{882F60BE-0EBB-45C6-A762-F8DFBE4DE87B}"/>
              </a:ext>
            </a:extLst>
          </p:cNvPr>
          <p:cNvSpPr>
            <a:spLocks noGrp="1"/>
          </p:cNvSpPr>
          <p:nvPr>
            <p:ph type="sldNum" sz="quarter" idx="12"/>
          </p:nvPr>
        </p:nvSpPr>
        <p:spPr/>
        <p:txBody>
          <a:bodyPr/>
          <a:lstStyle/>
          <a:p>
            <a:fld id="{36679B2B-0B95-3D41-A6BF-74EBACF9BD9F}" type="slidenum">
              <a:rPr lang="en-US" smtClean="0"/>
              <a:pPr/>
              <a:t>18</a:t>
            </a:fld>
            <a:endParaRPr lang="en-US" dirty="0"/>
          </a:p>
        </p:txBody>
      </p:sp>
      <p:sp>
        <p:nvSpPr>
          <p:cNvPr id="16" name="TextBox 15">
            <a:extLst>
              <a:ext uri="{FF2B5EF4-FFF2-40B4-BE49-F238E27FC236}">
                <a16:creationId xmlns:a16="http://schemas.microsoft.com/office/drawing/2014/main" id="{E35B3BD2-8652-9C48-8CAA-9C25C6D1C2F4}"/>
              </a:ext>
            </a:extLst>
          </p:cNvPr>
          <p:cNvSpPr txBox="1"/>
          <p:nvPr/>
        </p:nvSpPr>
        <p:spPr>
          <a:xfrm>
            <a:off x="5411901" y="1814725"/>
            <a:ext cx="3336375" cy="388456"/>
          </a:xfrm>
          <a:prstGeom prst="rect">
            <a:avLst/>
          </a:prstGeom>
        </p:spPr>
        <p:txBody>
          <a:bodyPr vert="horz" wrap="square" lIns="68580" tIns="34290" rIns="68580" bIns="34290" rtlCol="0" anchor="ctr">
            <a:noAutofit/>
          </a:bodyPr>
          <a:lstStyle/>
          <a:p>
            <a:pPr algn="ctr"/>
            <a:r>
              <a:rPr lang="en-CA" sz="1400" i="1" dirty="0">
                <a:solidFill>
                  <a:srgbClr val="595959"/>
                </a:solidFill>
              </a:rPr>
              <a:t>handyDART </a:t>
            </a:r>
            <a:r>
              <a:rPr lang="en-CA" sz="1400" b="1" dirty="0">
                <a:solidFill>
                  <a:srgbClr val="595959"/>
                </a:solidFill>
              </a:rPr>
              <a:t>BOOKING TYPE </a:t>
            </a:r>
            <a:r>
              <a:rPr lang="en-CA" sz="1400" i="1" dirty="0">
                <a:solidFill>
                  <a:srgbClr val="595959"/>
                </a:solidFill>
              </a:rPr>
              <a:t>in 2022</a:t>
            </a:r>
          </a:p>
        </p:txBody>
      </p:sp>
      <p:sp>
        <p:nvSpPr>
          <p:cNvPr id="17" name="TextBox 16">
            <a:extLst>
              <a:ext uri="{FF2B5EF4-FFF2-40B4-BE49-F238E27FC236}">
                <a16:creationId xmlns:a16="http://schemas.microsoft.com/office/drawing/2014/main" id="{F09BC292-997E-0F43-AB0B-3B2788C2A317}"/>
              </a:ext>
            </a:extLst>
          </p:cNvPr>
          <p:cNvSpPr txBox="1"/>
          <p:nvPr/>
        </p:nvSpPr>
        <p:spPr>
          <a:xfrm>
            <a:off x="118627" y="4815321"/>
            <a:ext cx="5802347" cy="258288"/>
          </a:xfrm>
          <a:prstGeom prst="rect">
            <a:avLst/>
          </a:prstGeom>
        </p:spPr>
        <p:txBody>
          <a:bodyPr vert="horz" wrap="square" lIns="68580" tIns="34290" rIns="68580" bIns="34290" rtlCol="0" anchor="b">
            <a:noAutofit/>
          </a:bodyPr>
          <a:lstStyle/>
          <a:p>
            <a:r>
              <a:rPr lang="en-CA" sz="700" dirty="0"/>
              <a:t>Base 2022: Total, n=1,203. Base 2021: Total, n=581. Base 2020: Total, n=453.</a:t>
            </a:r>
          </a:p>
          <a:p>
            <a:r>
              <a:rPr lang="en-CA" sz="700" dirty="0"/>
              <a:t>Q13. Which of these statements most accurately describes how you use handyDART?</a:t>
            </a:r>
          </a:p>
        </p:txBody>
      </p:sp>
      <p:sp>
        <p:nvSpPr>
          <p:cNvPr id="18" name="TextBox 17">
            <a:extLst>
              <a:ext uri="{FF2B5EF4-FFF2-40B4-BE49-F238E27FC236}">
                <a16:creationId xmlns:a16="http://schemas.microsoft.com/office/drawing/2014/main" id="{92BD3EC5-8302-9943-82B1-DC464C3A9FD2}"/>
              </a:ext>
            </a:extLst>
          </p:cNvPr>
          <p:cNvSpPr txBox="1"/>
          <p:nvPr/>
        </p:nvSpPr>
        <p:spPr>
          <a:xfrm>
            <a:off x="557258" y="1958123"/>
            <a:ext cx="2867149" cy="388456"/>
          </a:xfrm>
          <a:prstGeom prst="rect">
            <a:avLst/>
          </a:prstGeom>
        </p:spPr>
        <p:txBody>
          <a:bodyPr vert="horz" wrap="square" lIns="68580" tIns="34290" rIns="68580" bIns="34290" rtlCol="0" anchor="ctr">
            <a:noAutofit/>
          </a:bodyPr>
          <a:lstStyle/>
          <a:p>
            <a:r>
              <a:rPr lang="en-CA" sz="1400" b="1" dirty="0">
                <a:solidFill>
                  <a:prstClr val="black">
                    <a:lumMod val="65000"/>
                    <a:lumOff val="35000"/>
                  </a:prstClr>
                </a:solidFill>
              </a:rPr>
              <a:t>TYPICAL </a:t>
            </a:r>
            <a:r>
              <a:rPr lang="en-CA" sz="1400" i="1" dirty="0">
                <a:solidFill>
                  <a:prstClr val="black">
                    <a:lumMod val="65000"/>
                    <a:lumOff val="35000"/>
                  </a:prstClr>
                </a:solidFill>
              </a:rPr>
              <a:t>handyDART </a:t>
            </a:r>
          </a:p>
          <a:p>
            <a:r>
              <a:rPr lang="en-CA" sz="1400" i="1" dirty="0">
                <a:solidFill>
                  <a:prstClr val="black">
                    <a:lumMod val="65000"/>
                    <a:lumOff val="35000"/>
                  </a:prstClr>
                </a:solidFill>
              </a:rPr>
              <a:t>Booking Type</a:t>
            </a:r>
          </a:p>
        </p:txBody>
      </p:sp>
      <p:grpSp>
        <p:nvGrpSpPr>
          <p:cNvPr id="20" name="Group 19">
            <a:extLst>
              <a:ext uri="{FF2B5EF4-FFF2-40B4-BE49-F238E27FC236}">
                <a16:creationId xmlns:a16="http://schemas.microsoft.com/office/drawing/2014/main" id="{6A55BCD5-E900-7849-8DC9-8BF3194FD7BF}"/>
              </a:ext>
            </a:extLst>
          </p:cNvPr>
          <p:cNvGrpSpPr/>
          <p:nvPr/>
        </p:nvGrpSpPr>
        <p:grpSpPr>
          <a:xfrm>
            <a:off x="6247977" y="4821611"/>
            <a:ext cx="2039310" cy="187550"/>
            <a:chOff x="6247977" y="4821611"/>
            <a:chExt cx="2039310" cy="187550"/>
          </a:xfrm>
        </p:grpSpPr>
        <p:sp>
          <p:nvSpPr>
            <p:cNvPr id="21" name="Rectangle 20">
              <a:extLst>
                <a:ext uri="{FF2B5EF4-FFF2-40B4-BE49-F238E27FC236}">
                  <a16:creationId xmlns:a16="http://schemas.microsoft.com/office/drawing/2014/main" id="{6044B824-9623-5746-819D-D551F4C2F084}"/>
                </a:ext>
              </a:extLst>
            </p:cNvPr>
            <p:cNvSpPr/>
            <p:nvPr/>
          </p:nvSpPr>
          <p:spPr>
            <a:xfrm>
              <a:off x="6247977" y="4844106"/>
              <a:ext cx="380190" cy="142560"/>
            </a:xfrm>
            <a:prstGeom prst="rect">
              <a:avLst/>
            </a:prstGeom>
            <a:solidFill>
              <a:schemeClr val="accent4">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350" dirty="0"/>
            </a:p>
          </p:txBody>
        </p:sp>
        <p:sp>
          <p:nvSpPr>
            <p:cNvPr id="22" name="TextBox 21">
              <a:extLst>
                <a:ext uri="{FF2B5EF4-FFF2-40B4-BE49-F238E27FC236}">
                  <a16:creationId xmlns:a16="http://schemas.microsoft.com/office/drawing/2014/main" id="{69A521AE-EC86-6E4E-A4A9-1E1482F0C399}"/>
                </a:ext>
              </a:extLst>
            </p:cNvPr>
            <p:cNvSpPr txBox="1"/>
            <p:nvPr/>
          </p:nvSpPr>
          <p:spPr>
            <a:xfrm>
              <a:off x="6628167" y="4821611"/>
              <a:ext cx="1659120" cy="187550"/>
            </a:xfrm>
            <a:prstGeom prst="rect">
              <a:avLst/>
            </a:prstGeom>
          </p:spPr>
          <p:txBody>
            <a:bodyPr vert="horz" wrap="square" lIns="68580" tIns="34290" rIns="68580" bIns="34290" rtlCol="0" anchor="ctr">
              <a:noAutofit/>
            </a:bodyPr>
            <a:lstStyle/>
            <a:p>
              <a:r>
                <a:rPr lang="en-CA" sz="800" dirty="0"/>
                <a:t>Significantly higher at the 95% level.</a:t>
              </a:r>
            </a:p>
          </p:txBody>
        </p:sp>
      </p:grpSp>
      <p:graphicFrame>
        <p:nvGraphicFramePr>
          <p:cNvPr id="27" name="Table 26">
            <a:extLst>
              <a:ext uri="{FF2B5EF4-FFF2-40B4-BE49-F238E27FC236}">
                <a16:creationId xmlns:a16="http://schemas.microsoft.com/office/drawing/2014/main" id="{EE7A1A62-EAA9-E846-B7FC-B340B5A65C15}"/>
              </a:ext>
            </a:extLst>
          </p:cNvPr>
          <p:cNvGraphicFramePr>
            <a:graphicFrameLocks noGrp="1"/>
          </p:cNvGraphicFramePr>
          <p:nvPr>
            <p:extLst/>
          </p:nvPr>
        </p:nvGraphicFramePr>
        <p:xfrm>
          <a:off x="531857" y="2639765"/>
          <a:ext cx="1279957" cy="1872968"/>
        </p:xfrm>
        <a:graphic>
          <a:graphicData uri="http://schemas.openxmlformats.org/drawingml/2006/table">
            <a:tbl>
              <a:tblPr firstRow="1" bandRow="1">
                <a:tableStyleId>{00A15C55-8517-42AA-B614-E9B94910E393}</a:tableStyleId>
              </a:tblPr>
              <a:tblGrid>
                <a:gridCol w="1279957">
                  <a:extLst>
                    <a:ext uri="{9D8B030D-6E8A-4147-A177-3AD203B41FA5}">
                      <a16:colId xmlns:a16="http://schemas.microsoft.com/office/drawing/2014/main" val="2809522673"/>
                    </a:ext>
                  </a:extLst>
                </a:gridCol>
              </a:tblGrid>
              <a:tr h="468242">
                <a:tc>
                  <a:txBody>
                    <a:bodyPr/>
                    <a:lstStyle/>
                    <a:p>
                      <a:pPr algn="r" fontAlgn="b">
                        <a:lnSpc>
                          <a:spcPct val="80000"/>
                        </a:lnSpc>
                      </a:pPr>
                      <a:r>
                        <a:rPr lang="en-US" sz="900" b="0" i="0" u="none" strike="noStrike" dirty="0">
                          <a:solidFill>
                            <a:schemeClr val="tx1">
                              <a:lumMod val="75000"/>
                              <a:lumOff val="25000"/>
                            </a:schemeClr>
                          </a:solidFill>
                          <a:effectLst/>
                          <a:latin typeface="Calibri" panose="020F0502020204030204" pitchFamily="34" charset="0"/>
                        </a:rPr>
                        <a:t>I usually call to reserve a one-time trip as I need to</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819871"/>
                  </a:ext>
                </a:extLst>
              </a:tr>
              <a:tr h="468242">
                <a:tc>
                  <a:txBody>
                    <a:bodyPr/>
                    <a:lstStyle/>
                    <a:p>
                      <a:pPr algn="r" fontAlgn="b">
                        <a:lnSpc>
                          <a:spcPct val="80000"/>
                        </a:lnSpc>
                      </a:pPr>
                      <a:r>
                        <a:rPr lang="en-US" sz="900" b="0" i="0" u="none" strike="noStrike" dirty="0">
                          <a:solidFill>
                            <a:schemeClr val="tx1">
                              <a:lumMod val="75000"/>
                              <a:lumOff val="25000"/>
                            </a:schemeClr>
                          </a:solidFill>
                          <a:effectLst/>
                          <a:latin typeface="Calibri" panose="020F0502020204030204" pitchFamily="34" charset="0"/>
                        </a:rPr>
                        <a:t>I use a combination </a:t>
                      </a:r>
                      <a:br>
                        <a:rPr lang="en-US" sz="900" b="0" i="0" u="none" strike="noStrike" dirty="0">
                          <a:solidFill>
                            <a:schemeClr val="tx1">
                              <a:lumMod val="75000"/>
                              <a:lumOff val="25000"/>
                            </a:schemeClr>
                          </a:solidFill>
                          <a:effectLst/>
                          <a:latin typeface="Calibri" panose="020F0502020204030204" pitchFamily="34" charset="0"/>
                        </a:rPr>
                      </a:br>
                      <a:r>
                        <a:rPr lang="en-US" sz="900" b="0" i="0" u="none" strike="noStrike" dirty="0">
                          <a:solidFill>
                            <a:schemeClr val="tx1">
                              <a:lumMod val="75000"/>
                              <a:lumOff val="25000"/>
                            </a:schemeClr>
                          </a:solidFill>
                          <a:effectLst/>
                          <a:latin typeface="Calibri" panose="020F0502020204030204" pitchFamily="34" charset="0"/>
                        </a:rPr>
                        <a:t>of subscription and </a:t>
                      </a:r>
                      <a:br>
                        <a:rPr lang="en-US" sz="900" b="0" i="0" u="none" strike="noStrike" dirty="0">
                          <a:solidFill>
                            <a:schemeClr val="tx1">
                              <a:lumMod val="75000"/>
                              <a:lumOff val="25000"/>
                            </a:schemeClr>
                          </a:solidFill>
                          <a:effectLst/>
                          <a:latin typeface="Calibri" panose="020F0502020204030204" pitchFamily="34" charset="0"/>
                        </a:rPr>
                      </a:br>
                      <a:r>
                        <a:rPr lang="en-US" sz="900" b="0" i="0" u="none" strike="noStrike" dirty="0">
                          <a:solidFill>
                            <a:schemeClr val="tx1">
                              <a:lumMod val="75000"/>
                              <a:lumOff val="25000"/>
                            </a:schemeClr>
                          </a:solidFill>
                          <a:effectLst/>
                          <a:latin typeface="Calibri" panose="020F0502020204030204" pitchFamily="34" charset="0"/>
                        </a:rPr>
                        <a:t>one-time trips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5028364"/>
                  </a:ext>
                </a:extLst>
              </a:tr>
              <a:tr h="468242">
                <a:tc>
                  <a:txBody>
                    <a:bodyPr/>
                    <a:lstStyle/>
                    <a:p>
                      <a:pPr algn="r" fontAlgn="b">
                        <a:lnSpc>
                          <a:spcPct val="80000"/>
                        </a:lnSpc>
                      </a:pPr>
                      <a:r>
                        <a:rPr lang="en-US" sz="900" b="0" i="0" u="none" strike="noStrike" dirty="0">
                          <a:solidFill>
                            <a:schemeClr val="tx1">
                              <a:lumMod val="75000"/>
                              <a:lumOff val="25000"/>
                            </a:schemeClr>
                          </a:solidFill>
                          <a:effectLst/>
                          <a:latin typeface="Calibri" panose="020F0502020204030204" pitchFamily="34" charset="0"/>
                        </a:rPr>
                        <a:t>I usually make the same regularly-scheduled trip (subscription trip)</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5219456"/>
                  </a:ext>
                </a:extLst>
              </a:tr>
              <a:tr h="468242">
                <a:tc>
                  <a:txBody>
                    <a:bodyPr/>
                    <a:lstStyle/>
                    <a:p>
                      <a:pPr algn="r" fontAlgn="b">
                        <a:lnSpc>
                          <a:spcPct val="80000"/>
                        </a:lnSpc>
                      </a:pPr>
                      <a:r>
                        <a:rPr lang="en-US" sz="900" b="0" i="0" u="none" strike="noStrike" dirty="0">
                          <a:solidFill>
                            <a:schemeClr val="tx1">
                              <a:lumMod val="75000"/>
                              <a:lumOff val="25000"/>
                            </a:schemeClr>
                          </a:solidFill>
                          <a:effectLst/>
                          <a:latin typeface="Calibri" panose="020F0502020204030204" pitchFamily="34" charset="0"/>
                        </a:rPr>
                        <a:t>Prefer not to answer</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2311197"/>
                  </a:ext>
                </a:extLst>
              </a:tr>
            </a:tbl>
          </a:graphicData>
        </a:graphic>
      </p:graphicFrame>
      <p:graphicFrame>
        <p:nvGraphicFramePr>
          <p:cNvPr id="24" name="Table 23">
            <a:extLst>
              <a:ext uri="{FF2B5EF4-FFF2-40B4-BE49-F238E27FC236}">
                <a16:creationId xmlns:a16="http://schemas.microsoft.com/office/drawing/2014/main" id="{A55DEC7F-C6C2-5D4A-A745-03B55E54F009}"/>
              </a:ext>
            </a:extLst>
          </p:cNvPr>
          <p:cNvGraphicFramePr>
            <a:graphicFrameLocks noGrp="1"/>
          </p:cNvGraphicFramePr>
          <p:nvPr>
            <p:extLst/>
          </p:nvPr>
        </p:nvGraphicFramePr>
        <p:xfrm>
          <a:off x="4548300" y="2292217"/>
          <a:ext cx="4252800" cy="2257184"/>
        </p:xfrm>
        <a:graphic>
          <a:graphicData uri="http://schemas.openxmlformats.org/drawingml/2006/table">
            <a:tbl>
              <a:tblPr firstRow="1" bandRow="1">
                <a:tableStyleId>{00A15C55-8517-42AA-B614-E9B94910E393}</a:tableStyleId>
              </a:tblPr>
              <a:tblGrid>
                <a:gridCol w="1008000">
                  <a:extLst>
                    <a:ext uri="{9D8B030D-6E8A-4147-A177-3AD203B41FA5}">
                      <a16:colId xmlns:a16="http://schemas.microsoft.com/office/drawing/2014/main" val="1370033215"/>
                    </a:ext>
                  </a:extLst>
                </a:gridCol>
                <a:gridCol w="648960">
                  <a:extLst>
                    <a:ext uri="{9D8B030D-6E8A-4147-A177-3AD203B41FA5}">
                      <a16:colId xmlns:a16="http://schemas.microsoft.com/office/drawing/2014/main" val="3549500605"/>
                    </a:ext>
                  </a:extLst>
                </a:gridCol>
                <a:gridCol w="648960">
                  <a:extLst>
                    <a:ext uri="{9D8B030D-6E8A-4147-A177-3AD203B41FA5}">
                      <a16:colId xmlns:a16="http://schemas.microsoft.com/office/drawing/2014/main" val="1185046016"/>
                    </a:ext>
                  </a:extLst>
                </a:gridCol>
                <a:gridCol w="648960">
                  <a:extLst>
                    <a:ext uri="{9D8B030D-6E8A-4147-A177-3AD203B41FA5}">
                      <a16:colId xmlns:a16="http://schemas.microsoft.com/office/drawing/2014/main" val="2728544790"/>
                    </a:ext>
                  </a:extLst>
                </a:gridCol>
                <a:gridCol w="648960">
                  <a:extLst>
                    <a:ext uri="{9D8B030D-6E8A-4147-A177-3AD203B41FA5}">
                      <a16:colId xmlns:a16="http://schemas.microsoft.com/office/drawing/2014/main" val="2430601670"/>
                    </a:ext>
                  </a:extLst>
                </a:gridCol>
                <a:gridCol w="648960">
                  <a:extLst>
                    <a:ext uri="{9D8B030D-6E8A-4147-A177-3AD203B41FA5}">
                      <a16:colId xmlns:a16="http://schemas.microsoft.com/office/drawing/2014/main" val="4210581126"/>
                    </a:ext>
                  </a:extLst>
                </a:gridCol>
              </a:tblGrid>
              <a:tr h="336944">
                <a:tc>
                  <a:txBody>
                    <a:bodyPr/>
                    <a:lstStyle/>
                    <a:p>
                      <a:endParaRPr lang="en-CA" sz="1000" dirty="0">
                        <a:latin typeface="+mn-lt"/>
                      </a:endParaRPr>
                    </a:p>
                  </a:txBody>
                  <a:tcPr marL="68580" marR="68580" marT="34290" marB="34290">
                    <a:lnB w="9525" cap="flat" cmpd="sng" algn="ctr">
                      <a:solidFill>
                        <a:schemeClr val="bg1"/>
                      </a:solidFill>
                      <a:prstDash val="solid"/>
                      <a:round/>
                      <a:headEnd type="none" w="med" len="med"/>
                      <a:tailEnd type="none" w="med" len="med"/>
                    </a:lnB>
                    <a:noFill/>
                  </a:tcPr>
                </a:tc>
                <a:tc gridSpan="3">
                  <a:txBody>
                    <a:bodyPr/>
                    <a:lstStyle/>
                    <a:p>
                      <a:pPr algn="ctr"/>
                      <a:r>
                        <a:rPr lang="en-CA" sz="900" dirty="0">
                          <a:solidFill>
                            <a:schemeClr val="bg1"/>
                          </a:solidFill>
                        </a:rPr>
                        <a:t>HANDYDART RIDERSHIP FREQUENCY</a:t>
                      </a:r>
                    </a:p>
                  </a:txBody>
                  <a:tcPr marL="68580" marR="68580" marT="34290" marB="34290" anchor="ctr">
                    <a:lnR w="9525" cap="flat" cmpd="sng" algn="ctr">
                      <a:solidFill>
                        <a:schemeClr val="bg1"/>
                      </a:solidFill>
                      <a:prstDash val="solid"/>
                      <a:round/>
                      <a:headEnd type="none" w="med" len="med"/>
                      <a:tailEnd type="none" w="med" len="med"/>
                    </a:lnR>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pPr algn="ctr"/>
                      <a:endParaRPr lang="en-CA" sz="1200">
                        <a:solidFill>
                          <a:schemeClr val="bg2">
                            <a:lumMod val="25000"/>
                          </a:schemeClr>
                        </a:solidFill>
                      </a:endParaRPr>
                    </a:p>
                  </a:txBody>
                  <a:tcPr/>
                </a:tc>
                <a:tc hMerge="1">
                  <a:txBody>
                    <a:bodyPr/>
                    <a:lstStyle/>
                    <a:p>
                      <a:pPr algn="ctr"/>
                      <a:endParaRPr lang="en-CA" sz="1200">
                        <a:solidFill>
                          <a:schemeClr val="bg2">
                            <a:lumMod val="25000"/>
                          </a:schemeClr>
                        </a:solidFill>
                      </a:endParaRPr>
                    </a:p>
                  </a:txBody>
                  <a:tcPr/>
                </a:tc>
                <a:tc gridSpan="2">
                  <a:txBody>
                    <a:bodyPr/>
                    <a:lstStyle/>
                    <a:p>
                      <a:pPr algn="ctr"/>
                      <a:r>
                        <a:rPr lang="en-CA" sz="1000" b="1" dirty="0">
                          <a:solidFill>
                            <a:schemeClr val="bg1"/>
                          </a:solidFill>
                          <a:latin typeface="+mn-lt"/>
                        </a:rPr>
                        <a:t>REGION</a:t>
                      </a:r>
                    </a:p>
                  </a:txBody>
                  <a:tcPr marL="68580" marR="68580" marT="34290" marB="34290" anchor="ctr">
                    <a:lnL w="9525" cap="flat" cmpd="sng" algn="ctr">
                      <a:solidFill>
                        <a:schemeClr val="bg1"/>
                      </a:solidFill>
                      <a:prstDash val="solid"/>
                      <a:round/>
                      <a:headEnd type="none" w="med" len="med"/>
                      <a:tailEnd type="none" w="med" len="med"/>
                    </a:lnL>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pPr algn="ctr"/>
                      <a:endParaRPr lang="en-CA" sz="1200" b="0">
                        <a:solidFill>
                          <a:schemeClr val="bg2">
                            <a:lumMod val="25000"/>
                          </a:schemeClr>
                        </a:solidFill>
                      </a:endParaRPr>
                    </a:p>
                  </a:txBody>
                  <a:tcPr anchor="ctr"/>
                </a:tc>
                <a:extLst>
                  <a:ext uri="{0D108BD9-81ED-4DB2-BD59-A6C34878D82A}">
                    <a16:rowId xmlns:a16="http://schemas.microsoft.com/office/drawing/2014/main" val="170387283"/>
                  </a:ext>
                </a:extLst>
              </a:tr>
              <a:tr h="130497">
                <a:tc>
                  <a:txBody>
                    <a:bodyPr/>
                    <a:lstStyle/>
                    <a:p>
                      <a:r>
                        <a:rPr lang="en-CA" sz="1400" b="1" dirty="0">
                          <a:solidFill>
                            <a:schemeClr val="accent4">
                              <a:lumMod val="75000"/>
                            </a:schemeClr>
                          </a:solidFill>
                        </a:rPr>
                        <a:t>2022</a:t>
                      </a:r>
                      <a:endParaRPr lang="en-CA" sz="1400" dirty="0">
                        <a:solidFill>
                          <a:schemeClr val="accent4">
                            <a:lumMod val="75000"/>
                          </a:schemeClr>
                        </a:solidFill>
                        <a:latin typeface="+mn-lt"/>
                      </a:endParaRPr>
                    </a:p>
                  </a:txBody>
                  <a:tcPr marL="68580" marR="68580" marT="34290" marB="34290" anchor="b">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lnSpc>
                          <a:spcPts val="940"/>
                        </a:lnSpc>
                      </a:pPr>
                      <a:r>
                        <a:rPr lang="en-CA" sz="800" b="1" dirty="0">
                          <a:solidFill>
                            <a:schemeClr val="bg2">
                              <a:lumMod val="25000"/>
                            </a:schemeClr>
                          </a:solidFill>
                        </a:rPr>
                        <a:t>Heavy </a:t>
                      </a:r>
                      <a:br>
                        <a:rPr lang="en-CA" sz="800" b="1" dirty="0">
                          <a:solidFill>
                            <a:schemeClr val="bg2">
                              <a:lumMod val="25000"/>
                            </a:schemeClr>
                          </a:solidFill>
                        </a:rPr>
                      </a:br>
                      <a:r>
                        <a:rPr lang="en-CA" sz="800" b="1" dirty="0">
                          <a:solidFill>
                            <a:schemeClr val="bg2">
                              <a:lumMod val="25000"/>
                            </a:schemeClr>
                          </a:solidFill>
                        </a:rPr>
                        <a:t>Rider</a:t>
                      </a:r>
                    </a:p>
                    <a:p>
                      <a:pPr algn="ctr">
                        <a:lnSpc>
                          <a:spcPts val="940"/>
                        </a:lnSpc>
                      </a:pPr>
                      <a:r>
                        <a:rPr lang="en-CA" sz="800" dirty="0">
                          <a:solidFill>
                            <a:schemeClr val="bg2">
                              <a:lumMod val="25000"/>
                            </a:schemeClr>
                          </a:solidFill>
                        </a:rPr>
                        <a:t>(n=299)</a:t>
                      </a:r>
                    </a:p>
                  </a:txBody>
                  <a:tcPr marL="68580" marR="68580" marT="34290" marB="34290" anchor="b">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ts val="940"/>
                        </a:lnSpc>
                      </a:pPr>
                      <a:r>
                        <a:rPr lang="en-CA" sz="800" b="1" dirty="0">
                          <a:solidFill>
                            <a:schemeClr val="bg2">
                              <a:lumMod val="25000"/>
                            </a:schemeClr>
                          </a:solidFill>
                        </a:rPr>
                        <a:t>Medium </a:t>
                      </a:r>
                      <a:br>
                        <a:rPr lang="en-CA" sz="800" b="1" dirty="0">
                          <a:solidFill>
                            <a:schemeClr val="bg2">
                              <a:lumMod val="25000"/>
                            </a:schemeClr>
                          </a:solidFill>
                        </a:rPr>
                      </a:br>
                      <a:r>
                        <a:rPr lang="en-CA" sz="800" b="1" dirty="0">
                          <a:solidFill>
                            <a:schemeClr val="bg2">
                              <a:lumMod val="25000"/>
                            </a:schemeClr>
                          </a:solidFill>
                        </a:rPr>
                        <a:t>Rider</a:t>
                      </a:r>
                    </a:p>
                    <a:p>
                      <a:pPr algn="ctr">
                        <a:lnSpc>
                          <a:spcPts val="940"/>
                        </a:lnSpc>
                      </a:pPr>
                      <a:r>
                        <a:rPr lang="en-CA" sz="800" dirty="0">
                          <a:solidFill>
                            <a:schemeClr val="bg2">
                              <a:lumMod val="25000"/>
                            </a:schemeClr>
                          </a:solidFill>
                        </a:rPr>
                        <a:t>(n=518)</a:t>
                      </a:r>
                    </a:p>
                  </a:txBody>
                  <a:tcPr marL="68580" marR="6858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ts val="940"/>
                        </a:lnSpc>
                      </a:pPr>
                      <a:r>
                        <a:rPr lang="en-CA" sz="800" b="1" dirty="0">
                          <a:solidFill>
                            <a:schemeClr val="bg2">
                              <a:lumMod val="25000"/>
                            </a:schemeClr>
                          </a:solidFill>
                        </a:rPr>
                        <a:t>Occasional Rider</a:t>
                      </a:r>
                    </a:p>
                    <a:p>
                      <a:pPr algn="ctr">
                        <a:lnSpc>
                          <a:spcPts val="940"/>
                        </a:lnSpc>
                      </a:pPr>
                      <a:r>
                        <a:rPr lang="en-CA" sz="800" dirty="0">
                          <a:solidFill>
                            <a:schemeClr val="bg2">
                              <a:lumMod val="25000"/>
                            </a:schemeClr>
                          </a:solidFill>
                        </a:rPr>
                        <a:t>(n=340)</a:t>
                      </a:r>
                    </a:p>
                  </a:txBody>
                  <a:tcPr marL="68580" marR="6858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800" b="1" dirty="0">
                          <a:solidFill>
                            <a:schemeClr val="bg2">
                              <a:lumMod val="25000"/>
                            </a:schemeClr>
                          </a:solidFill>
                          <a:latin typeface="+mn-lt"/>
                        </a:rPr>
                        <a:t>Urban</a:t>
                      </a:r>
                    </a:p>
                    <a:p>
                      <a:pPr algn="ctr">
                        <a:lnSpc>
                          <a:spcPct val="80000"/>
                        </a:lnSpc>
                      </a:pPr>
                      <a:r>
                        <a:rPr lang="en-CA" sz="800" b="0" dirty="0">
                          <a:solidFill>
                            <a:schemeClr val="bg2">
                              <a:lumMod val="25000"/>
                            </a:schemeClr>
                          </a:solidFill>
                          <a:latin typeface="+mn-lt"/>
                        </a:rPr>
                        <a:t>(n=789)</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800" b="1" dirty="0">
                          <a:solidFill>
                            <a:schemeClr val="bg2">
                              <a:lumMod val="25000"/>
                            </a:schemeClr>
                          </a:solidFill>
                          <a:latin typeface="+mn-lt"/>
                        </a:rPr>
                        <a:t>Rural/ </a:t>
                      </a:r>
                      <a:br>
                        <a:rPr lang="en-CA" sz="800" b="1" dirty="0">
                          <a:solidFill>
                            <a:schemeClr val="bg2">
                              <a:lumMod val="25000"/>
                            </a:schemeClr>
                          </a:solidFill>
                          <a:latin typeface="+mn-lt"/>
                        </a:rPr>
                      </a:br>
                      <a:r>
                        <a:rPr lang="en-CA" sz="800" b="1" dirty="0">
                          <a:solidFill>
                            <a:schemeClr val="bg2">
                              <a:lumMod val="25000"/>
                            </a:schemeClr>
                          </a:solidFill>
                          <a:latin typeface="+mn-lt"/>
                        </a:rPr>
                        <a:t>Smaller Urban </a:t>
                      </a:r>
                    </a:p>
                    <a:p>
                      <a:pPr algn="ctr">
                        <a:lnSpc>
                          <a:spcPct val="80000"/>
                        </a:lnSpc>
                      </a:pPr>
                      <a:r>
                        <a:rPr lang="en-CA" sz="800" b="0" dirty="0">
                          <a:solidFill>
                            <a:schemeClr val="bg2">
                              <a:lumMod val="25000"/>
                            </a:schemeClr>
                          </a:solidFill>
                          <a:latin typeface="+mn-lt"/>
                        </a:rPr>
                        <a:t>(n=414)</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extLst>
                  <a:ext uri="{0D108BD9-81ED-4DB2-BD59-A6C34878D82A}">
                    <a16:rowId xmlns:a16="http://schemas.microsoft.com/office/drawing/2014/main" val="1268492341"/>
                  </a:ext>
                </a:extLst>
              </a:tr>
              <a:tr h="502920">
                <a:tc>
                  <a:txBody>
                    <a:bodyPr/>
                    <a:lstStyle/>
                    <a:p>
                      <a:pPr algn="ctr"/>
                      <a:r>
                        <a:rPr lang="en-US" sz="900" b="0" dirty="0">
                          <a:solidFill>
                            <a:schemeClr val="bg2">
                              <a:lumMod val="25000"/>
                            </a:schemeClr>
                          </a:solidFill>
                          <a:latin typeface="Calibri" panose="020F0502020204030204" pitchFamily="34" charset="0"/>
                          <a:cs typeface="Calibri" panose="020F0502020204030204" pitchFamily="34" charset="0"/>
                        </a:rPr>
                        <a:t>One-time trip</a:t>
                      </a:r>
                      <a:endParaRPr lang="en-CA" sz="900" b="0" dirty="0">
                        <a:solidFill>
                          <a:schemeClr val="bg2">
                            <a:lumMod val="25000"/>
                          </a:schemeClr>
                        </a:solidFill>
                        <a:latin typeface="Calibri" panose="020F0502020204030204" pitchFamily="34" charset="0"/>
                        <a:cs typeface="Calibri" panose="020F0502020204030204" pitchFamily="34" charset="0"/>
                      </a:endParaRPr>
                    </a:p>
                  </a:txBody>
                  <a:tcPr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Calibri" panose="020F0502020204030204" pitchFamily="34" charset="0"/>
                          <a:cs typeface="Calibri" panose="020F0502020204030204" pitchFamily="34" charset="0"/>
                        </a:rPr>
                        <a:t>67%</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900" b="0" i="0" u="none" strike="noStrike" dirty="0">
                          <a:solidFill>
                            <a:srgbClr val="000000"/>
                          </a:solidFill>
                          <a:effectLst/>
                          <a:latin typeface="Calibri" panose="020F0502020204030204" pitchFamily="34" charset="0"/>
                          <a:cs typeface="Calibri" panose="020F0502020204030204" pitchFamily="34" charset="0"/>
                        </a:rPr>
                        <a:t>70%</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900" b="0" i="0" u="none" strike="noStrike" dirty="0">
                          <a:solidFill>
                            <a:srgbClr val="000000"/>
                          </a:solidFill>
                          <a:effectLst/>
                          <a:latin typeface="Calibri" panose="020F0502020204030204" pitchFamily="34" charset="0"/>
                          <a:cs typeface="Calibri" panose="020F0502020204030204" pitchFamily="34" charset="0"/>
                        </a:rPr>
                        <a:t>56%</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Calibri" panose="020F0502020204030204" pitchFamily="34" charset="0"/>
                          <a:cs typeface="Calibri" panose="020F0502020204030204" pitchFamily="34" charset="0"/>
                        </a:rPr>
                        <a:t>50%</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02765260"/>
                  </a:ext>
                </a:extLst>
              </a:tr>
              <a:tr h="502920">
                <a:tc>
                  <a:txBody>
                    <a:bodyPr/>
                    <a:lstStyle/>
                    <a:p>
                      <a:pPr algn="ctr"/>
                      <a:r>
                        <a:rPr lang="en-US" sz="900" b="0" dirty="0">
                          <a:solidFill>
                            <a:schemeClr val="bg2">
                              <a:lumMod val="25000"/>
                            </a:schemeClr>
                          </a:solidFill>
                          <a:latin typeface="Calibri" panose="020F0502020204030204" pitchFamily="34" charset="0"/>
                          <a:cs typeface="Calibri" panose="020F0502020204030204" pitchFamily="34" charset="0"/>
                        </a:rPr>
                        <a:t>Subscription trip</a:t>
                      </a:r>
                      <a:endParaRPr lang="en-CA" sz="900" b="0" dirty="0">
                        <a:solidFill>
                          <a:schemeClr val="bg2">
                            <a:lumMod val="25000"/>
                          </a:schemeClr>
                        </a:solidFill>
                        <a:latin typeface="Calibri" panose="020F0502020204030204" pitchFamily="34" charset="0"/>
                        <a:cs typeface="Calibri" panose="020F0502020204030204" pitchFamily="34" charset="0"/>
                      </a:endParaRPr>
                    </a:p>
                  </a:txBody>
                  <a:tcPr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Calibri" panose="020F0502020204030204" pitchFamily="34" charset="0"/>
                          <a:cs typeface="Calibri" panose="020F0502020204030204" pitchFamily="34" charset="0"/>
                        </a:rPr>
                        <a:t>23%</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900" b="0" i="0" u="none" strike="noStrike" dirty="0">
                          <a:solidFill>
                            <a:srgbClr val="000000"/>
                          </a:solidFill>
                          <a:effectLst/>
                          <a:latin typeface="Calibri" panose="020F0502020204030204" pitchFamily="34" charset="0"/>
                          <a:cs typeface="Calibri" panose="020F0502020204030204" pitchFamily="34" charset="0"/>
                        </a:rPr>
                        <a:t>11%</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900" b="0" i="0"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Calibri" panose="020F0502020204030204" pitchFamily="34" charset="0"/>
                          <a:cs typeface="Calibri" panose="020F0502020204030204" pitchFamily="34" charset="0"/>
                        </a:rPr>
                        <a:t>12%</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Calibri" panose="020F0502020204030204" pitchFamily="34" charset="0"/>
                          <a:cs typeface="Calibri" panose="020F0502020204030204" pitchFamily="34" charset="0"/>
                        </a:rPr>
                        <a:t>11%</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7666818"/>
                  </a:ext>
                </a:extLst>
              </a:tr>
              <a:tr h="502920">
                <a:tc>
                  <a:txBody>
                    <a:bodyPr/>
                    <a:lstStyle/>
                    <a:p>
                      <a:pPr algn="ctr"/>
                      <a:r>
                        <a:rPr lang="en-US" sz="900" b="0" dirty="0">
                          <a:solidFill>
                            <a:schemeClr val="bg2">
                              <a:lumMod val="25000"/>
                            </a:schemeClr>
                          </a:solidFill>
                          <a:latin typeface="Calibri" panose="020F0502020204030204" pitchFamily="34" charset="0"/>
                          <a:cs typeface="Calibri" panose="020F0502020204030204" pitchFamily="34" charset="0"/>
                        </a:rPr>
                        <a:t>Combination of Subscription and One-time trip</a:t>
                      </a:r>
                      <a:endParaRPr lang="en-CA" sz="900" b="0" dirty="0">
                        <a:solidFill>
                          <a:schemeClr val="bg2">
                            <a:lumMod val="25000"/>
                          </a:schemeClr>
                        </a:solidFill>
                        <a:latin typeface="Calibri" panose="020F0502020204030204" pitchFamily="34" charset="0"/>
                        <a:cs typeface="Calibri" panose="020F0502020204030204" pitchFamily="34" charset="0"/>
                      </a:endParaRPr>
                    </a:p>
                  </a:txBody>
                  <a:tcPr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CA" sz="900" b="0" i="0" u="none" strike="noStrike" kern="1200" dirty="0">
                          <a:solidFill>
                            <a:srgbClr val="000000"/>
                          </a:solidFill>
                          <a:effectLst/>
                          <a:latin typeface="Calibri" panose="020F0502020204030204" pitchFamily="34" charset="0"/>
                          <a:ea typeface="+mn-ea"/>
                          <a:cs typeface="Calibri" panose="020F0502020204030204" pitchFamily="34" charset="0"/>
                        </a:rPr>
                        <a:t>59%</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rgbClr val="E9F0DA"/>
                    </a:solidFill>
                  </a:tcPr>
                </a:tc>
                <a:tc>
                  <a:txBody>
                    <a:bodyPr/>
                    <a:lstStyle/>
                    <a:p>
                      <a:pPr algn="ctr" fontAlgn="b"/>
                      <a:r>
                        <a:rPr lang="en-CA" sz="900" b="0" i="0" u="none" strike="noStrike" kern="1200" dirty="0">
                          <a:solidFill>
                            <a:srgbClr val="000000"/>
                          </a:solidFill>
                          <a:effectLst/>
                          <a:latin typeface="Calibri" panose="020F0502020204030204" pitchFamily="34" charset="0"/>
                          <a:ea typeface="+mn-ea"/>
                          <a:cs typeface="Calibri" panose="020F0502020204030204" pitchFamily="34" charset="0"/>
                        </a:rPr>
                        <a:t>17%</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rgbClr val="E9F0DA"/>
                    </a:solidFill>
                  </a:tcPr>
                </a:tc>
                <a:tc>
                  <a:txBody>
                    <a:bodyPr/>
                    <a:lstStyle/>
                    <a:p>
                      <a:pPr algn="ctr" fontAlgn="b"/>
                      <a:r>
                        <a:rPr lang="en-CA" sz="900" b="0" i="0" u="none" strike="noStrike" kern="1200" dirty="0">
                          <a:solidFill>
                            <a:srgbClr val="000000"/>
                          </a:solidFill>
                          <a:effectLst/>
                          <a:latin typeface="Calibri" panose="020F0502020204030204" pitchFamily="34" charset="0"/>
                          <a:ea typeface="+mn-ea"/>
                          <a:cs typeface="Calibri" panose="020F0502020204030204" pitchFamily="34" charset="0"/>
                        </a:rPr>
                        <a:t>7%</a:t>
                      </a:r>
                    </a:p>
                  </a:txBody>
                  <a:tcPr marL="6350" marR="6350" marT="6350"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algn="ctr" defTabSz="457200" rtl="0" eaLnBrk="1" fontAlgn="b" latinLnBrk="0" hangingPunct="1"/>
                      <a:r>
                        <a:rPr lang="en-CA" sz="900" b="0" i="0" u="none" strike="noStrike" kern="1200" dirty="0">
                          <a:solidFill>
                            <a:srgbClr val="000000"/>
                          </a:solidFill>
                          <a:effectLst/>
                          <a:latin typeface="Calibri" panose="020F0502020204030204" pitchFamily="34" charset="0"/>
                          <a:ea typeface="+mn-ea"/>
                          <a:cs typeface="Calibri" panose="020F0502020204030204" pitchFamily="34" charset="0"/>
                        </a:rPr>
                        <a:t>24%</a:t>
                      </a:r>
                    </a:p>
                  </a:txBody>
                  <a:tcPr marL="6350" marR="6350" marT="6350"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marL="0" algn="ctr" defTabSz="457200" rtl="0" eaLnBrk="1" fontAlgn="b" latinLnBrk="0" hangingPunct="1"/>
                      <a:r>
                        <a:rPr lang="en-CA" sz="900" b="0" i="0" u="none" strike="noStrike" kern="1200" dirty="0">
                          <a:solidFill>
                            <a:srgbClr val="000000"/>
                          </a:solidFill>
                          <a:effectLst/>
                          <a:latin typeface="Calibri" panose="020F0502020204030204" pitchFamily="34" charset="0"/>
                          <a:ea typeface="+mn-ea"/>
                          <a:cs typeface="Calibri" panose="020F0502020204030204" pitchFamily="34" charset="0"/>
                        </a:rPr>
                        <a:t>25%</a:t>
                      </a:r>
                    </a:p>
                  </a:txBody>
                  <a:tcPr marL="6350" marR="6350" marT="6350"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75677111"/>
                  </a:ext>
                </a:extLst>
              </a:tr>
            </a:tbl>
          </a:graphicData>
        </a:graphic>
      </p:graphicFrame>
    </p:spTree>
    <p:extLst>
      <p:ext uri="{BB962C8B-B14F-4D97-AF65-F5344CB8AC3E}">
        <p14:creationId xmlns:p14="http://schemas.microsoft.com/office/powerpoint/2010/main" val="160655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6E544-C434-2B43-A8FE-C77626FCFBB0}"/>
              </a:ext>
            </a:extLst>
          </p:cNvPr>
          <p:cNvSpPr>
            <a:spLocks noGrp="1"/>
          </p:cNvSpPr>
          <p:nvPr>
            <p:ph type="title"/>
          </p:nvPr>
        </p:nvSpPr>
        <p:spPr>
          <a:xfrm>
            <a:off x="373821" y="411909"/>
            <a:ext cx="7725150" cy="923330"/>
          </a:xfrm>
        </p:spPr>
        <p:txBody>
          <a:bodyPr/>
          <a:lstStyle/>
          <a:p>
            <a:r>
              <a:rPr lang="en-CA" sz="2000" dirty="0"/>
              <a:t>handyDART service availability fell compared to 2021 as four in ten riders were unable to secure a trip when they called to make a booking, a significant drop from last year</a:t>
            </a:r>
            <a:endParaRPr lang="en-US" sz="2000" dirty="0"/>
          </a:p>
        </p:txBody>
      </p:sp>
      <p:sp>
        <p:nvSpPr>
          <p:cNvPr id="4" name="Text Placeholder 3">
            <a:extLst>
              <a:ext uri="{FF2B5EF4-FFF2-40B4-BE49-F238E27FC236}">
                <a16:creationId xmlns:a16="http://schemas.microsoft.com/office/drawing/2014/main" id="{2ADEEF4D-DF79-CA4C-A15A-10C3FE99F962}"/>
              </a:ext>
            </a:extLst>
          </p:cNvPr>
          <p:cNvSpPr>
            <a:spLocks noGrp="1"/>
          </p:cNvSpPr>
          <p:nvPr>
            <p:ph type="body" sz="quarter" idx="13"/>
          </p:nvPr>
        </p:nvSpPr>
        <p:spPr>
          <a:xfrm>
            <a:off x="373318" y="1384335"/>
            <a:ext cx="8427782" cy="461665"/>
          </a:xfrm>
        </p:spPr>
        <p:txBody>
          <a:bodyPr/>
          <a:lstStyle/>
          <a:p>
            <a:r>
              <a:rPr lang="en-CA" sz="1200" dirty="0">
                <a:solidFill>
                  <a:schemeClr val="accent2"/>
                </a:solidFill>
              </a:rPr>
              <a:t>Of those unable to secure a trip, 55% still made the trip using another type of transportation.</a:t>
            </a:r>
          </a:p>
          <a:p>
            <a:endParaRPr lang="en-US" sz="1200" dirty="0">
              <a:solidFill>
                <a:schemeClr val="accent2"/>
              </a:solidFill>
            </a:endParaRPr>
          </a:p>
        </p:txBody>
      </p:sp>
      <p:sp>
        <p:nvSpPr>
          <p:cNvPr id="2" name="Slide Number Placeholder 1">
            <a:extLst>
              <a:ext uri="{FF2B5EF4-FFF2-40B4-BE49-F238E27FC236}">
                <a16:creationId xmlns:a16="http://schemas.microsoft.com/office/drawing/2014/main" id="{16D1BFEA-19F4-5847-BB82-8037307EDECD}"/>
              </a:ext>
            </a:extLst>
          </p:cNvPr>
          <p:cNvSpPr>
            <a:spLocks noGrp="1"/>
          </p:cNvSpPr>
          <p:nvPr>
            <p:ph type="sldNum" sz="quarter" idx="12"/>
          </p:nvPr>
        </p:nvSpPr>
        <p:spPr/>
        <p:txBody>
          <a:bodyPr/>
          <a:lstStyle/>
          <a:p>
            <a:fld id="{36679B2B-0B95-3D41-A6BF-74EBACF9BD9F}" type="slidenum">
              <a:rPr lang="en-US" smtClean="0"/>
              <a:pPr/>
              <a:t>19</a:t>
            </a:fld>
            <a:endParaRPr lang="en-US" dirty="0"/>
          </a:p>
        </p:txBody>
      </p:sp>
      <p:sp>
        <p:nvSpPr>
          <p:cNvPr id="7" name="TextBox 6">
            <a:extLst>
              <a:ext uri="{FF2B5EF4-FFF2-40B4-BE49-F238E27FC236}">
                <a16:creationId xmlns:a16="http://schemas.microsoft.com/office/drawing/2014/main" id="{AA7AD1DF-DFB3-F543-98AA-739A1025AA72}"/>
              </a:ext>
            </a:extLst>
          </p:cNvPr>
          <p:cNvSpPr txBox="1"/>
          <p:nvPr/>
        </p:nvSpPr>
        <p:spPr>
          <a:xfrm>
            <a:off x="118627" y="4885212"/>
            <a:ext cx="7374373" cy="258288"/>
          </a:xfrm>
          <a:prstGeom prst="rect">
            <a:avLst/>
          </a:prstGeom>
        </p:spPr>
        <p:txBody>
          <a:bodyPr vert="horz" wrap="square" lIns="68580" tIns="34290" rIns="68580" bIns="34290" rtlCol="0" anchor="b">
            <a:noAutofit/>
          </a:bodyPr>
          <a:lstStyle/>
          <a:p>
            <a:r>
              <a:rPr lang="en-US" sz="700" dirty="0"/>
              <a:t>Among those </a:t>
            </a:r>
            <a:r>
              <a:rPr lang="en-CA" sz="700" dirty="0"/>
              <a:t>who booked a one-time trip or a combination of subscription/one-time trips (for each wave) Base 2022: n=943 Base 2021: n=445. Base 2020: n=301. </a:t>
            </a:r>
          </a:p>
          <a:p>
            <a:r>
              <a:rPr lang="en-CA" sz="700" dirty="0"/>
              <a:t>Q14: </a:t>
            </a:r>
            <a:r>
              <a:rPr lang="en-US" sz="700" dirty="0"/>
              <a:t>In the past year, have you been unable to secure a trip using handyDART when you called to make a booking?</a:t>
            </a:r>
          </a:p>
          <a:p>
            <a:r>
              <a:rPr lang="en-US" sz="700" dirty="0"/>
              <a:t>Among those who were unable to secure a trip in Q14</a:t>
            </a:r>
            <a:r>
              <a:rPr lang="en-CA" sz="700" dirty="0"/>
              <a:t> (for each wave</a:t>
            </a:r>
            <a:r>
              <a:rPr lang="en-US" sz="700" dirty="0"/>
              <a:t>. Base 2022: n=386 </a:t>
            </a:r>
            <a:r>
              <a:rPr lang="en-CA" sz="700" dirty="0"/>
              <a:t>Base 2021: n=109. Base 2020: n=142.</a:t>
            </a:r>
          </a:p>
          <a:p>
            <a:r>
              <a:rPr lang="en-US" sz="700" dirty="0"/>
              <a:t>Q15: Thinking of the last trip that handyDART was not able to fulfil, did you take that trip using another mode of transportation? </a:t>
            </a:r>
          </a:p>
        </p:txBody>
      </p:sp>
      <p:sp>
        <p:nvSpPr>
          <p:cNvPr id="10" name="Rounded Rectangle 9">
            <a:extLst>
              <a:ext uri="{FF2B5EF4-FFF2-40B4-BE49-F238E27FC236}">
                <a16:creationId xmlns:a16="http://schemas.microsoft.com/office/drawing/2014/main" id="{3C474701-5A31-064C-8C74-17CECC1BFB27}"/>
              </a:ext>
            </a:extLst>
          </p:cNvPr>
          <p:cNvSpPr/>
          <p:nvPr/>
        </p:nvSpPr>
        <p:spPr>
          <a:xfrm>
            <a:off x="456690" y="1827746"/>
            <a:ext cx="3886710" cy="2694388"/>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1" name="Chart 10">
            <a:extLst>
              <a:ext uri="{FF2B5EF4-FFF2-40B4-BE49-F238E27FC236}">
                <a16:creationId xmlns:a16="http://schemas.microsoft.com/office/drawing/2014/main" id="{ACDD2F36-BCD1-8F46-9ABA-C35AB6746B97}"/>
              </a:ext>
            </a:extLst>
          </p:cNvPr>
          <p:cNvGraphicFramePr/>
          <p:nvPr>
            <p:extLst/>
          </p:nvPr>
        </p:nvGraphicFramePr>
        <p:xfrm>
          <a:off x="557258" y="1645459"/>
          <a:ext cx="4014742" cy="28766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593019BF-5F61-3A45-A02C-C055F286C0E3}"/>
              </a:ext>
            </a:extLst>
          </p:cNvPr>
          <p:cNvSpPr txBox="1"/>
          <p:nvPr/>
        </p:nvSpPr>
        <p:spPr>
          <a:xfrm>
            <a:off x="557258" y="1917659"/>
            <a:ext cx="2867149" cy="388456"/>
          </a:xfrm>
          <a:prstGeom prst="rect">
            <a:avLst/>
          </a:prstGeom>
        </p:spPr>
        <p:txBody>
          <a:bodyPr vert="horz" wrap="square" lIns="68580" tIns="34290" rIns="68580" bIns="34290" rtlCol="0" anchor="t">
            <a:noAutofit/>
          </a:bodyPr>
          <a:lstStyle/>
          <a:p>
            <a:r>
              <a:rPr lang="en-CA" sz="1400" b="1" dirty="0">
                <a:solidFill>
                  <a:prstClr val="black">
                    <a:lumMod val="65000"/>
                    <a:lumOff val="35000"/>
                  </a:prstClr>
                </a:solidFill>
              </a:rPr>
              <a:t>UNABLE</a:t>
            </a:r>
            <a:r>
              <a:rPr lang="en-CA" sz="1400" i="1" dirty="0">
                <a:solidFill>
                  <a:prstClr val="black">
                    <a:lumMod val="65000"/>
                    <a:lumOff val="35000"/>
                  </a:prstClr>
                </a:solidFill>
              </a:rPr>
              <a:t> to Secure a Trip</a:t>
            </a:r>
          </a:p>
        </p:txBody>
      </p:sp>
      <p:graphicFrame>
        <p:nvGraphicFramePr>
          <p:cNvPr id="13" name="Table 12">
            <a:extLst>
              <a:ext uri="{FF2B5EF4-FFF2-40B4-BE49-F238E27FC236}">
                <a16:creationId xmlns:a16="http://schemas.microsoft.com/office/drawing/2014/main" id="{FE80ADA8-33E4-3E47-A0C3-EF0546B50C4D}"/>
              </a:ext>
            </a:extLst>
          </p:cNvPr>
          <p:cNvGraphicFramePr>
            <a:graphicFrameLocks noGrp="1"/>
          </p:cNvGraphicFramePr>
          <p:nvPr>
            <p:extLst/>
          </p:nvPr>
        </p:nvGraphicFramePr>
        <p:xfrm>
          <a:off x="655134" y="2455984"/>
          <a:ext cx="869029" cy="1897776"/>
        </p:xfrm>
        <a:graphic>
          <a:graphicData uri="http://schemas.openxmlformats.org/drawingml/2006/table">
            <a:tbl>
              <a:tblPr firstRow="1" bandRow="1">
                <a:tableStyleId>{00A15C55-8517-42AA-B614-E9B94910E393}</a:tableStyleId>
              </a:tblPr>
              <a:tblGrid>
                <a:gridCol w="869029">
                  <a:extLst>
                    <a:ext uri="{9D8B030D-6E8A-4147-A177-3AD203B41FA5}">
                      <a16:colId xmlns:a16="http://schemas.microsoft.com/office/drawing/2014/main" val="2809522673"/>
                    </a:ext>
                  </a:extLst>
                </a:gridCol>
              </a:tblGrid>
              <a:tr h="474444">
                <a:tc>
                  <a:txBody>
                    <a:bodyPr/>
                    <a:lstStyle/>
                    <a:p>
                      <a:pPr algn="r"/>
                      <a:r>
                        <a:rPr lang="en-US" sz="1000" b="0" dirty="0">
                          <a:solidFill>
                            <a:schemeClr val="tx1">
                              <a:lumMod val="75000"/>
                              <a:lumOff val="25000"/>
                            </a:schemeClr>
                          </a:solidFill>
                        </a:rPr>
                        <a:t>Yes</a:t>
                      </a:r>
                      <a:endParaRPr lang="en-CA" sz="1000" b="0" dirty="0">
                        <a:solidFill>
                          <a:schemeClr val="tx1">
                            <a:lumMod val="75000"/>
                            <a:lumOff val="25000"/>
                          </a:schemeClr>
                        </a:solidFill>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819871"/>
                  </a:ext>
                </a:extLst>
              </a:tr>
              <a:tr h="474444">
                <a:tc>
                  <a:txBody>
                    <a:bodyPr/>
                    <a:lstStyle/>
                    <a:p>
                      <a:pPr algn="r"/>
                      <a:r>
                        <a:rPr lang="en-US" sz="1000" b="0" dirty="0">
                          <a:solidFill>
                            <a:schemeClr val="tx1">
                              <a:lumMod val="75000"/>
                              <a:lumOff val="25000"/>
                            </a:schemeClr>
                          </a:solidFill>
                        </a:rPr>
                        <a:t>No</a:t>
                      </a:r>
                      <a:endParaRPr lang="en-CA" sz="1000" b="0" dirty="0">
                        <a:solidFill>
                          <a:schemeClr val="tx1">
                            <a:lumMod val="75000"/>
                            <a:lumOff val="25000"/>
                          </a:schemeClr>
                        </a:solidFill>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5219456"/>
                  </a:ext>
                </a:extLst>
              </a:tr>
              <a:tr h="474444">
                <a:tc>
                  <a:txBody>
                    <a:bodyPr/>
                    <a:lstStyle/>
                    <a:p>
                      <a:pPr algn="r"/>
                      <a:r>
                        <a:rPr lang="en-CA" sz="1000" b="0" dirty="0">
                          <a:solidFill>
                            <a:schemeClr val="tx1">
                              <a:lumMod val="75000"/>
                              <a:lumOff val="25000"/>
                            </a:schemeClr>
                          </a:solidFill>
                        </a:rPr>
                        <a:t>Don’t recall</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0855217"/>
                  </a:ext>
                </a:extLst>
              </a:tr>
              <a:tr h="474444">
                <a:tc>
                  <a:txBody>
                    <a:bodyPr/>
                    <a:lstStyle/>
                    <a:p>
                      <a:pPr algn="r"/>
                      <a:r>
                        <a:rPr lang="en-CA" sz="1000" b="0" dirty="0">
                          <a:solidFill>
                            <a:schemeClr val="tx1">
                              <a:lumMod val="75000"/>
                              <a:lumOff val="25000"/>
                            </a:schemeClr>
                          </a:solidFill>
                        </a:rPr>
                        <a:t>Prefer not to answer</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2311197"/>
                  </a:ext>
                </a:extLst>
              </a:tr>
            </a:tbl>
          </a:graphicData>
        </a:graphic>
      </p:graphicFrame>
      <p:sp>
        <p:nvSpPr>
          <p:cNvPr id="14" name="Rounded Rectangle 13">
            <a:extLst>
              <a:ext uri="{FF2B5EF4-FFF2-40B4-BE49-F238E27FC236}">
                <a16:creationId xmlns:a16="http://schemas.microsoft.com/office/drawing/2014/main" id="{2862DB3F-3342-A04C-8BFA-32A27A6A1101}"/>
              </a:ext>
            </a:extLst>
          </p:cNvPr>
          <p:cNvSpPr/>
          <p:nvPr/>
        </p:nvSpPr>
        <p:spPr>
          <a:xfrm>
            <a:off x="4685790" y="1827746"/>
            <a:ext cx="3886710" cy="2694388"/>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5" name="Chart 14">
            <a:extLst>
              <a:ext uri="{FF2B5EF4-FFF2-40B4-BE49-F238E27FC236}">
                <a16:creationId xmlns:a16="http://schemas.microsoft.com/office/drawing/2014/main" id="{1C933483-B156-F348-B979-03D898ACD0BE}"/>
              </a:ext>
            </a:extLst>
          </p:cNvPr>
          <p:cNvGraphicFramePr/>
          <p:nvPr>
            <p:extLst/>
          </p:nvPr>
        </p:nvGraphicFramePr>
        <p:xfrm>
          <a:off x="4786358" y="1645459"/>
          <a:ext cx="4014742" cy="287667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3AB394D0-3A16-EE47-A5C3-8E37DE744B14}"/>
              </a:ext>
            </a:extLst>
          </p:cNvPr>
          <p:cNvSpPr txBox="1"/>
          <p:nvPr/>
        </p:nvSpPr>
        <p:spPr>
          <a:xfrm>
            <a:off x="4786358" y="1917659"/>
            <a:ext cx="2867149" cy="388456"/>
          </a:xfrm>
          <a:prstGeom prst="rect">
            <a:avLst/>
          </a:prstGeom>
        </p:spPr>
        <p:txBody>
          <a:bodyPr vert="horz" wrap="square" lIns="68580" tIns="34290" rIns="68580" bIns="34290" rtlCol="0" anchor="t">
            <a:noAutofit/>
          </a:bodyPr>
          <a:lstStyle/>
          <a:p>
            <a:r>
              <a:rPr lang="en-CA" sz="1400" b="1" dirty="0">
                <a:solidFill>
                  <a:prstClr val="black">
                    <a:lumMod val="65000"/>
                    <a:lumOff val="35000"/>
                  </a:prstClr>
                </a:solidFill>
              </a:rPr>
              <a:t>USAGE</a:t>
            </a:r>
            <a:r>
              <a:rPr lang="en-CA" sz="1400" i="1" dirty="0">
                <a:solidFill>
                  <a:prstClr val="black">
                    <a:lumMod val="65000"/>
                    <a:lumOff val="35000"/>
                  </a:prstClr>
                </a:solidFill>
              </a:rPr>
              <a:t> of Another Mode of</a:t>
            </a:r>
            <a:br>
              <a:rPr lang="en-CA" sz="1400" i="1" dirty="0">
                <a:solidFill>
                  <a:prstClr val="black">
                    <a:lumMod val="65000"/>
                    <a:lumOff val="35000"/>
                  </a:prstClr>
                </a:solidFill>
              </a:rPr>
            </a:br>
            <a:r>
              <a:rPr lang="en-CA" sz="1400" i="1" dirty="0">
                <a:solidFill>
                  <a:prstClr val="black">
                    <a:lumMod val="65000"/>
                    <a:lumOff val="35000"/>
                  </a:prstClr>
                </a:solidFill>
              </a:rPr>
              <a:t>Transportation</a:t>
            </a:r>
          </a:p>
        </p:txBody>
      </p:sp>
      <p:graphicFrame>
        <p:nvGraphicFramePr>
          <p:cNvPr id="17" name="Table 16">
            <a:extLst>
              <a:ext uri="{FF2B5EF4-FFF2-40B4-BE49-F238E27FC236}">
                <a16:creationId xmlns:a16="http://schemas.microsoft.com/office/drawing/2014/main" id="{6407DB93-8AAE-5D45-8116-CF63EDC457EB}"/>
              </a:ext>
            </a:extLst>
          </p:cNvPr>
          <p:cNvGraphicFramePr>
            <a:graphicFrameLocks noGrp="1"/>
          </p:cNvGraphicFramePr>
          <p:nvPr>
            <p:extLst/>
          </p:nvPr>
        </p:nvGraphicFramePr>
        <p:xfrm>
          <a:off x="4883989" y="2455984"/>
          <a:ext cx="869029" cy="1897776"/>
        </p:xfrm>
        <a:graphic>
          <a:graphicData uri="http://schemas.openxmlformats.org/drawingml/2006/table">
            <a:tbl>
              <a:tblPr firstRow="1" bandRow="1">
                <a:tableStyleId>{00A15C55-8517-42AA-B614-E9B94910E393}</a:tableStyleId>
              </a:tblPr>
              <a:tblGrid>
                <a:gridCol w="869029">
                  <a:extLst>
                    <a:ext uri="{9D8B030D-6E8A-4147-A177-3AD203B41FA5}">
                      <a16:colId xmlns:a16="http://schemas.microsoft.com/office/drawing/2014/main" val="2809522673"/>
                    </a:ext>
                  </a:extLst>
                </a:gridCol>
              </a:tblGrid>
              <a:tr h="474444">
                <a:tc>
                  <a:txBody>
                    <a:bodyPr/>
                    <a:lstStyle/>
                    <a:p>
                      <a:pPr algn="r"/>
                      <a:r>
                        <a:rPr lang="en-US" sz="1000" b="0" dirty="0">
                          <a:solidFill>
                            <a:schemeClr val="tx1">
                              <a:lumMod val="75000"/>
                              <a:lumOff val="25000"/>
                            </a:schemeClr>
                          </a:solidFill>
                        </a:rPr>
                        <a:t>Yes</a:t>
                      </a:r>
                      <a:endParaRPr lang="en-CA" sz="1000" b="0" dirty="0">
                        <a:solidFill>
                          <a:schemeClr val="tx1">
                            <a:lumMod val="75000"/>
                            <a:lumOff val="25000"/>
                          </a:schemeClr>
                        </a:solidFill>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819871"/>
                  </a:ext>
                </a:extLst>
              </a:tr>
              <a:tr h="474444">
                <a:tc>
                  <a:txBody>
                    <a:bodyPr/>
                    <a:lstStyle/>
                    <a:p>
                      <a:pPr algn="r"/>
                      <a:r>
                        <a:rPr lang="en-US" sz="1000" b="0" dirty="0">
                          <a:solidFill>
                            <a:schemeClr val="tx1">
                              <a:lumMod val="75000"/>
                              <a:lumOff val="25000"/>
                            </a:schemeClr>
                          </a:solidFill>
                        </a:rPr>
                        <a:t>No</a:t>
                      </a:r>
                      <a:endParaRPr lang="en-CA" sz="1000" b="0" dirty="0">
                        <a:solidFill>
                          <a:schemeClr val="tx1">
                            <a:lumMod val="75000"/>
                            <a:lumOff val="25000"/>
                          </a:schemeClr>
                        </a:solidFill>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5219456"/>
                  </a:ext>
                </a:extLst>
              </a:tr>
              <a:tr h="474444">
                <a:tc>
                  <a:txBody>
                    <a:bodyPr/>
                    <a:lstStyle/>
                    <a:p>
                      <a:pPr algn="r"/>
                      <a:r>
                        <a:rPr lang="en-CA" sz="1000" b="0" dirty="0">
                          <a:solidFill>
                            <a:schemeClr val="tx1">
                              <a:lumMod val="75000"/>
                              <a:lumOff val="25000"/>
                            </a:schemeClr>
                          </a:solidFill>
                        </a:rPr>
                        <a:t>Don’t recall</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0855217"/>
                  </a:ext>
                </a:extLst>
              </a:tr>
              <a:tr h="474444">
                <a:tc>
                  <a:txBody>
                    <a:bodyPr/>
                    <a:lstStyle/>
                    <a:p>
                      <a:pPr algn="r"/>
                      <a:r>
                        <a:rPr lang="en-CA" sz="1000" b="0" dirty="0">
                          <a:solidFill>
                            <a:schemeClr val="tx1">
                              <a:lumMod val="75000"/>
                              <a:lumOff val="25000"/>
                            </a:schemeClr>
                          </a:solidFill>
                        </a:rPr>
                        <a:t>Prefer not to answer</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2311197"/>
                  </a:ext>
                </a:extLst>
              </a:tr>
            </a:tbl>
          </a:graphicData>
        </a:graphic>
      </p:graphicFrame>
    </p:spTree>
    <p:extLst>
      <p:ext uri="{BB962C8B-B14F-4D97-AF65-F5344CB8AC3E}">
        <p14:creationId xmlns:p14="http://schemas.microsoft.com/office/powerpoint/2010/main" val="231866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679B2B-0B95-3D41-A6BF-74EBACF9BD9F}" type="slidenum">
              <a:rPr lang="en-US" smtClean="0"/>
              <a:pPr/>
              <a:t>2</a:t>
            </a:fld>
            <a:endParaRPr lang="en-US" dirty="0"/>
          </a:p>
        </p:txBody>
      </p:sp>
      <p:sp>
        <p:nvSpPr>
          <p:cNvPr id="20" name="Text Placeholder 2">
            <a:extLst>
              <a:ext uri="{FF2B5EF4-FFF2-40B4-BE49-F238E27FC236}">
                <a16:creationId xmlns:a16="http://schemas.microsoft.com/office/drawing/2014/main" id="{BEFC6971-4C8D-494F-A9E1-6DB02273FD0D}"/>
              </a:ext>
            </a:extLst>
          </p:cNvPr>
          <p:cNvSpPr txBox="1">
            <a:spLocks/>
          </p:cNvSpPr>
          <p:nvPr/>
        </p:nvSpPr>
        <p:spPr>
          <a:xfrm>
            <a:off x="2476501" y="1025584"/>
            <a:ext cx="5410636" cy="304742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6700" indent="-266700">
              <a:spcBef>
                <a:spcPts val="0"/>
              </a:spcBef>
              <a:buClr>
                <a:schemeClr val="tx1"/>
              </a:buClr>
              <a:buFont typeface="Arial" panose="020B0604020202020204" pitchFamily="34" charset="0"/>
              <a:buChar char="•"/>
            </a:pPr>
            <a:r>
              <a:rPr lang="en-US" sz="1400" b="1" dirty="0">
                <a:cs typeface="Times New Roman" panose="02020603050405020304" pitchFamily="18" charset="0"/>
              </a:rPr>
              <a:t>Background &amp; Methodology				03</a:t>
            </a:r>
          </a:p>
          <a:p>
            <a:pPr marL="266700" indent="-266700">
              <a:spcBef>
                <a:spcPts val="0"/>
              </a:spcBef>
              <a:buClr>
                <a:schemeClr val="tx1"/>
              </a:buClr>
              <a:buFont typeface="Arial" panose="020B0604020202020204" pitchFamily="34" charset="0"/>
              <a:buChar char="•"/>
            </a:pPr>
            <a:endParaRPr lang="en-US" sz="1400" b="1" dirty="0">
              <a:cs typeface="Times New Roman" panose="02020603050405020304" pitchFamily="18" charset="0"/>
            </a:endParaRPr>
          </a:p>
          <a:p>
            <a:pPr marL="266700" indent="-266700">
              <a:spcBef>
                <a:spcPts val="0"/>
              </a:spcBef>
              <a:buClr>
                <a:schemeClr val="tx1"/>
              </a:buClr>
              <a:buFont typeface="Arial" panose="020B0604020202020204" pitchFamily="34" charset="0"/>
              <a:buChar char="•"/>
            </a:pPr>
            <a:r>
              <a:rPr lang="en-US" sz="1400" b="1" dirty="0">
                <a:cs typeface="Times New Roman" panose="02020603050405020304" pitchFamily="18" charset="0"/>
              </a:rPr>
              <a:t>Key Findings							07</a:t>
            </a:r>
          </a:p>
          <a:p>
            <a:pPr marL="266700" indent="-266700">
              <a:spcBef>
                <a:spcPts val="0"/>
              </a:spcBef>
              <a:buClr>
                <a:schemeClr val="tx1"/>
              </a:buClr>
              <a:buFont typeface="Arial" panose="020B0604020202020204" pitchFamily="34" charset="0"/>
              <a:buChar char="•"/>
            </a:pPr>
            <a:endParaRPr lang="en-US" sz="1400" b="1" dirty="0">
              <a:cs typeface="Times New Roman" panose="02020603050405020304" pitchFamily="18" charset="0"/>
            </a:endParaRPr>
          </a:p>
          <a:p>
            <a:pPr marL="266700" indent="-266700">
              <a:spcBef>
                <a:spcPts val="0"/>
              </a:spcBef>
              <a:buClr>
                <a:schemeClr val="tx1"/>
              </a:buClr>
              <a:buFont typeface="Arial" panose="020B0604020202020204" pitchFamily="34" charset="0"/>
              <a:buChar char="•"/>
            </a:pPr>
            <a:r>
              <a:rPr lang="en-US" sz="1400" b="1" dirty="0">
                <a:cs typeface="Times New Roman" panose="02020603050405020304" pitchFamily="18" charset="0"/>
              </a:rPr>
              <a:t>Detailed Results						11</a:t>
            </a:r>
            <a:endParaRPr lang="en-US" sz="1400" dirty="0">
              <a:cs typeface="Times New Roman" panose="02020603050405020304" pitchFamily="18" charset="0"/>
            </a:endParaRPr>
          </a:p>
          <a:p>
            <a:pPr marL="666750" lvl="1" indent="-266700">
              <a:spcBef>
                <a:spcPts val="600"/>
              </a:spcBef>
              <a:spcAft>
                <a:spcPts val="300"/>
              </a:spcAft>
              <a:buClr>
                <a:schemeClr val="tx1"/>
              </a:buClr>
              <a:buFont typeface="Courier New" panose="02070309020205020404" pitchFamily="49" charset="0"/>
              <a:buChar char="o"/>
            </a:pPr>
            <a:r>
              <a:rPr lang="en-US" sz="1400" dirty="0">
                <a:cs typeface="Times New Roman" panose="02020603050405020304" pitchFamily="18" charset="0"/>
              </a:rPr>
              <a:t>Ridership elements					12</a:t>
            </a:r>
          </a:p>
          <a:p>
            <a:pPr marL="666750" lvl="1" indent="-266700">
              <a:spcBef>
                <a:spcPts val="600"/>
              </a:spcBef>
              <a:spcAft>
                <a:spcPts val="300"/>
              </a:spcAft>
              <a:buClr>
                <a:schemeClr val="tx1"/>
              </a:buClr>
              <a:buFont typeface="Courier New" panose="02070309020205020404" pitchFamily="49" charset="0"/>
              <a:buChar char="o"/>
            </a:pPr>
            <a:r>
              <a:rPr lang="en-US" sz="1400" dirty="0">
                <a:cs typeface="Times New Roman" panose="02020603050405020304" pitchFamily="18" charset="0"/>
              </a:rPr>
              <a:t>Satisfaction with handyDART service		23</a:t>
            </a:r>
          </a:p>
          <a:p>
            <a:pPr marL="666750" lvl="1" indent="-266700">
              <a:spcBef>
                <a:spcPts val="600"/>
              </a:spcBef>
              <a:spcAft>
                <a:spcPts val="300"/>
              </a:spcAft>
              <a:buClr>
                <a:schemeClr val="tx1"/>
              </a:buClr>
              <a:buFont typeface="Courier New" panose="02070309020205020404" pitchFamily="49" charset="0"/>
              <a:buChar char="o"/>
            </a:pPr>
            <a:r>
              <a:rPr lang="en-US" sz="1400" dirty="0">
                <a:cs typeface="Times New Roman" panose="02020603050405020304" pitchFamily="18" charset="0"/>
              </a:rPr>
              <a:t>Key opportunities for service expansion		29</a:t>
            </a:r>
          </a:p>
          <a:p>
            <a:pPr marL="666750" lvl="1" indent="-266700">
              <a:spcBef>
                <a:spcPts val="600"/>
              </a:spcBef>
              <a:spcAft>
                <a:spcPts val="300"/>
              </a:spcAft>
              <a:buClr>
                <a:schemeClr val="tx1"/>
              </a:buClr>
              <a:buFont typeface="Courier New" panose="02070309020205020404" pitchFamily="49" charset="0"/>
              <a:buChar char="o"/>
            </a:pPr>
            <a:r>
              <a:rPr lang="en-US" sz="1400" dirty="0">
                <a:cs typeface="Times New Roman" panose="02020603050405020304" pitchFamily="18" charset="0"/>
              </a:rPr>
              <a:t>Awareness and perceptions of supplemental	36</a:t>
            </a:r>
            <a:br>
              <a:rPr lang="en-US" sz="1400" dirty="0">
                <a:cs typeface="Times New Roman" panose="02020603050405020304" pitchFamily="18" charset="0"/>
              </a:rPr>
            </a:br>
            <a:r>
              <a:rPr lang="en-US" sz="1400" dirty="0">
                <a:cs typeface="Times New Roman" panose="02020603050405020304" pitchFamily="18" charset="0"/>
              </a:rPr>
              <a:t>taxi programs</a:t>
            </a:r>
            <a:br>
              <a:rPr lang="en-US" sz="1400" dirty="0">
                <a:cs typeface="Times New Roman" panose="02020603050405020304" pitchFamily="18" charset="0"/>
              </a:rPr>
            </a:br>
            <a:endParaRPr lang="en-US" sz="1400" dirty="0">
              <a:cs typeface="Times New Roman" panose="02020603050405020304" pitchFamily="18" charset="0"/>
            </a:endParaRPr>
          </a:p>
          <a:p>
            <a:pPr marL="266700" indent="-266700">
              <a:spcBef>
                <a:spcPts val="0"/>
              </a:spcBef>
              <a:buClr>
                <a:schemeClr val="tx1"/>
              </a:buClr>
              <a:buFont typeface="Arial" panose="020B0604020202020204" pitchFamily="34" charset="0"/>
              <a:buChar char="•"/>
            </a:pPr>
            <a:r>
              <a:rPr lang="en-US" sz="1400" b="1" dirty="0">
                <a:cs typeface="Times New Roman" panose="02020603050405020304" pitchFamily="18" charset="0"/>
              </a:rPr>
              <a:t>Respondent Profile						42</a:t>
            </a:r>
          </a:p>
          <a:p>
            <a:pPr marL="266700" indent="-266700">
              <a:spcBef>
                <a:spcPts val="0"/>
              </a:spcBef>
              <a:buClr>
                <a:schemeClr val="tx1"/>
              </a:buClr>
              <a:buFont typeface="Arial" panose="020B0604020202020204" pitchFamily="34" charset="0"/>
              <a:buChar char="•"/>
            </a:pPr>
            <a:endParaRPr lang="en-US" sz="1400" b="1" dirty="0">
              <a:cs typeface="Times New Roman" panose="02020603050405020304" pitchFamily="18" charset="0"/>
            </a:endParaRPr>
          </a:p>
          <a:p>
            <a:pPr marL="266700" indent="-266700">
              <a:spcBef>
                <a:spcPts val="0"/>
              </a:spcBef>
              <a:buClr>
                <a:srgbClr val="C00000"/>
              </a:buClr>
              <a:buFont typeface="Arial" panose="020B0604020202020204" pitchFamily="34" charset="0"/>
              <a:buChar char="•"/>
            </a:pPr>
            <a:r>
              <a:rPr lang="en-US" sz="1400" b="1" dirty="0">
                <a:cs typeface="Times New Roman" panose="02020603050405020304" pitchFamily="18" charset="0"/>
              </a:rPr>
              <a:t>Appendix 							44</a:t>
            </a:r>
          </a:p>
          <a:p>
            <a:pPr marL="0" indent="0">
              <a:spcBef>
                <a:spcPts val="0"/>
              </a:spcBef>
              <a:buClr>
                <a:srgbClr val="C00000"/>
              </a:buClr>
              <a:buNone/>
            </a:pPr>
            <a:endParaRPr lang="en-US" sz="1400" b="1" dirty="0">
              <a:cs typeface="Times New Roman" panose="02020603050405020304" pitchFamily="18" charset="0"/>
            </a:endParaRPr>
          </a:p>
          <a:p>
            <a:pPr marL="666750" lvl="1" indent="-266700">
              <a:spcBef>
                <a:spcPts val="0"/>
              </a:spcBef>
              <a:buClr>
                <a:srgbClr val="C00000"/>
              </a:buClr>
              <a:buFont typeface="Courier New" panose="02070309020205020404" pitchFamily="49" charset="0"/>
              <a:buChar char="o"/>
            </a:pPr>
            <a:endParaRPr lang="en-US" sz="1400" dirty="0">
              <a:cs typeface="Times New Roman" panose="02020603050405020304" pitchFamily="18" charset="0"/>
            </a:endParaRPr>
          </a:p>
          <a:p>
            <a:pPr marL="666750" lvl="1" indent="-266700">
              <a:spcBef>
                <a:spcPts val="0"/>
              </a:spcBef>
              <a:buClr>
                <a:srgbClr val="C00000"/>
              </a:buClr>
              <a:buFont typeface="Courier New" panose="02070309020205020404" pitchFamily="49" charset="0"/>
              <a:buChar char="o"/>
            </a:pPr>
            <a:endParaRPr lang="en-US" sz="1400" dirty="0">
              <a:cs typeface="Times New Roman" panose="02020603050405020304" pitchFamily="18" charset="0"/>
            </a:endParaRPr>
          </a:p>
          <a:p>
            <a:pPr marL="666750" lvl="1" indent="-266700">
              <a:spcBef>
                <a:spcPts val="0"/>
              </a:spcBef>
              <a:buClr>
                <a:srgbClr val="C00000"/>
              </a:buClr>
              <a:buFont typeface="Courier New" panose="02070309020205020404" pitchFamily="49" charset="0"/>
              <a:buChar char="o"/>
            </a:pPr>
            <a:endParaRPr lang="en-US" sz="1400" dirty="0">
              <a:cs typeface="Times New Roman" panose="02020603050405020304" pitchFamily="18" charset="0"/>
            </a:endParaRPr>
          </a:p>
          <a:p>
            <a:pPr marL="666750" lvl="1" indent="-266700">
              <a:spcBef>
                <a:spcPts val="0"/>
              </a:spcBef>
              <a:buClr>
                <a:srgbClr val="C00000"/>
              </a:buClr>
              <a:buFont typeface="Courier New" panose="02070309020205020404" pitchFamily="49" charset="0"/>
              <a:buChar char="o"/>
            </a:pPr>
            <a:endParaRPr lang="en-US" sz="1400" dirty="0">
              <a:cs typeface="Times New Roman" panose="02020603050405020304" pitchFamily="18" charset="0"/>
            </a:endParaRPr>
          </a:p>
          <a:p>
            <a:pPr marL="666750" lvl="1" indent="-266700">
              <a:spcBef>
                <a:spcPts val="0"/>
              </a:spcBef>
              <a:buClr>
                <a:srgbClr val="C00000"/>
              </a:buClr>
              <a:buFont typeface="Courier New" panose="02070309020205020404" pitchFamily="49" charset="0"/>
              <a:buChar char="o"/>
            </a:pPr>
            <a:endParaRPr lang="en-US" sz="1400" dirty="0">
              <a:cs typeface="Times New Roman" panose="02020603050405020304" pitchFamily="18" charset="0"/>
            </a:endParaRPr>
          </a:p>
          <a:p>
            <a:pPr marL="400050" lvl="1" indent="0">
              <a:spcBef>
                <a:spcPts val="0"/>
              </a:spcBef>
              <a:buClr>
                <a:srgbClr val="C00000"/>
              </a:buClr>
              <a:buNone/>
            </a:pPr>
            <a:endParaRPr lang="en-US" sz="1400" dirty="0">
              <a:cs typeface="Times New Roman" panose="02020603050405020304" pitchFamily="18" charset="0"/>
            </a:endParaRPr>
          </a:p>
          <a:p>
            <a:pPr marL="666750" lvl="1" indent="-266700">
              <a:spcBef>
                <a:spcPts val="0"/>
              </a:spcBef>
              <a:buClr>
                <a:srgbClr val="C00000"/>
              </a:buClr>
              <a:buFont typeface="Courier New" panose="02070309020205020404" pitchFamily="49" charset="0"/>
              <a:buChar char="o"/>
            </a:pPr>
            <a:endParaRPr lang="en-US" sz="1400" dirty="0">
              <a:cs typeface="Times New Roman" panose="02020603050405020304" pitchFamily="18" charset="0"/>
            </a:endParaRPr>
          </a:p>
        </p:txBody>
      </p:sp>
      <p:pic>
        <p:nvPicPr>
          <p:cNvPr id="4098" name="Picture 2" descr="May be an image of 1 person, bicycle and outdoors">
            <a:extLst>
              <a:ext uri="{FF2B5EF4-FFF2-40B4-BE49-F238E27FC236}">
                <a16:creationId xmlns:a16="http://schemas.microsoft.com/office/drawing/2014/main" id="{152052B5-C8E5-1040-B12E-4F7F2A5DC1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894" y="1578524"/>
            <a:ext cx="2133600" cy="2133600"/>
          </a:xfrm>
          <a:prstGeom prst="roundRect">
            <a:avLst>
              <a:gd name="adj" fmla="val 8594"/>
            </a:avLst>
          </a:prstGeom>
          <a:solidFill>
            <a:srgbClr val="FFFFFF">
              <a:shade val="85000"/>
            </a:srgbClr>
          </a:solidFill>
          <a:ln w="6350">
            <a:solidFill>
              <a:schemeClr val="accent2">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6005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32C151-070D-402D-8464-52E8D95C239E}"/>
              </a:ext>
            </a:extLst>
          </p:cNvPr>
          <p:cNvSpPr>
            <a:spLocks noGrp="1"/>
          </p:cNvSpPr>
          <p:nvPr>
            <p:ph type="sldNum" sz="quarter" idx="12"/>
          </p:nvPr>
        </p:nvSpPr>
        <p:spPr/>
        <p:txBody>
          <a:bodyPr/>
          <a:lstStyle/>
          <a:p>
            <a:fld id="{36679B2B-0B95-3D41-A6BF-74EBACF9BD9F}" type="slidenum">
              <a:rPr lang="en-US" smtClean="0"/>
              <a:pPr/>
              <a:t>20</a:t>
            </a:fld>
            <a:endParaRPr lang="en-US" dirty="0"/>
          </a:p>
        </p:txBody>
      </p:sp>
      <p:sp>
        <p:nvSpPr>
          <p:cNvPr id="2" name="Title 1">
            <a:extLst>
              <a:ext uri="{FF2B5EF4-FFF2-40B4-BE49-F238E27FC236}">
                <a16:creationId xmlns:a16="http://schemas.microsoft.com/office/drawing/2014/main" id="{CB921B37-DA3A-45B7-8376-D2C4A73BE254}"/>
              </a:ext>
            </a:extLst>
          </p:cNvPr>
          <p:cNvSpPr>
            <a:spLocks noGrp="1"/>
          </p:cNvSpPr>
          <p:nvPr>
            <p:ph type="title"/>
          </p:nvPr>
        </p:nvSpPr>
        <p:spPr>
          <a:xfrm>
            <a:off x="2131320" y="600403"/>
            <a:ext cx="6387839" cy="424732"/>
          </a:xfrm>
        </p:spPr>
        <p:txBody>
          <a:bodyPr>
            <a:normAutofit fontScale="90000"/>
          </a:bodyPr>
          <a:lstStyle/>
          <a:p>
            <a:r>
              <a:rPr lang="en-CA" dirty="0"/>
              <a:t>Six in ten riders never use the regular fixed-route bus service which is consistent with last year’s results</a:t>
            </a:r>
          </a:p>
        </p:txBody>
      </p:sp>
      <p:sp>
        <p:nvSpPr>
          <p:cNvPr id="3" name="Text Placeholder 2">
            <a:extLst>
              <a:ext uri="{FF2B5EF4-FFF2-40B4-BE49-F238E27FC236}">
                <a16:creationId xmlns:a16="http://schemas.microsoft.com/office/drawing/2014/main" id="{41E88899-8525-D34E-81BC-057C24E3AB40}"/>
              </a:ext>
            </a:extLst>
          </p:cNvPr>
          <p:cNvSpPr>
            <a:spLocks noGrp="1"/>
          </p:cNvSpPr>
          <p:nvPr>
            <p:ph type="body" sz="quarter" idx="14"/>
          </p:nvPr>
        </p:nvSpPr>
        <p:spPr>
          <a:xfrm>
            <a:off x="176851" y="2208999"/>
            <a:ext cx="1620587" cy="1858970"/>
          </a:xfrm>
        </p:spPr>
        <p:txBody>
          <a:bodyPr/>
          <a:lstStyle/>
          <a:p>
            <a:pPr marL="0" indent="0" algn="ctr">
              <a:lnSpc>
                <a:spcPct val="100000"/>
              </a:lnSpc>
              <a:buNone/>
            </a:pPr>
            <a:r>
              <a:rPr lang="en-CA" dirty="0">
                <a:solidFill>
                  <a:schemeClr val="accent2"/>
                </a:solidFill>
              </a:rPr>
              <a:t>Residents of Kamloops (65%) and Vernon (69%) are more likely to say they do not use the regular fixed-route bus service.</a:t>
            </a:r>
          </a:p>
          <a:p>
            <a:pPr marL="0" indent="0" algn="ctr">
              <a:lnSpc>
                <a:spcPct val="100000"/>
              </a:lnSpc>
              <a:buNone/>
            </a:pPr>
            <a:endParaRPr lang="en-US" dirty="0">
              <a:solidFill>
                <a:schemeClr val="accent2"/>
              </a:solidFill>
            </a:endParaRPr>
          </a:p>
        </p:txBody>
      </p:sp>
      <p:graphicFrame>
        <p:nvGraphicFramePr>
          <p:cNvPr id="5" name="Content Placeholder 5">
            <a:extLst>
              <a:ext uri="{FF2B5EF4-FFF2-40B4-BE49-F238E27FC236}">
                <a16:creationId xmlns:a16="http://schemas.microsoft.com/office/drawing/2014/main" id="{A5BA0AAC-022D-47E1-AFCC-EAD98016A06A}"/>
              </a:ext>
            </a:extLst>
          </p:cNvPr>
          <p:cNvGraphicFramePr>
            <a:graphicFrameLocks/>
          </p:cNvGraphicFramePr>
          <p:nvPr>
            <p:extLst>
              <p:ext uri="{D42A27DB-BD31-4B8C-83A1-F6EECF244321}">
                <p14:modId xmlns:p14="http://schemas.microsoft.com/office/powerpoint/2010/main" val="812550046"/>
              </p:ext>
            </p:extLst>
          </p:nvPr>
        </p:nvGraphicFramePr>
        <p:xfrm>
          <a:off x="2295913" y="1606604"/>
          <a:ext cx="6057254" cy="309462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184BF4D1-D465-4129-9442-731E28A35A3C}"/>
              </a:ext>
            </a:extLst>
          </p:cNvPr>
          <p:cNvSpPr txBox="1"/>
          <p:nvPr/>
        </p:nvSpPr>
        <p:spPr>
          <a:xfrm>
            <a:off x="1669839" y="2001047"/>
            <a:ext cx="6320459" cy="612401"/>
          </a:xfrm>
          <a:prstGeom prst="rect">
            <a:avLst/>
          </a:prstGeom>
        </p:spPr>
        <p:txBody>
          <a:bodyPr vert="horz" wrap="square" lIns="68580" tIns="34290" rIns="68580" bIns="34290" rtlCol="0" anchor="ctr">
            <a:normAutofit/>
          </a:bodyPr>
          <a:lstStyle/>
          <a:p>
            <a:pPr algn="just"/>
            <a:endParaRPr lang="en-CA" sz="1350" dirty="0">
              <a:solidFill>
                <a:schemeClr val="bg2">
                  <a:lumMod val="25000"/>
                </a:schemeClr>
              </a:solidFill>
            </a:endParaRPr>
          </a:p>
        </p:txBody>
      </p:sp>
      <p:sp>
        <p:nvSpPr>
          <p:cNvPr id="10" name="TextBox 9">
            <a:extLst>
              <a:ext uri="{FF2B5EF4-FFF2-40B4-BE49-F238E27FC236}">
                <a16:creationId xmlns:a16="http://schemas.microsoft.com/office/drawing/2014/main" id="{5CA3E745-86E3-C540-AABA-441837E69652}"/>
              </a:ext>
            </a:extLst>
          </p:cNvPr>
          <p:cNvSpPr txBox="1"/>
          <p:nvPr/>
        </p:nvSpPr>
        <p:spPr>
          <a:xfrm>
            <a:off x="2060463" y="4804206"/>
            <a:ext cx="5802347" cy="258288"/>
          </a:xfrm>
          <a:prstGeom prst="rect">
            <a:avLst/>
          </a:prstGeom>
        </p:spPr>
        <p:txBody>
          <a:bodyPr vert="horz" wrap="square" lIns="68580" tIns="34290" rIns="68580" bIns="34290" rtlCol="0" anchor="ctr">
            <a:noAutofit/>
          </a:bodyPr>
          <a:lstStyle/>
          <a:p>
            <a:r>
              <a:rPr lang="en-CA" sz="700" dirty="0"/>
              <a:t>Base 2022: n=1,203. Base 2021: Total, n=581. Base 2020: n=453.  </a:t>
            </a:r>
          </a:p>
          <a:p>
            <a:r>
              <a:rPr lang="en-CA" sz="700" dirty="0"/>
              <a:t>Q3. I</a:t>
            </a:r>
            <a:r>
              <a:rPr lang="en-US" sz="700" dirty="0"/>
              <a:t>n the past six months, how often have you used the regular fixed-route bus service in your area?</a:t>
            </a:r>
            <a:endParaRPr lang="en-CA" sz="700" dirty="0"/>
          </a:p>
        </p:txBody>
      </p:sp>
      <p:pic>
        <p:nvPicPr>
          <p:cNvPr id="11" name="Picture Placeholder 4">
            <a:extLst>
              <a:ext uri="{FF2B5EF4-FFF2-40B4-BE49-F238E27FC236}">
                <a16:creationId xmlns:a16="http://schemas.microsoft.com/office/drawing/2014/main" id="{626E39D0-E0A1-1B41-98A5-F5E594EEEE96}"/>
              </a:ext>
            </a:extLst>
          </p:cNvPr>
          <p:cNvPicPr>
            <a:picLocks noChangeAspect="1"/>
          </p:cNvPicPr>
          <p:nvPr/>
        </p:nvPicPr>
        <p:blipFill>
          <a:blip r:embed="rId3" cstate="screen">
            <a:extLst>
              <a:ext uri="{28A0092B-C50C-407E-A947-70E740481C1C}">
                <a14:useLocalDpi xmlns:a14="http://schemas.microsoft.com/office/drawing/2010/main"/>
              </a:ext>
            </a:extLst>
          </a:blip>
          <a:srcRect l="4913" r="4913"/>
          <a:stretch>
            <a:fillRect/>
          </a:stretch>
        </p:blipFill>
        <p:spPr>
          <a:xfrm>
            <a:off x="185089" y="544023"/>
            <a:ext cx="1620587" cy="1197434"/>
          </a:xfrm>
          <a:prstGeom prst="roundRect">
            <a:avLst>
              <a:gd name="adj" fmla="val 8594"/>
            </a:avLst>
          </a:prstGeom>
          <a:solidFill>
            <a:srgbClr val="FFFFFF">
              <a:shade val="85000"/>
            </a:srgbClr>
          </a:solidFill>
          <a:ln w="6350">
            <a:solidFill>
              <a:schemeClr val="accent2">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3309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84CA6-D56B-4C28-BCCB-51BF89AB8525}"/>
              </a:ext>
            </a:extLst>
          </p:cNvPr>
          <p:cNvSpPr>
            <a:spLocks noGrp="1"/>
          </p:cNvSpPr>
          <p:nvPr>
            <p:ph type="sldNum" sz="quarter" idx="12"/>
          </p:nvPr>
        </p:nvSpPr>
        <p:spPr/>
        <p:txBody>
          <a:bodyPr/>
          <a:lstStyle/>
          <a:p>
            <a:fld id="{36679B2B-0B95-3D41-A6BF-74EBACF9BD9F}" type="slidenum">
              <a:rPr lang="en-US" smtClean="0"/>
              <a:pPr/>
              <a:t>21</a:t>
            </a:fld>
            <a:endParaRPr lang="en-US" dirty="0"/>
          </a:p>
        </p:txBody>
      </p:sp>
      <p:sp>
        <p:nvSpPr>
          <p:cNvPr id="2" name="Title 1">
            <a:extLst>
              <a:ext uri="{FF2B5EF4-FFF2-40B4-BE49-F238E27FC236}">
                <a16:creationId xmlns:a16="http://schemas.microsoft.com/office/drawing/2014/main" id="{3523071F-4E43-4039-9E31-7C7922A52C8E}"/>
              </a:ext>
            </a:extLst>
          </p:cNvPr>
          <p:cNvSpPr>
            <a:spLocks noGrp="1"/>
          </p:cNvSpPr>
          <p:nvPr>
            <p:ph type="title"/>
          </p:nvPr>
        </p:nvSpPr>
        <p:spPr>
          <a:xfrm>
            <a:off x="366518" y="477894"/>
            <a:ext cx="5902478" cy="424732"/>
          </a:xfrm>
        </p:spPr>
        <p:txBody>
          <a:bodyPr>
            <a:normAutofit fontScale="90000"/>
          </a:bodyPr>
          <a:lstStyle/>
          <a:p>
            <a:r>
              <a:rPr lang="en-CA" dirty="0"/>
              <a:t>handyDART use is much higher than regular fixed-route bus service use</a:t>
            </a:r>
          </a:p>
        </p:txBody>
      </p:sp>
      <p:graphicFrame>
        <p:nvGraphicFramePr>
          <p:cNvPr id="9" name="Chart 8">
            <a:extLst>
              <a:ext uri="{FF2B5EF4-FFF2-40B4-BE49-F238E27FC236}">
                <a16:creationId xmlns:a16="http://schemas.microsoft.com/office/drawing/2014/main" id="{40E542DF-9B65-4781-B640-E0A554CC1D2B}"/>
              </a:ext>
            </a:extLst>
          </p:cNvPr>
          <p:cNvGraphicFramePr/>
          <p:nvPr>
            <p:extLst>
              <p:ext uri="{D42A27DB-BD31-4B8C-83A1-F6EECF244321}">
                <p14:modId xmlns:p14="http://schemas.microsoft.com/office/powerpoint/2010/main" val="1149090501"/>
              </p:ext>
            </p:extLst>
          </p:nvPr>
        </p:nvGraphicFramePr>
        <p:xfrm>
          <a:off x="183030" y="1359242"/>
          <a:ext cx="6181556" cy="320451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6206506-6055-864A-B9C2-0C2864483138}"/>
              </a:ext>
            </a:extLst>
          </p:cNvPr>
          <p:cNvSpPr txBox="1"/>
          <p:nvPr/>
        </p:nvSpPr>
        <p:spPr>
          <a:xfrm>
            <a:off x="118627" y="4815321"/>
            <a:ext cx="5802347" cy="258288"/>
          </a:xfrm>
          <a:prstGeom prst="rect">
            <a:avLst/>
          </a:prstGeom>
        </p:spPr>
        <p:txBody>
          <a:bodyPr vert="horz" wrap="square" lIns="68580" tIns="34290" rIns="68580" bIns="34290" rtlCol="0" anchor="b">
            <a:noAutofit/>
          </a:bodyPr>
          <a:lstStyle/>
          <a:p>
            <a:r>
              <a:rPr lang="en-CA" sz="700" dirty="0"/>
              <a:t>Base 2022: Total, n=1,203.</a:t>
            </a:r>
          </a:p>
          <a:p>
            <a:r>
              <a:rPr lang="en-US" sz="700" dirty="0"/>
              <a:t>Q1. In the past six months, how often have you used the handyDART service in your area?</a:t>
            </a:r>
          </a:p>
          <a:p>
            <a:r>
              <a:rPr lang="en-CA" sz="700" dirty="0"/>
              <a:t>Q3. I</a:t>
            </a:r>
            <a:r>
              <a:rPr lang="en-US" sz="700" dirty="0"/>
              <a:t>n the past six months, how often have you used the regular fixed-route bus service in your area?</a:t>
            </a:r>
            <a:endParaRPr lang="en-CA" sz="700" dirty="0"/>
          </a:p>
        </p:txBody>
      </p:sp>
    </p:spTree>
    <p:extLst>
      <p:ext uri="{BB962C8B-B14F-4D97-AF65-F5344CB8AC3E}">
        <p14:creationId xmlns:p14="http://schemas.microsoft.com/office/powerpoint/2010/main" val="38882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45A4-F818-46C6-BC91-609977365158}"/>
              </a:ext>
            </a:extLst>
          </p:cNvPr>
          <p:cNvSpPr>
            <a:spLocks noGrp="1"/>
          </p:cNvSpPr>
          <p:nvPr>
            <p:ph type="title"/>
          </p:nvPr>
        </p:nvSpPr>
        <p:spPr/>
        <p:txBody>
          <a:bodyPr>
            <a:normAutofit fontScale="90000"/>
          </a:bodyPr>
          <a:lstStyle/>
          <a:p>
            <a:r>
              <a:rPr lang="en-CA" dirty="0"/>
              <a:t>Medical appointments are the main trip purpose for HandyDART, while the regular bus is more typically used for running errands</a:t>
            </a:r>
          </a:p>
        </p:txBody>
      </p:sp>
      <p:sp>
        <p:nvSpPr>
          <p:cNvPr id="4" name="Slide Number Placeholder 3">
            <a:extLst>
              <a:ext uri="{FF2B5EF4-FFF2-40B4-BE49-F238E27FC236}">
                <a16:creationId xmlns:a16="http://schemas.microsoft.com/office/drawing/2014/main" id="{882F60BE-0EBB-45C6-A762-F8DFBE4DE87B}"/>
              </a:ext>
            </a:extLst>
          </p:cNvPr>
          <p:cNvSpPr>
            <a:spLocks noGrp="1"/>
          </p:cNvSpPr>
          <p:nvPr>
            <p:ph type="sldNum" sz="quarter" idx="12"/>
          </p:nvPr>
        </p:nvSpPr>
        <p:spPr/>
        <p:txBody>
          <a:bodyPr/>
          <a:lstStyle/>
          <a:p>
            <a:fld id="{36679B2B-0B95-3D41-A6BF-74EBACF9BD9F}" type="slidenum">
              <a:rPr lang="en-US" smtClean="0"/>
              <a:pPr/>
              <a:t>22</a:t>
            </a:fld>
            <a:endParaRPr lang="en-US" dirty="0"/>
          </a:p>
        </p:txBody>
      </p:sp>
      <p:graphicFrame>
        <p:nvGraphicFramePr>
          <p:cNvPr id="7" name="Chart 6">
            <a:extLst>
              <a:ext uri="{FF2B5EF4-FFF2-40B4-BE49-F238E27FC236}">
                <a16:creationId xmlns:a16="http://schemas.microsoft.com/office/drawing/2014/main" id="{E0AF863B-4916-456B-83EF-B4C9E8806FA7}"/>
              </a:ext>
            </a:extLst>
          </p:cNvPr>
          <p:cNvGraphicFramePr/>
          <p:nvPr>
            <p:extLst>
              <p:ext uri="{D42A27DB-BD31-4B8C-83A1-F6EECF244321}">
                <p14:modId xmlns:p14="http://schemas.microsoft.com/office/powerpoint/2010/main" val="479439355"/>
              </p:ext>
            </p:extLst>
          </p:nvPr>
        </p:nvGraphicFramePr>
        <p:xfrm>
          <a:off x="486670" y="1493731"/>
          <a:ext cx="7771655" cy="332159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301CAEED-6287-0F43-A2E5-F61D0183989E}"/>
              </a:ext>
            </a:extLst>
          </p:cNvPr>
          <p:cNvSpPr txBox="1"/>
          <p:nvPr/>
        </p:nvSpPr>
        <p:spPr>
          <a:xfrm>
            <a:off x="118627" y="4815321"/>
            <a:ext cx="5802347" cy="258288"/>
          </a:xfrm>
          <a:prstGeom prst="rect">
            <a:avLst/>
          </a:prstGeom>
        </p:spPr>
        <p:txBody>
          <a:bodyPr vert="horz" wrap="square" lIns="68580" tIns="34290" rIns="68580" bIns="34290" rtlCol="0" anchor="b">
            <a:noAutofit/>
          </a:bodyPr>
          <a:lstStyle/>
          <a:p>
            <a:r>
              <a:rPr lang="en-CA" sz="700" dirty="0"/>
              <a:t>Base 2022: Total, HandyDART users n=1,203, Regular bus service users n=460.</a:t>
            </a:r>
          </a:p>
          <a:p>
            <a:r>
              <a:rPr lang="en-CA" sz="700" dirty="0"/>
              <a:t>Q2. Which of the following trip purposes do you use handyDART service for? (Multiple mentions)</a:t>
            </a:r>
          </a:p>
          <a:p>
            <a:r>
              <a:rPr lang="en-CA" sz="700" dirty="0"/>
              <a:t>Q4. Which of the following trip purposes do you use the regular fixed-route bus service for? (Multiple mentions)</a:t>
            </a:r>
          </a:p>
        </p:txBody>
      </p:sp>
    </p:spTree>
    <p:extLst>
      <p:ext uri="{BB962C8B-B14F-4D97-AF65-F5344CB8AC3E}">
        <p14:creationId xmlns:p14="http://schemas.microsoft.com/office/powerpoint/2010/main" val="7375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0876AC88-35B4-4A5A-9812-4B395CF82411}"/>
              </a:ext>
            </a:extLst>
          </p:cNvPr>
          <p:cNvPicPr>
            <a:picLocks noChangeAspect="1"/>
          </p:cNvPicPr>
          <p:nvPr/>
        </p:nvPicPr>
        <p:blipFill rotWithShape="1">
          <a:blip r:embed="rId2"/>
          <a:srcRect l="3481" r="3481"/>
          <a:stretch/>
        </p:blipFill>
        <p:spPr>
          <a:xfrm>
            <a:off x="0" y="0"/>
            <a:ext cx="9144000" cy="5143500"/>
          </a:xfrm>
          <a:prstGeom prst="rect">
            <a:avLst/>
          </a:prstGeom>
        </p:spPr>
      </p:pic>
      <p:sp>
        <p:nvSpPr>
          <p:cNvPr id="7" name="Title 6"/>
          <p:cNvSpPr>
            <a:spLocks noGrp="1"/>
          </p:cNvSpPr>
          <p:nvPr>
            <p:ph type="title"/>
          </p:nvPr>
        </p:nvSpPr>
        <p:spPr/>
        <p:txBody>
          <a:bodyPr/>
          <a:lstStyle/>
          <a:p>
            <a:r>
              <a:rPr lang="fr-CA" dirty="0"/>
              <a:t>Satisfaction with handyDART service</a:t>
            </a:r>
            <a:endParaRPr lang="fr-CA" noProof="0" dirty="0"/>
          </a:p>
        </p:txBody>
      </p:sp>
      <p:pic>
        <p:nvPicPr>
          <p:cNvPr id="5" name="Image 4">
            <a:extLst>
              <a:ext uri="{FF2B5EF4-FFF2-40B4-BE49-F238E27FC236}">
                <a16:creationId xmlns:a16="http://schemas.microsoft.com/office/drawing/2014/main" id="{2B88E5A9-B89B-EF4C-B6DA-17CCB9A3B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7995" y="95831"/>
            <a:ext cx="888527" cy="480116"/>
          </a:xfrm>
          <a:prstGeom prst="rect">
            <a:avLst/>
          </a:prstGeom>
          <a:effectLst/>
        </p:spPr>
      </p:pic>
    </p:spTree>
    <p:extLst>
      <p:ext uri="{BB962C8B-B14F-4D97-AF65-F5344CB8AC3E}">
        <p14:creationId xmlns:p14="http://schemas.microsoft.com/office/powerpoint/2010/main" val="341484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8769011-AD9C-7541-81A3-5F0F7E0C476C}"/>
              </a:ext>
            </a:extLst>
          </p:cNvPr>
          <p:cNvSpPr/>
          <p:nvPr/>
        </p:nvSpPr>
        <p:spPr>
          <a:xfrm>
            <a:off x="550972" y="2230821"/>
            <a:ext cx="1355848" cy="2285059"/>
          </a:xfrm>
          <a:prstGeom prst="rect">
            <a:avLst/>
          </a:prstGeom>
          <a:solidFill>
            <a:schemeClr val="bg1">
              <a:lumMod val="95000"/>
            </a:schemeClr>
          </a:solidFill>
          <a:ln w="6350">
            <a:solidFill>
              <a:schemeClr val="accent4">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08D2C271-0998-4C86-93EB-97D9B3D565BC}"/>
              </a:ext>
            </a:extLst>
          </p:cNvPr>
          <p:cNvSpPr>
            <a:spLocks noGrp="1"/>
          </p:cNvSpPr>
          <p:nvPr>
            <p:ph type="sldNum" sz="quarter" idx="12"/>
          </p:nvPr>
        </p:nvSpPr>
        <p:spPr/>
        <p:txBody>
          <a:bodyPr/>
          <a:lstStyle/>
          <a:p>
            <a:fld id="{36679B2B-0B95-3D41-A6BF-74EBACF9BD9F}" type="slidenum">
              <a:rPr lang="en-US" smtClean="0"/>
              <a:pPr/>
              <a:t>24</a:t>
            </a:fld>
            <a:endParaRPr lang="en-US" dirty="0"/>
          </a:p>
        </p:txBody>
      </p:sp>
      <p:sp>
        <p:nvSpPr>
          <p:cNvPr id="2" name="Title 1">
            <a:extLst>
              <a:ext uri="{FF2B5EF4-FFF2-40B4-BE49-F238E27FC236}">
                <a16:creationId xmlns:a16="http://schemas.microsoft.com/office/drawing/2014/main" id="{9B833E69-1099-4716-A969-60AB261F0EC3}"/>
              </a:ext>
            </a:extLst>
          </p:cNvPr>
          <p:cNvSpPr>
            <a:spLocks noGrp="1"/>
          </p:cNvSpPr>
          <p:nvPr>
            <p:ph type="title"/>
          </p:nvPr>
        </p:nvSpPr>
        <p:spPr>
          <a:xfrm>
            <a:off x="1047022" y="477894"/>
            <a:ext cx="4805138" cy="424732"/>
          </a:xfrm>
        </p:spPr>
        <p:txBody>
          <a:bodyPr>
            <a:noAutofit/>
          </a:bodyPr>
          <a:lstStyle/>
          <a:p>
            <a:r>
              <a:rPr lang="en-US" sz="2100" dirty="0"/>
              <a:t>Overall, nearly eight in ten riders are satisfied with handyDART service in 2022 </a:t>
            </a:r>
            <a:endParaRPr lang="en-CA" sz="2100" dirty="0"/>
          </a:p>
        </p:txBody>
      </p:sp>
      <p:sp>
        <p:nvSpPr>
          <p:cNvPr id="3" name="Text Placeholder 2">
            <a:extLst>
              <a:ext uri="{FF2B5EF4-FFF2-40B4-BE49-F238E27FC236}">
                <a16:creationId xmlns:a16="http://schemas.microsoft.com/office/drawing/2014/main" id="{49A5B773-9817-F042-94A1-771EBA972AB5}"/>
              </a:ext>
            </a:extLst>
          </p:cNvPr>
          <p:cNvSpPr>
            <a:spLocks noGrp="1"/>
          </p:cNvSpPr>
          <p:nvPr>
            <p:ph type="body" sz="quarter" idx="14"/>
          </p:nvPr>
        </p:nvSpPr>
        <p:spPr>
          <a:xfrm>
            <a:off x="6837715" y="2418880"/>
            <a:ext cx="2180154" cy="2197525"/>
          </a:xfrm>
        </p:spPr>
        <p:txBody>
          <a:bodyPr/>
          <a:lstStyle/>
          <a:p>
            <a:pPr marL="0" indent="0">
              <a:lnSpc>
                <a:spcPct val="100000"/>
              </a:lnSpc>
              <a:buNone/>
            </a:pPr>
            <a:r>
              <a:rPr lang="en-CA" sz="1200" dirty="0">
                <a:solidFill>
                  <a:schemeClr val="accent2"/>
                </a:solidFill>
              </a:rPr>
              <a:t>Heavy and medium-frequency riders (average of 84%) are more likely to say they are satisfied with handyDART service than occasional riders (66%).  </a:t>
            </a:r>
          </a:p>
          <a:p>
            <a:pPr marL="0" indent="0">
              <a:lnSpc>
                <a:spcPct val="100000"/>
              </a:lnSpc>
              <a:buNone/>
            </a:pPr>
            <a:endParaRPr lang="en-CA" sz="1200" dirty="0">
              <a:solidFill>
                <a:schemeClr val="accent2"/>
              </a:solidFill>
            </a:endParaRPr>
          </a:p>
          <a:p>
            <a:pPr marL="0" indent="0">
              <a:lnSpc>
                <a:spcPct val="100000"/>
              </a:lnSpc>
              <a:buNone/>
            </a:pPr>
            <a:r>
              <a:rPr lang="en-CA" sz="1200" dirty="0">
                <a:solidFill>
                  <a:schemeClr val="accent2"/>
                </a:solidFill>
              </a:rPr>
              <a:t>Vernon (94%), Victoria and Kamloops (82% each) riders are the most satisfied users compared to other cities.</a:t>
            </a:r>
          </a:p>
        </p:txBody>
      </p:sp>
      <p:sp>
        <p:nvSpPr>
          <p:cNvPr id="13" name="TextBox 12">
            <a:extLst>
              <a:ext uri="{FF2B5EF4-FFF2-40B4-BE49-F238E27FC236}">
                <a16:creationId xmlns:a16="http://schemas.microsoft.com/office/drawing/2014/main" id="{A4CF7F39-F77C-9849-851A-B8D99BDA938C}"/>
              </a:ext>
            </a:extLst>
          </p:cNvPr>
          <p:cNvSpPr txBox="1"/>
          <p:nvPr/>
        </p:nvSpPr>
        <p:spPr>
          <a:xfrm>
            <a:off x="118627" y="4815321"/>
            <a:ext cx="5802347" cy="258288"/>
          </a:xfrm>
          <a:prstGeom prst="rect">
            <a:avLst/>
          </a:prstGeom>
        </p:spPr>
        <p:txBody>
          <a:bodyPr vert="horz" wrap="square" lIns="68580" tIns="34290" rIns="68580" bIns="34290" rtlCol="0" anchor="b">
            <a:noAutofit/>
          </a:bodyPr>
          <a:lstStyle/>
          <a:p>
            <a:r>
              <a:rPr lang="en-CA" sz="700" i="1" dirty="0"/>
              <a:t>*Mentions 3% and greater are shown.</a:t>
            </a:r>
          </a:p>
          <a:p>
            <a:r>
              <a:rPr lang="en-CA" sz="700" dirty="0"/>
              <a:t>Base 2022: Total, n=1,203. Base 2021: Total, n=581. Base 2020: Total, n=453.</a:t>
            </a:r>
          </a:p>
          <a:p>
            <a:r>
              <a:rPr lang="en-CA" sz="700" dirty="0"/>
              <a:t>Q6. </a:t>
            </a:r>
            <a:r>
              <a:rPr lang="en-US" sz="700" dirty="0"/>
              <a:t>Overall, how satisfied are you with the handyDART service in your area?</a:t>
            </a:r>
            <a:endParaRPr lang="en-CA" sz="700" dirty="0"/>
          </a:p>
        </p:txBody>
      </p:sp>
      <p:graphicFrame>
        <p:nvGraphicFramePr>
          <p:cNvPr id="24" name="Content Placeholder 12">
            <a:extLst>
              <a:ext uri="{FF2B5EF4-FFF2-40B4-BE49-F238E27FC236}">
                <a16:creationId xmlns:a16="http://schemas.microsoft.com/office/drawing/2014/main" id="{F0235C22-6357-FC4C-BE2E-8D718C00C238}"/>
              </a:ext>
            </a:extLst>
          </p:cNvPr>
          <p:cNvGraphicFramePr>
            <a:graphicFrameLocks/>
          </p:cNvGraphicFramePr>
          <p:nvPr>
            <p:extLst/>
          </p:nvPr>
        </p:nvGraphicFramePr>
        <p:xfrm>
          <a:off x="523511" y="2170973"/>
          <a:ext cx="5576270" cy="2344907"/>
        </p:xfrm>
        <a:graphic>
          <a:graphicData uri="http://schemas.openxmlformats.org/drawingml/2006/chart">
            <c:chart xmlns:c="http://schemas.openxmlformats.org/drawingml/2006/chart" xmlns:r="http://schemas.openxmlformats.org/officeDocument/2006/relationships" r:id="rId3"/>
          </a:graphicData>
        </a:graphic>
      </p:graphicFrame>
      <p:sp>
        <p:nvSpPr>
          <p:cNvPr id="28" name="Right Brace 27">
            <a:extLst>
              <a:ext uri="{FF2B5EF4-FFF2-40B4-BE49-F238E27FC236}">
                <a16:creationId xmlns:a16="http://schemas.microsoft.com/office/drawing/2014/main" id="{3FE05E80-5C75-EE48-A424-0047D2DFFDBB}"/>
              </a:ext>
            </a:extLst>
          </p:cNvPr>
          <p:cNvSpPr/>
          <p:nvPr/>
        </p:nvSpPr>
        <p:spPr>
          <a:xfrm rot="10800000">
            <a:off x="2487662" y="2527643"/>
            <a:ext cx="73168" cy="1218655"/>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29" name="TextBox 28">
            <a:extLst>
              <a:ext uri="{FF2B5EF4-FFF2-40B4-BE49-F238E27FC236}">
                <a16:creationId xmlns:a16="http://schemas.microsoft.com/office/drawing/2014/main" id="{BE961817-26B8-7743-B2C0-7B488D3CA226}"/>
              </a:ext>
            </a:extLst>
          </p:cNvPr>
          <p:cNvSpPr txBox="1"/>
          <p:nvPr/>
        </p:nvSpPr>
        <p:spPr>
          <a:xfrm>
            <a:off x="1818579" y="2981756"/>
            <a:ext cx="742249" cy="323165"/>
          </a:xfrm>
          <a:prstGeom prst="rect">
            <a:avLst/>
          </a:prstGeom>
        </p:spPr>
        <p:txBody>
          <a:bodyPr vert="horz" wrap="square" lIns="91440" tIns="45720" rIns="91440" bIns="45720" rtlCol="0" anchor="t">
            <a:spAutoFit/>
          </a:bodyPr>
          <a:lstStyle/>
          <a:p>
            <a:pPr algn="r">
              <a:lnSpc>
                <a:spcPts val="860"/>
              </a:lnSpc>
            </a:pPr>
            <a:r>
              <a:rPr lang="en-US" sz="1400" b="1" dirty="0">
                <a:solidFill>
                  <a:schemeClr val="accent2">
                    <a:lumMod val="75000"/>
                  </a:schemeClr>
                </a:solidFill>
              </a:rPr>
              <a:t>81%</a:t>
            </a:r>
            <a:br>
              <a:rPr lang="en-US" sz="1600" b="1" dirty="0">
                <a:solidFill>
                  <a:schemeClr val="tx1">
                    <a:lumMod val="75000"/>
                    <a:lumOff val="25000"/>
                  </a:schemeClr>
                </a:solidFill>
              </a:rPr>
            </a:br>
            <a:r>
              <a:rPr lang="en-US" sz="800" dirty="0">
                <a:solidFill>
                  <a:schemeClr val="tx1">
                    <a:lumMod val="75000"/>
                    <a:lumOff val="25000"/>
                  </a:schemeClr>
                </a:solidFill>
              </a:rPr>
              <a:t>SATISFIED</a:t>
            </a:r>
          </a:p>
        </p:txBody>
      </p:sp>
      <p:sp>
        <p:nvSpPr>
          <p:cNvPr id="30" name="Right Brace 29">
            <a:extLst>
              <a:ext uri="{FF2B5EF4-FFF2-40B4-BE49-F238E27FC236}">
                <a16:creationId xmlns:a16="http://schemas.microsoft.com/office/drawing/2014/main" id="{0602A075-E08A-B54F-A33E-24A1F006589A}"/>
              </a:ext>
            </a:extLst>
          </p:cNvPr>
          <p:cNvSpPr/>
          <p:nvPr/>
        </p:nvSpPr>
        <p:spPr>
          <a:xfrm rot="10800000">
            <a:off x="3894677" y="2527643"/>
            <a:ext cx="73168" cy="1218656"/>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31" name="TextBox 30">
            <a:extLst>
              <a:ext uri="{FF2B5EF4-FFF2-40B4-BE49-F238E27FC236}">
                <a16:creationId xmlns:a16="http://schemas.microsoft.com/office/drawing/2014/main" id="{91F9F96D-6A5C-A944-985A-8B871515859A}"/>
              </a:ext>
            </a:extLst>
          </p:cNvPr>
          <p:cNvSpPr txBox="1"/>
          <p:nvPr/>
        </p:nvSpPr>
        <p:spPr>
          <a:xfrm>
            <a:off x="3225596" y="2981458"/>
            <a:ext cx="742249" cy="323165"/>
          </a:xfrm>
          <a:prstGeom prst="rect">
            <a:avLst/>
          </a:prstGeom>
        </p:spPr>
        <p:txBody>
          <a:bodyPr vert="horz" wrap="square" lIns="91440" tIns="45720" rIns="91440" bIns="45720" rtlCol="0" anchor="t">
            <a:spAutoFit/>
          </a:bodyPr>
          <a:lstStyle/>
          <a:p>
            <a:pPr algn="r">
              <a:lnSpc>
                <a:spcPts val="860"/>
              </a:lnSpc>
            </a:pPr>
            <a:r>
              <a:rPr lang="en-US" sz="1400" b="1" dirty="0">
                <a:solidFill>
                  <a:schemeClr val="accent2">
                    <a:lumMod val="75000"/>
                  </a:schemeClr>
                </a:solidFill>
              </a:rPr>
              <a:t>77%</a:t>
            </a:r>
            <a:br>
              <a:rPr lang="en-US" sz="1600" b="1" dirty="0">
                <a:solidFill>
                  <a:schemeClr val="tx1">
                    <a:lumMod val="75000"/>
                    <a:lumOff val="25000"/>
                  </a:schemeClr>
                </a:solidFill>
              </a:rPr>
            </a:br>
            <a:r>
              <a:rPr lang="en-US" sz="800" dirty="0">
                <a:solidFill>
                  <a:schemeClr val="tx1">
                    <a:lumMod val="75000"/>
                    <a:lumOff val="25000"/>
                  </a:schemeClr>
                </a:solidFill>
              </a:rPr>
              <a:t>SATISFIED</a:t>
            </a:r>
          </a:p>
        </p:txBody>
      </p:sp>
      <p:sp>
        <p:nvSpPr>
          <p:cNvPr id="32" name="Right Brace 31">
            <a:extLst>
              <a:ext uri="{FF2B5EF4-FFF2-40B4-BE49-F238E27FC236}">
                <a16:creationId xmlns:a16="http://schemas.microsoft.com/office/drawing/2014/main" id="{523964B7-5F51-AA4F-A703-387B528D1664}"/>
              </a:ext>
            </a:extLst>
          </p:cNvPr>
          <p:cNvSpPr/>
          <p:nvPr/>
        </p:nvSpPr>
        <p:spPr>
          <a:xfrm rot="10800000">
            <a:off x="1095720" y="2527345"/>
            <a:ext cx="73168" cy="1218655"/>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33" name="TextBox 32">
            <a:extLst>
              <a:ext uri="{FF2B5EF4-FFF2-40B4-BE49-F238E27FC236}">
                <a16:creationId xmlns:a16="http://schemas.microsoft.com/office/drawing/2014/main" id="{F4AFECE9-527F-744D-9544-CE47AEF49E4F}"/>
              </a:ext>
            </a:extLst>
          </p:cNvPr>
          <p:cNvSpPr txBox="1"/>
          <p:nvPr/>
        </p:nvSpPr>
        <p:spPr>
          <a:xfrm>
            <a:off x="426637" y="2981458"/>
            <a:ext cx="742249" cy="323165"/>
          </a:xfrm>
          <a:prstGeom prst="rect">
            <a:avLst/>
          </a:prstGeom>
        </p:spPr>
        <p:txBody>
          <a:bodyPr vert="horz" wrap="square" lIns="91440" tIns="45720" rIns="91440" bIns="45720" rtlCol="0" anchor="t">
            <a:spAutoFit/>
          </a:bodyPr>
          <a:lstStyle/>
          <a:p>
            <a:pPr algn="r">
              <a:lnSpc>
                <a:spcPts val="860"/>
              </a:lnSpc>
            </a:pPr>
            <a:r>
              <a:rPr lang="en-US" sz="1600" b="1" dirty="0">
                <a:solidFill>
                  <a:schemeClr val="accent2">
                    <a:lumMod val="75000"/>
                  </a:schemeClr>
                </a:solidFill>
              </a:rPr>
              <a:t> 77</a:t>
            </a:r>
            <a:r>
              <a:rPr lang="en-US" sz="1400" b="1" dirty="0">
                <a:solidFill>
                  <a:schemeClr val="accent2">
                    <a:lumMod val="75000"/>
                  </a:schemeClr>
                </a:solidFill>
              </a:rPr>
              <a:t>%</a:t>
            </a:r>
            <a:br>
              <a:rPr lang="en-US" sz="1600" b="1" dirty="0">
                <a:solidFill>
                  <a:schemeClr val="tx1">
                    <a:lumMod val="75000"/>
                    <a:lumOff val="25000"/>
                  </a:schemeClr>
                </a:solidFill>
              </a:rPr>
            </a:br>
            <a:r>
              <a:rPr lang="en-US" sz="800" dirty="0">
                <a:solidFill>
                  <a:schemeClr val="tx1">
                    <a:lumMod val="75000"/>
                    <a:lumOff val="25000"/>
                  </a:schemeClr>
                </a:solidFill>
              </a:rPr>
              <a:t>SATISFIED</a:t>
            </a:r>
          </a:p>
        </p:txBody>
      </p:sp>
      <p:sp>
        <p:nvSpPr>
          <p:cNvPr id="34" name="TextBox 33">
            <a:extLst>
              <a:ext uri="{FF2B5EF4-FFF2-40B4-BE49-F238E27FC236}">
                <a16:creationId xmlns:a16="http://schemas.microsoft.com/office/drawing/2014/main" id="{4A31FFB4-B93A-F54F-B6D0-E0287EF590D7}"/>
              </a:ext>
            </a:extLst>
          </p:cNvPr>
          <p:cNvSpPr txBox="1"/>
          <p:nvPr/>
        </p:nvSpPr>
        <p:spPr>
          <a:xfrm>
            <a:off x="1096070" y="1766326"/>
            <a:ext cx="3548227" cy="388456"/>
          </a:xfrm>
          <a:prstGeom prst="rect">
            <a:avLst/>
          </a:prstGeom>
        </p:spPr>
        <p:txBody>
          <a:bodyPr vert="horz" wrap="square" lIns="68580" tIns="34290" rIns="68580" bIns="34290" rtlCol="0" anchor="t">
            <a:noAutofit/>
          </a:bodyPr>
          <a:lstStyle/>
          <a:p>
            <a:r>
              <a:rPr lang="en-CA" b="1" dirty="0">
                <a:solidFill>
                  <a:prstClr val="black">
                    <a:lumMod val="65000"/>
                    <a:lumOff val="35000"/>
                  </a:prstClr>
                </a:solidFill>
              </a:rPr>
              <a:t>SATISFACTION</a:t>
            </a:r>
            <a:r>
              <a:rPr lang="en-CA" sz="1400" i="1" dirty="0">
                <a:solidFill>
                  <a:prstClr val="black">
                    <a:lumMod val="65000"/>
                    <a:lumOff val="35000"/>
                  </a:prstClr>
                </a:solidFill>
              </a:rPr>
              <a:t> with the handyDART Service</a:t>
            </a:r>
            <a:endParaRPr lang="en-CA" sz="1400" dirty="0">
              <a:solidFill>
                <a:prstClr val="black">
                  <a:lumMod val="65000"/>
                  <a:lumOff val="35000"/>
                </a:prstClr>
              </a:solidFill>
            </a:endParaRPr>
          </a:p>
        </p:txBody>
      </p:sp>
      <p:grpSp>
        <p:nvGrpSpPr>
          <p:cNvPr id="7" name="Group 6">
            <a:extLst>
              <a:ext uri="{FF2B5EF4-FFF2-40B4-BE49-F238E27FC236}">
                <a16:creationId xmlns:a16="http://schemas.microsoft.com/office/drawing/2014/main" id="{92002C1A-5128-4B4F-A180-50B5018BA2EA}"/>
              </a:ext>
            </a:extLst>
          </p:cNvPr>
          <p:cNvGrpSpPr/>
          <p:nvPr/>
        </p:nvGrpSpPr>
        <p:grpSpPr>
          <a:xfrm>
            <a:off x="419618" y="460255"/>
            <a:ext cx="627404" cy="627404"/>
            <a:chOff x="419618" y="460255"/>
            <a:chExt cx="627404" cy="627404"/>
          </a:xfrm>
        </p:grpSpPr>
        <p:sp>
          <p:nvSpPr>
            <p:cNvPr id="38" name="Oval 37">
              <a:extLst>
                <a:ext uri="{FF2B5EF4-FFF2-40B4-BE49-F238E27FC236}">
                  <a16:creationId xmlns:a16="http://schemas.microsoft.com/office/drawing/2014/main" id="{30656217-24D9-914B-BD08-0C3B90CF38E0}"/>
                </a:ext>
              </a:extLst>
            </p:cNvPr>
            <p:cNvSpPr/>
            <p:nvPr/>
          </p:nvSpPr>
          <p:spPr>
            <a:xfrm>
              <a:off x="419618" y="460255"/>
              <a:ext cx="627404" cy="627404"/>
            </a:xfrm>
            <a:prstGeom prst="ellipse">
              <a:avLst/>
            </a:prstGeom>
            <a:solidFill>
              <a:schemeClr val="bg1"/>
            </a:solid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Bus outline">
              <a:extLst>
                <a:ext uri="{FF2B5EF4-FFF2-40B4-BE49-F238E27FC236}">
                  <a16:creationId xmlns:a16="http://schemas.microsoft.com/office/drawing/2014/main" id="{A6D45580-0145-6A4F-9569-97B6BAE07E3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412" y="505742"/>
              <a:ext cx="534193" cy="534193"/>
            </a:xfrm>
            <a:prstGeom prst="rect">
              <a:avLst/>
            </a:prstGeom>
          </p:spPr>
        </p:pic>
      </p:grpSp>
      <p:pic>
        <p:nvPicPr>
          <p:cNvPr id="22" name="Picture 2" descr="No photo description available.">
            <a:extLst>
              <a:ext uri="{FF2B5EF4-FFF2-40B4-BE49-F238E27FC236}">
                <a16:creationId xmlns:a16="http://schemas.microsoft.com/office/drawing/2014/main" id="{B2834A8D-966B-2142-8EE4-01BEC8F34AD1}"/>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3328" b="96839" l="3827" r="97338">
                        <a14:foregroundMark x1="37937" y1="7820" x2="33444" y2="43261"/>
                        <a14:foregroundMark x1="33444" y1="43261" x2="50250" y2="73877"/>
                        <a14:foregroundMark x1="50250" y1="73877" x2="56240" y2="78536"/>
                        <a14:foregroundMark x1="24126" y1="13478" x2="12313" y2="28453"/>
                        <a14:foregroundMark x1="22130" y1="22795" x2="18802" y2="49251"/>
                        <a14:foregroundMark x1="29784" y1="10150" x2="44426" y2="7820"/>
                        <a14:foregroundMark x1="46922" y1="6156" x2="64060" y2="7820"/>
                        <a14:foregroundMark x1="71381" y1="7321" x2="76705" y2="9817"/>
                        <a14:foregroundMark x1="56240" y1="5657" x2="72879" y2="9817"/>
                        <a14:foregroundMark x1="78203" y1="15973" x2="93344" y2="33444"/>
                        <a14:foregroundMark x1="93677" y1="50915" x2="83694" y2="84359"/>
                        <a14:foregroundMark x1="83694" y1="84359" x2="83527" y2="84359"/>
                        <a14:foregroundMark x1="92013" y1="42762" x2="94176" y2="66389"/>
                        <a14:foregroundMark x1="92845" y1="37438" x2="95674" y2="53411"/>
                        <a14:foregroundMark x1="95674" y1="44759" x2="97338" y2="55408"/>
                        <a14:foregroundMark x1="38769" y1="6489" x2="62396" y2="3328"/>
                        <a14:foregroundMark x1="6988" y1="39434" x2="12812" y2="72712"/>
                        <a14:foregroundMark x1="12812" y1="72712" x2="14809" y2="75374"/>
                        <a14:foregroundMark x1="4659" y1="33777" x2="6656" y2="67887"/>
                        <a14:foregroundMark x1="6656" y1="67887" x2="15973" y2="79867"/>
                        <a14:foregroundMark x1="3827" y1="50083" x2="3827" y2="50083"/>
                        <a14:foregroundMark x1="23794" y1="86356" x2="23794" y2="86356"/>
                        <a14:foregroundMark x1="33943" y1="92013" x2="42762" y2="93677"/>
                        <a14:foregroundMark x1="21298" y1="83527" x2="33111" y2="90017"/>
                        <a14:foregroundMark x1="45757" y1="92845" x2="67221" y2="94010"/>
                        <a14:foregroundMark x1="71714" y1="90349" x2="84359" y2="82696"/>
                        <a14:foregroundMark x1="44426" y1="96839" x2="44426" y2="96839"/>
                        <a14:foregroundMark x1="49750" y1="89517" x2="53910" y2="88353"/>
                        <a14:foregroundMark x1="46922" y1="89517" x2="23960" y2="46589"/>
                        <a14:foregroundMark x1="23960" y1="46589" x2="54077" y2="27454"/>
                        <a14:foregroundMark x1="54077" y1="27454" x2="56073" y2="69052"/>
                        <a14:foregroundMark x1="56073" y1="69052" x2="57571" y2="72546"/>
                        <a14:foregroundMark x1="66889" y1="32612" x2="76206" y2="66223"/>
                        <a14:foregroundMark x1="76206" y1="66223" x2="69218" y2="77038"/>
                        <a14:foregroundMark x1="74210" y1="24792" x2="82363" y2="58902"/>
                        <a14:foregroundMark x1="82363" y1="58902" x2="81032" y2="71215"/>
                        <a14:foregroundMark x1="65225" y1="15474" x2="30283" y2="18303"/>
                        <a14:foregroundMark x1="46922" y1="53411" x2="63228" y2="54576"/>
                        <a14:foregroundMark x1="41265" y1="61564" x2="57571" y2="63062"/>
                        <a14:foregroundMark x1="13478" y1="34609" x2="20799" y2="67221"/>
                        <a14:foregroundMark x1="37937" y1="31780" x2="62396" y2="39434"/>
                        <a14:foregroundMark x1="62396" y1="30616" x2="63561" y2="52080"/>
                        <a14:foregroundMark x1="47754" y1="11814" x2="84692" y2="18636"/>
                        <a14:foregroundMark x1="84692" y1="18636" x2="89684" y2="24126"/>
                        <a14:foregroundMark x1="79867" y1="28120" x2="84027" y2="67221"/>
                        <a14:foregroundMark x1="84692" y1="41597" x2="85191" y2="67554"/>
                        <a14:foregroundMark x1="82696" y1="25624" x2="92845" y2="60067"/>
                        <a14:foregroundMark x1="92845" y1="60067" x2="92512" y2="60732"/>
                        <a14:foregroundMark x1="33444" y1="86356" x2="70549" y2="77704"/>
                        <a14:foregroundMark x1="70549" y1="77704" x2="78702" y2="71714"/>
                        <a14:foregroundMark x1="56240" y1="87521" x2="78702" y2="74043"/>
                        <a14:foregroundMark x1="67720" y1="58236" x2="67720" y2="56240"/>
                        <a14:foregroundMark x1="67720" y1="61065" x2="67720" y2="61065"/>
                        <a14:foregroundMark x1="53078" y1="23627" x2="53078" y2="23627"/>
                        <a14:foregroundMark x1="46090" y1="26123" x2="46090" y2="26123"/>
                        <a14:foregroundMark x1="43261" y1="24792" x2="57072" y2="24126"/>
                        <a14:foregroundMark x1="23295" y1="70882" x2="24958" y2="76206"/>
                        <a14:foregroundMark x1="27454" y1="77704" x2="30616" y2="83527"/>
                      </a14:backgroundRemoval>
                    </a14:imgEffect>
                  </a14:imgLayer>
                </a14:imgProps>
              </a:ext>
              <a:ext uri="{28A0092B-C50C-407E-A947-70E740481C1C}">
                <a14:useLocalDpi xmlns:a14="http://schemas.microsoft.com/office/drawing/2010/main"/>
              </a:ext>
            </a:extLst>
          </a:blip>
          <a:srcRect/>
          <a:stretch>
            <a:fillRect/>
          </a:stretch>
        </p:blipFill>
        <p:spPr bwMode="auto">
          <a:xfrm>
            <a:off x="7132281" y="832907"/>
            <a:ext cx="1421928" cy="14219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Table 7">
            <a:extLst>
              <a:ext uri="{FF2B5EF4-FFF2-40B4-BE49-F238E27FC236}">
                <a16:creationId xmlns:a16="http://schemas.microsoft.com/office/drawing/2014/main" id="{FBDB2E8E-FB08-DE47-AE59-ED298FEC1FB2}"/>
              </a:ext>
            </a:extLst>
          </p:cNvPr>
          <p:cNvGraphicFramePr>
            <a:graphicFrameLocks noGrp="1"/>
          </p:cNvGraphicFramePr>
          <p:nvPr>
            <p:extLst/>
          </p:nvPr>
        </p:nvGraphicFramePr>
        <p:xfrm>
          <a:off x="746876" y="4279883"/>
          <a:ext cx="4167150" cy="282922"/>
        </p:xfrm>
        <a:graphic>
          <a:graphicData uri="http://schemas.openxmlformats.org/drawingml/2006/table">
            <a:tbl>
              <a:tblPr firstRow="1" bandRow="1">
                <a:tableStyleId>{5C22544A-7EE6-4342-B048-85BDC9FD1C3A}</a:tableStyleId>
              </a:tblPr>
              <a:tblGrid>
                <a:gridCol w="1389050">
                  <a:extLst>
                    <a:ext uri="{9D8B030D-6E8A-4147-A177-3AD203B41FA5}">
                      <a16:colId xmlns:a16="http://schemas.microsoft.com/office/drawing/2014/main" val="1315422578"/>
                    </a:ext>
                  </a:extLst>
                </a:gridCol>
                <a:gridCol w="1389050">
                  <a:extLst>
                    <a:ext uri="{9D8B030D-6E8A-4147-A177-3AD203B41FA5}">
                      <a16:colId xmlns:a16="http://schemas.microsoft.com/office/drawing/2014/main" val="1610387286"/>
                    </a:ext>
                  </a:extLst>
                </a:gridCol>
                <a:gridCol w="1389050">
                  <a:extLst>
                    <a:ext uri="{9D8B030D-6E8A-4147-A177-3AD203B41FA5}">
                      <a16:colId xmlns:a16="http://schemas.microsoft.com/office/drawing/2014/main" val="583168209"/>
                    </a:ext>
                  </a:extLst>
                </a:gridCol>
              </a:tblGrid>
              <a:tr h="282922">
                <a:tc>
                  <a:txBody>
                    <a:bodyPr/>
                    <a:lstStyle/>
                    <a:p>
                      <a:pPr algn="ctr" fontAlgn="b"/>
                      <a:r>
                        <a:rPr lang="en-US" sz="1200" u="none" strike="noStrike" dirty="0">
                          <a:solidFill>
                            <a:schemeClr val="tx1">
                              <a:lumMod val="75000"/>
                              <a:lumOff val="25000"/>
                            </a:schemeClr>
                          </a:solidFill>
                          <a:effectLst/>
                        </a:rPr>
                        <a:t>2022</a:t>
                      </a:r>
                      <a:endParaRPr lang="en-US" sz="1200" b="1"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000" u="none" strike="noStrike" dirty="0">
                          <a:solidFill>
                            <a:schemeClr val="tx1"/>
                          </a:solidFill>
                          <a:effectLst/>
                        </a:rPr>
                        <a:t>2021</a:t>
                      </a:r>
                      <a:endParaRPr lang="en-US" sz="1000" b="1" i="0" u="none" strike="noStrike" dirty="0">
                        <a:solidFill>
                          <a:schemeClr val="tx1"/>
                        </a:solidFill>
                        <a:effectLst/>
                        <a:latin typeface="Century Gothic" panose="020B0502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000" u="none" strike="noStrike" dirty="0">
                          <a:solidFill>
                            <a:schemeClr val="tx1"/>
                          </a:solidFill>
                          <a:effectLst/>
                        </a:rPr>
                        <a:t>2020</a:t>
                      </a:r>
                      <a:endParaRPr lang="en-US" sz="1000" b="1" i="0" u="none" strike="noStrike" dirty="0">
                        <a:solidFill>
                          <a:schemeClr val="tx1"/>
                        </a:solidFill>
                        <a:effectLst/>
                        <a:latin typeface="Century Gothic" panose="020B0502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573129"/>
                  </a:ext>
                </a:extLst>
              </a:tr>
            </a:tbl>
          </a:graphicData>
        </a:graphic>
      </p:graphicFrame>
      <p:sp>
        <p:nvSpPr>
          <p:cNvPr id="20" name="Text Placeholder 2">
            <a:extLst>
              <a:ext uri="{FF2B5EF4-FFF2-40B4-BE49-F238E27FC236}">
                <a16:creationId xmlns:a16="http://schemas.microsoft.com/office/drawing/2014/main" id="{804CEDB9-E655-4BA9-9CD8-878F6AC94BE3}"/>
              </a:ext>
            </a:extLst>
          </p:cNvPr>
          <p:cNvSpPr txBox="1">
            <a:spLocks/>
          </p:cNvSpPr>
          <p:nvPr/>
        </p:nvSpPr>
        <p:spPr>
          <a:xfrm>
            <a:off x="567454" y="1176973"/>
            <a:ext cx="5682043" cy="627404"/>
          </a:xfrm>
          <a:prstGeom prst="rect">
            <a:avLst/>
          </a:prstGeom>
        </p:spPr>
        <p:txBody>
          <a:bodyPr/>
          <a:lstStyle>
            <a:lvl1pPr marL="342900" indent="-342900" algn="l" defTabSz="457200" rtl="0" eaLnBrk="1" latinLnBrk="0" hangingPunct="1">
              <a:spcBef>
                <a:spcPct val="20000"/>
              </a:spcBef>
              <a:buFont typeface="Arial"/>
              <a:buChar char="•"/>
              <a:defRPr sz="1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dirty="0">
                <a:solidFill>
                  <a:schemeClr val="accent2"/>
                </a:solidFill>
              </a:rPr>
              <a:t>The 77% satisfied result is directionally lower than in 2021, but not statistically significantly so.</a:t>
            </a:r>
            <a:endParaRPr lang="en-US" dirty="0">
              <a:solidFill>
                <a:schemeClr val="accent2"/>
              </a:solidFill>
            </a:endParaRPr>
          </a:p>
        </p:txBody>
      </p:sp>
    </p:spTree>
    <p:extLst>
      <p:ext uri="{BB962C8B-B14F-4D97-AF65-F5344CB8AC3E}">
        <p14:creationId xmlns:p14="http://schemas.microsoft.com/office/powerpoint/2010/main" val="78829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E8D3B3C6-DAAE-7B40-A57B-AE72CB22C8B1}"/>
              </a:ext>
            </a:extLst>
          </p:cNvPr>
          <p:cNvGrpSpPr/>
          <p:nvPr/>
        </p:nvGrpSpPr>
        <p:grpSpPr>
          <a:xfrm>
            <a:off x="4582621" y="3280370"/>
            <a:ext cx="1160313" cy="1079378"/>
            <a:chOff x="450328" y="1013943"/>
            <a:chExt cx="3135831" cy="2917097"/>
          </a:xfrm>
        </p:grpSpPr>
        <p:graphicFrame>
          <p:nvGraphicFramePr>
            <p:cNvPr id="99" name="Graphique 6">
              <a:extLst>
                <a:ext uri="{FF2B5EF4-FFF2-40B4-BE49-F238E27FC236}">
                  <a16:creationId xmlns:a16="http://schemas.microsoft.com/office/drawing/2014/main" id="{94170822-32CD-0242-8F65-F50854C3A407}"/>
                </a:ext>
              </a:extLst>
            </p:cNvPr>
            <p:cNvGraphicFramePr/>
            <p:nvPr>
              <p:custDataLst>
                <p:tags r:id="rId11"/>
              </p:custDataLs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13"/>
            </a:graphicData>
          </a:graphic>
        </p:graphicFrame>
        <p:sp>
          <p:nvSpPr>
            <p:cNvPr id="100" name="TextBox 10">
              <a:extLst>
                <a:ext uri="{FF2B5EF4-FFF2-40B4-BE49-F238E27FC236}">
                  <a16:creationId xmlns:a16="http://schemas.microsoft.com/office/drawing/2014/main" id="{D8ECBB76-8F5D-9A43-B62D-78F03BD0C7FE}"/>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a:solidFill>
                    <a:schemeClr val="tx1">
                      <a:lumMod val="75000"/>
                      <a:lumOff val="25000"/>
                    </a:schemeClr>
                  </a:solidFill>
                </a:rPr>
                <a:t>63%</a:t>
              </a:r>
            </a:p>
          </p:txBody>
        </p:sp>
      </p:grpSp>
      <p:grpSp>
        <p:nvGrpSpPr>
          <p:cNvPr id="101" name="Group 100">
            <a:extLst>
              <a:ext uri="{FF2B5EF4-FFF2-40B4-BE49-F238E27FC236}">
                <a16:creationId xmlns:a16="http://schemas.microsoft.com/office/drawing/2014/main" id="{365A7DCD-2E03-0F41-B685-A43F9335CF29}"/>
              </a:ext>
            </a:extLst>
          </p:cNvPr>
          <p:cNvGrpSpPr/>
          <p:nvPr/>
        </p:nvGrpSpPr>
        <p:grpSpPr>
          <a:xfrm>
            <a:off x="5742935" y="3280370"/>
            <a:ext cx="1160313" cy="1079378"/>
            <a:chOff x="450328" y="1013943"/>
            <a:chExt cx="3135831" cy="2917097"/>
          </a:xfrm>
        </p:grpSpPr>
        <p:graphicFrame>
          <p:nvGraphicFramePr>
            <p:cNvPr id="102" name="Graphique 6">
              <a:extLst>
                <a:ext uri="{FF2B5EF4-FFF2-40B4-BE49-F238E27FC236}">
                  <a16:creationId xmlns:a16="http://schemas.microsoft.com/office/drawing/2014/main" id="{7E3B30F6-D953-674F-A867-BCD8BAF33DBC}"/>
                </a:ext>
              </a:extLst>
            </p:cNvPr>
            <p:cNvGraphicFramePr/>
            <p:nvPr>
              <p:custDataLst>
                <p:tags r:id="rId10"/>
              </p:custDataLs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14"/>
            </a:graphicData>
          </a:graphic>
        </p:graphicFrame>
        <p:sp>
          <p:nvSpPr>
            <p:cNvPr id="103" name="TextBox 10">
              <a:extLst>
                <a:ext uri="{FF2B5EF4-FFF2-40B4-BE49-F238E27FC236}">
                  <a16:creationId xmlns:a16="http://schemas.microsoft.com/office/drawing/2014/main" id="{EF8229AC-F3CD-4745-B738-F48946D2653F}"/>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a:solidFill>
                    <a:schemeClr val="tx1">
                      <a:lumMod val="75000"/>
                      <a:lumOff val="25000"/>
                    </a:schemeClr>
                  </a:solidFill>
                </a:rPr>
                <a:t>62%</a:t>
              </a:r>
            </a:p>
          </p:txBody>
        </p:sp>
      </p:grpSp>
      <p:sp>
        <p:nvSpPr>
          <p:cNvPr id="14" name="TextBox 13">
            <a:extLst>
              <a:ext uri="{FF2B5EF4-FFF2-40B4-BE49-F238E27FC236}">
                <a16:creationId xmlns:a16="http://schemas.microsoft.com/office/drawing/2014/main" id="{FE36DF52-3988-4260-8E70-C3DEB1629B1C}"/>
              </a:ext>
            </a:extLst>
          </p:cNvPr>
          <p:cNvSpPr txBox="1"/>
          <p:nvPr/>
        </p:nvSpPr>
        <p:spPr>
          <a:xfrm>
            <a:off x="5767894" y="4087539"/>
            <a:ext cx="1118762" cy="281519"/>
          </a:xfrm>
          <a:prstGeom prst="rect">
            <a:avLst/>
          </a:prstGeom>
        </p:spPr>
        <p:txBody>
          <a:bodyPr vert="horz" wrap="square" lIns="68580" tIns="34290" rIns="68580" bIns="34290" rtlCol="0" anchor="t">
            <a:noAutofit/>
          </a:bodyPr>
          <a:lstStyle/>
          <a:p>
            <a:pPr algn="ctr"/>
            <a:r>
              <a:rPr lang="en-CA" sz="825" dirty="0"/>
              <a:t>APPOINTMENT SCHEDULING PROCESS</a:t>
            </a:r>
          </a:p>
        </p:txBody>
      </p:sp>
      <p:sp>
        <p:nvSpPr>
          <p:cNvPr id="16" name="TextBox 15">
            <a:extLst>
              <a:ext uri="{FF2B5EF4-FFF2-40B4-BE49-F238E27FC236}">
                <a16:creationId xmlns:a16="http://schemas.microsoft.com/office/drawing/2014/main" id="{7BF014F4-924E-466A-BB94-82AD021AD9BB}"/>
              </a:ext>
            </a:extLst>
          </p:cNvPr>
          <p:cNvSpPr txBox="1"/>
          <p:nvPr/>
        </p:nvSpPr>
        <p:spPr>
          <a:xfrm>
            <a:off x="4543353" y="4087539"/>
            <a:ext cx="1173089" cy="281519"/>
          </a:xfrm>
          <a:prstGeom prst="rect">
            <a:avLst/>
          </a:prstGeom>
        </p:spPr>
        <p:txBody>
          <a:bodyPr vert="horz" wrap="square" lIns="68580" tIns="34290" rIns="68580" bIns="34290" rtlCol="0" anchor="t">
            <a:noAutofit/>
          </a:bodyPr>
          <a:lstStyle/>
          <a:p>
            <a:pPr algn="ctr"/>
            <a:r>
              <a:rPr lang="en-CA" sz="825" dirty="0"/>
              <a:t>PHONE “ON HOLD” WAIT TIME</a:t>
            </a:r>
          </a:p>
        </p:txBody>
      </p:sp>
      <p:sp>
        <p:nvSpPr>
          <p:cNvPr id="94" name="Rectangle: Rounded Corners 7">
            <a:extLst>
              <a:ext uri="{FF2B5EF4-FFF2-40B4-BE49-F238E27FC236}">
                <a16:creationId xmlns:a16="http://schemas.microsoft.com/office/drawing/2014/main" id="{B9957976-97B0-D443-8DA3-51E8B226D09B}"/>
              </a:ext>
            </a:extLst>
          </p:cNvPr>
          <p:cNvSpPr/>
          <p:nvPr/>
        </p:nvSpPr>
        <p:spPr>
          <a:xfrm>
            <a:off x="1411824" y="1909141"/>
            <a:ext cx="6210504" cy="1145061"/>
          </a:xfrm>
          <a:prstGeom prst="roundRect">
            <a:avLst/>
          </a:prstGeom>
          <a:solidFill>
            <a:schemeClr val="bg1">
              <a:alpha val="10647"/>
            </a:schemeClr>
          </a:solidFill>
          <a:ln w="6350">
            <a:solidFill>
              <a:schemeClr val="tx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350" dirty="0"/>
          </a:p>
        </p:txBody>
      </p:sp>
      <p:grpSp>
        <p:nvGrpSpPr>
          <p:cNvPr id="88" name="Group 87">
            <a:extLst>
              <a:ext uri="{FF2B5EF4-FFF2-40B4-BE49-F238E27FC236}">
                <a16:creationId xmlns:a16="http://schemas.microsoft.com/office/drawing/2014/main" id="{5BE6723C-E09C-274A-9525-DC9A552E3BBF}"/>
              </a:ext>
            </a:extLst>
          </p:cNvPr>
          <p:cNvGrpSpPr/>
          <p:nvPr/>
        </p:nvGrpSpPr>
        <p:grpSpPr>
          <a:xfrm>
            <a:off x="2713240" y="1886566"/>
            <a:ext cx="1160313" cy="1079378"/>
            <a:chOff x="450328" y="1013943"/>
            <a:chExt cx="3135831" cy="2917097"/>
          </a:xfrm>
        </p:grpSpPr>
        <p:graphicFrame>
          <p:nvGraphicFramePr>
            <p:cNvPr id="89" name="Graphique 6">
              <a:extLst>
                <a:ext uri="{FF2B5EF4-FFF2-40B4-BE49-F238E27FC236}">
                  <a16:creationId xmlns:a16="http://schemas.microsoft.com/office/drawing/2014/main" id="{0D455CE5-0CEB-5244-989D-6FC1B003B6DE}"/>
                </a:ext>
              </a:extLst>
            </p:cNvPr>
            <p:cNvGraphicFramePr/>
            <p:nvPr>
              <p:custDataLst>
                <p:tags r:id="rId9"/>
              </p:custDataLs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15"/>
            </a:graphicData>
          </a:graphic>
        </p:graphicFrame>
        <p:sp>
          <p:nvSpPr>
            <p:cNvPr id="90" name="TextBox 10">
              <a:extLst>
                <a:ext uri="{FF2B5EF4-FFF2-40B4-BE49-F238E27FC236}">
                  <a16:creationId xmlns:a16="http://schemas.microsoft.com/office/drawing/2014/main" id="{50A82188-F652-9446-9C52-006E9FC08884}"/>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a:solidFill>
                    <a:schemeClr val="tx1">
                      <a:lumMod val="75000"/>
                      <a:lumOff val="25000"/>
                    </a:schemeClr>
                  </a:solidFill>
                </a:rPr>
                <a:t>83%</a:t>
              </a:r>
            </a:p>
          </p:txBody>
        </p:sp>
      </p:grpSp>
      <p:sp>
        <p:nvSpPr>
          <p:cNvPr id="33" name="TextBox 32">
            <a:extLst>
              <a:ext uri="{FF2B5EF4-FFF2-40B4-BE49-F238E27FC236}">
                <a16:creationId xmlns:a16="http://schemas.microsoft.com/office/drawing/2014/main" id="{248B03B2-A3D4-484E-A9C5-3D74521A52F2}"/>
              </a:ext>
            </a:extLst>
          </p:cNvPr>
          <p:cNvSpPr txBox="1"/>
          <p:nvPr/>
        </p:nvSpPr>
        <p:spPr>
          <a:xfrm>
            <a:off x="2884249" y="2695853"/>
            <a:ext cx="818294" cy="287953"/>
          </a:xfrm>
          <a:prstGeom prst="rect">
            <a:avLst/>
          </a:prstGeom>
        </p:spPr>
        <p:txBody>
          <a:bodyPr vert="horz" wrap="square" lIns="68580" tIns="34290" rIns="68580" bIns="34290" rtlCol="0" anchor="t">
            <a:noAutofit/>
          </a:bodyPr>
          <a:lstStyle/>
          <a:p>
            <a:pPr algn="ctr"/>
            <a:r>
              <a:rPr lang="en-CA" sz="825" b="1" dirty="0"/>
              <a:t>VALUE FOR FARE PAID</a:t>
            </a:r>
          </a:p>
        </p:txBody>
      </p:sp>
      <p:grpSp>
        <p:nvGrpSpPr>
          <p:cNvPr id="95" name="Group 94">
            <a:extLst>
              <a:ext uri="{FF2B5EF4-FFF2-40B4-BE49-F238E27FC236}">
                <a16:creationId xmlns:a16="http://schemas.microsoft.com/office/drawing/2014/main" id="{F7770DC7-96C3-904A-9625-18D269AF0730}"/>
              </a:ext>
            </a:extLst>
          </p:cNvPr>
          <p:cNvGrpSpPr/>
          <p:nvPr/>
        </p:nvGrpSpPr>
        <p:grpSpPr>
          <a:xfrm>
            <a:off x="1068160" y="3280370"/>
            <a:ext cx="1160313" cy="1079378"/>
            <a:chOff x="450328" y="1013943"/>
            <a:chExt cx="3135831" cy="2917097"/>
          </a:xfrm>
        </p:grpSpPr>
        <p:graphicFrame>
          <p:nvGraphicFramePr>
            <p:cNvPr id="96" name="Graphique 6">
              <a:extLst>
                <a:ext uri="{FF2B5EF4-FFF2-40B4-BE49-F238E27FC236}">
                  <a16:creationId xmlns:a16="http://schemas.microsoft.com/office/drawing/2014/main" id="{6F7B195D-167B-3A49-BED9-FE42F543AC13}"/>
                </a:ext>
              </a:extLst>
            </p:cNvPr>
            <p:cNvGraphicFramePr/>
            <p:nvPr>
              <p:custDataLst>
                <p:tags r:id="rId8"/>
              </p:custDataLs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16"/>
            </a:graphicData>
          </a:graphic>
        </p:graphicFrame>
        <p:sp>
          <p:nvSpPr>
            <p:cNvPr id="97" name="TextBox 10">
              <a:extLst>
                <a:ext uri="{FF2B5EF4-FFF2-40B4-BE49-F238E27FC236}">
                  <a16:creationId xmlns:a16="http://schemas.microsoft.com/office/drawing/2014/main" id="{C8CDEB35-FAE7-BB41-9B9A-35448F64AFD4}"/>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a:solidFill>
                    <a:schemeClr val="tx1">
                      <a:lumMod val="75000"/>
                      <a:lumOff val="25000"/>
                    </a:schemeClr>
                  </a:solidFill>
                </a:rPr>
                <a:t>70%</a:t>
              </a:r>
            </a:p>
          </p:txBody>
        </p:sp>
      </p:grpSp>
      <p:grpSp>
        <p:nvGrpSpPr>
          <p:cNvPr id="104" name="Group 103">
            <a:extLst>
              <a:ext uri="{FF2B5EF4-FFF2-40B4-BE49-F238E27FC236}">
                <a16:creationId xmlns:a16="http://schemas.microsoft.com/office/drawing/2014/main" id="{60B45EED-D677-7148-B270-472384C04026}"/>
              </a:ext>
            </a:extLst>
          </p:cNvPr>
          <p:cNvGrpSpPr/>
          <p:nvPr/>
        </p:nvGrpSpPr>
        <p:grpSpPr>
          <a:xfrm>
            <a:off x="2240885" y="3280370"/>
            <a:ext cx="1160313" cy="1079378"/>
            <a:chOff x="450328" y="1013943"/>
            <a:chExt cx="3135831" cy="2917097"/>
          </a:xfrm>
        </p:grpSpPr>
        <p:graphicFrame>
          <p:nvGraphicFramePr>
            <p:cNvPr id="105" name="Graphique 6">
              <a:extLst>
                <a:ext uri="{FF2B5EF4-FFF2-40B4-BE49-F238E27FC236}">
                  <a16:creationId xmlns:a16="http://schemas.microsoft.com/office/drawing/2014/main" id="{02BD73A8-0265-9F4D-8137-587E14D752D2}"/>
                </a:ext>
              </a:extLst>
            </p:cNvPr>
            <p:cNvGraphicFramePr/>
            <p:nvPr>
              <p:custDataLst>
                <p:tags r:id="rId7"/>
              </p:custDataLs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17"/>
            </a:graphicData>
          </a:graphic>
        </p:graphicFrame>
        <p:sp>
          <p:nvSpPr>
            <p:cNvPr id="106" name="TextBox 10">
              <a:extLst>
                <a:ext uri="{FF2B5EF4-FFF2-40B4-BE49-F238E27FC236}">
                  <a16:creationId xmlns:a16="http://schemas.microsoft.com/office/drawing/2014/main" id="{C2116382-633C-E64B-B5AA-2B8B88644E8A}"/>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a:solidFill>
                    <a:schemeClr val="tx1">
                      <a:lumMod val="75000"/>
                      <a:lumOff val="25000"/>
                    </a:schemeClr>
                  </a:solidFill>
                </a:rPr>
                <a:t>64%</a:t>
              </a:r>
            </a:p>
          </p:txBody>
        </p:sp>
      </p:grpSp>
      <p:grpSp>
        <p:nvGrpSpPr>
          <p:cNvPr id="107" name="Group 106">
            <a:extLst>
              <a:ext uri="{FF2B5EF4-FFF2-40B4-BE49-F238E27FC236}">
                <a16:creationId xmlns:a16="http://schemas.microsoft.com/office/drawing/2014/main" id="{93399336-C64C-5A43-ABB9-4E1F0690DECD}"/>
              </a:ext>
            </a:extLst>
          </p:cNvPr>
          <p:cNvGrpSpPr/>
          <p:nvPr/>
        </p:nvGrpSpPr>
        <p:grpSpPr>
          <a:xfrm>
            <a:off x="3401199" y="3280370"/>
            <a:ext cx="1160313" cy="1079378"/>
            <a:chOff x="450328" y="1013943"/>
            <a:chExt cx="3135831" cy="2917097"/>
          </a:xfrm>
        </p:grpSpPr>
        <p:graphicFrame>
          <p:nvGraphicFramePr>
            <p:cNvPr id="108" name="Graphique 6">
              <a:extLst>
                <a:ext uri="{FF2B5EF4-FFF2-40B4-BE49-F238E27FC236}">
                  <a16:creationId xmlns:a16="http://schemas.microsoft.com/office/drawing/2014/main" id="{56ABA19D-50EB-DC43-A320-86E0143DA8AB}"/>
                </a:ext>
              </a:extLst>
            </p:cNvPr>
            <p:cNvGraphicFramePr/>
            <p:nvPr>
              <p:custDataLst>
                <p:tags r:id="rId6"/>
              </p:custDataLs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18"/>
            </a:graphicData>
          </a:graphic>
        </p:graphicFrame>
        <p:sp>
          <p:nvSpPr>
            <p:cNvPr id="109" name="TextBox 10">
              <a:extLst>
                <a:ext uri="{FF2B5EF4-FFF2-40B4-BE49-F238E27FC236}">
                  <a16:creationId xmlns:a16="http://schemas.microsoft.com/office/drawing/2014/main" id="{860A0EAA-6205-0842-BB87-A4215576C9BE}"/>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a:solidFill>
                    <a:schemeClr val="tx1">
                      <a:lumMod val="75000"/>
                      <a:lumOff val="25000"/>
                    </a:schemeClr>
                  </a:solidFill>
                </a:rPr>
                <a:t>64%</a:t>
              </a:r>
            </a:p>
          </p:txBody>
        </p:sp>
      </p:grpSp>
      <p:grpSp>
        <p:nvGrpSpPr>
          <p:cNvPr id="110" name="Group 109">
            <a:extLst>
              <a:ext uri="{FF2B5EF4-FFF2-40B4-BE49-F238E27FC236}">
                <a16:creationId xmlns:a16="http://schemas.microsoft.com/office/drawing/2014/main" id="{AA2E3C74-B5BA-B846-A7B7-D4283F628116}"/>
              </a:ext>
            </a:extLst>
          </p:cNvPr>
          <p:cNvGrpSpPr/>
          <p:nvPr/>
        </p:nvGrpSpPr>
        <p:grpSpPr>
          <a:xfrm>
            <a:off x="6894260" y="3280370"/>
            <a:ext cx="1160313" cy="1079378"/>
            <a:chOff x="450328" y="1013943"/>
            <a:chExt cx="3135831" cy="2917097"/>
          </a:xfrm>
        </p:grpSpPr>
        <p:graphicFrame>
          <p:nvGraphicFramePr>
            <p:cNvPr id="111" name="Graphique 6">
              <a:extLst>
                <a:ext uri="{FF2B5EF4-FFF2-40B4-BE49-F238E27FC236}">
                  <a16:creationId xmlns:a16="http://schemas.microsoft.com/office/drawing/2014/main" id="{A416D69A-7697-ED40-8975-730D26595E5A}"/>
                </a:ext>
              </a:extLst>
            </p:cNvPr>
            <p:cNvGraphicFramePr/>
            <p:nvPr>
              <p:custDataLst>
                <p:tags r:id="rId5"/>
              </p:custDataLs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19"/>
            </a:graphicData>
          </a:graphic>
        </p:graphicFrame>
        <p:sp>
          <p:nvSpPr>
            <p:cNvPr id="112" name="TextBox 10">
              <a:extLst>
                <a:ext uri="{FF2B5EF4-FFF2-40B4-BE49-F238E27FC236}">
                  <a16:creationId xmlns:a16="http://schemas.microsoft.com/office/drawing/2014/main" id="{38C20FF8-FFE6-834B-A7B5-72F8B6BD892B}"/>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a:solidFill>
                    <a:schemeClr val="tx1">
                      <a:lumMod val="75000"/>
                      <a:lumOff val="25000"/>
                    </a:schemeClr>
                  </a:solidFill>
                </a:rPr>
                <a:t>56%</a:t>
              </a:r>
            </a:p>
          </p:txBody>
        </p:sp>
      </p:grpSp>
      <p:grpSp>
        <p:nvGrpSpPr>
          <p:cNvPr id="72" name="Group 71">
            <a:extLst>
              <a:ext uri="{FF2B5EF4-FFF2-40B4-BE49-F238E27FC236}">
                <a16:creationId xmlns:a16="http://schemas.microsoft.com/office/drawing/2014/main" id="{FC6EEB83-8594-294F-BF35-4F8CB9106878}"/>
              </a:ext>
            </a:extLst>
          </p:cNvPr>
          <p:cNvGrpSpPr/>
          <p:nvPr/>
        </p:nvGrpSpPr>
        <p:grpSpPr>
          <a:xfrm>
            <a:off x="1559650" y="1886566"/>
            <a:ext cx="1160313" cy="1079378"/>
            <a:chOff x="450328" y="1013943"/>
            <a:chExt cx="3135831" cy="2917097"/>
          </a:xfrm>
        </p:grpSpPr>
        <p:graphicFrame>
          <p:nvGraphicFramePr>
            <p:cNvPr id="73" name="Graphique 6">
              <a:extLst>
                <a:ext uri="{FF2B5EF4-FFF2-40B4-BE49-F238E27FC236}">
                  <a16:creationId xmlns:a16="http://schemas.microsoft.com/office/drawing/2014/main" id="{ABC122A8-F319-3B42-A87C-73A0EF539503}"/>
                </a:ext>
              </a:extLst>
            </p:cNvPr>
            <p:cNvGraphicFramePr/>
            <p:nvPr>
              <p:custDataLst>
                <p:tags r:id="rId4"/>
              </p:custDataLs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20"/>
            </a:graphicData>
          </a:graphic>
        </p:graphicFrame>
        <p:sp>
          <p:nvSpPr>
            <p:cNvPr id="74" name="TextBox 10">
              <a:extLst>
                <a:ext uri="{FF2B5EF4-FFF2-40B4-BE49-F238E27FC236}">
                  <a16:creationId xmlns:a16="http://schemas.microsoft.com/office/drawing/2014/main" id="{1687716A-E11E-9E4B-9C72-E559B936E2C7}"/>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a:solidFill>
                    <a:schemeClr val="tx1">
                      <a:lumMod val="75000"/>
                      <a:lumOff val="25000"/>
                    </a:schemeClr>
                  </a:solidFill>
                </a:rPr>
                <a:t>86%</a:t>
              </a:r>
            </a:p>
          </p:txBody>
        </p:sp>
      </p:grpSp>
      <p:sp>
        <p:nvSpPr>
          <p:cNvPr id="2" name="Title 1">
            <a:extLst>
              <a:ext uri="{FF2B5EF4-FFF2-40B4-BE49-F238E27FC236}">
                <a16:creationId xmlns:a16="http://schemas.microsoft.com/office/drawing/2014/main" id="{C7747DEB-5573-464D-A082-E013F74D2321}"/>
              </a:ext>
            </a:extLst>
          </p:cNvPr>
          <p:cNvSpPr>
            <a:spLocks noGrp="1"/>
          </p:cNvSpPr>
          <p:nvPr>
            <p:ph type="title"/>
          </p:nvPr>
        </p:nvSpPr>
        <p:spPr>
          <a:xfrm>
            <a:off x="373820" y="477894"/>
            <a:ext cx="7878831" cy="424732"/>
          </a:xfrm>
        </p:spPr>
        <p:txBody>
          <a:bodyPr>
            <a:normAutofit fontScale="90000"/>
          </a:bodyPr>
          <a:lstStyle/>
          <a:p>
            <a:r>
              <a:rPr lang="en-CA" dirty="0"/>
              <a:t>Same as 2021, handyDART riders are most satisfied with driver courtesy and helpfulness </a:t>
            </a:r>
          </a:p>
        </p:txBody>
      </p:sp>
      <p:sp>
        <p:nvSpPr>
          <p:cNvPr id="4" name="Slide Number Placeholder 3">
            <a:extLst>
              <a:ext uri="{FF2B5EF4-FFF2-40B4-BE49-F238E27FC236}">
                <a16:creationId xmlns:a16="http://schemas.microsoft.com/office/drawing/2014/main" id="{A50C3189-8141-4C29-92AA-578AD6115E57}"/>
              </a:ext>
            </a:extLst>
          </p:cNvPr>
          <p:cNvSpPr>
            <a:spLocks noGrp="1"/>
          </p:cNvSpPr>
          <p:nvPr>
            <p:ph type="sldNum" sz="quarter" idx="12"/>
          </p:nvPr>
        </p:nvSpPr>
        <p:spPr/>
        <p:txBody>
          <a:bodyPr/>
          <a:lstStyle/>
          <a:p>
            <a:fld id="{36679B2B-0B95-3D41-A6BF-74EBACF9BD9F}" type="slidenum">
              <a:rPr lang="en-US" smtClean="0"/>
              <a:pPr/>
              <a:t>25</a:t>
            </a:fld>
            <a:endParaRPr lang="en-US" dirty="0"/>
          </a:p>
        </p:txBody>
      </p:sp>
      <p:sp>
        <p:nvSpPr>
          <p:cNvPr id="13" name="TextBox 12">
            <a:extLst>
              <a:ext uri="{FF2B5EF4-FFF2-40B4-BE49-F238E27FC236}">
                <a16:creationId xmlns:a16="http://schemas.microsoft.com/office/drawing/2014/main" id="{7431E18F-000A-423A-B4D6-100820AE79D2}"/>
              </a:ext>
            </a:extLst>
          </p:cNvPr>
          <p:cNvSpPr txBox="1"/>
          <p:nvPr/>
        </p:nvSpPr>
        <p:spPr>
          <a:xfrm>
            <a:off x="1110979" y="4087539"/>
            <a:ext cx="1066444" cy="281519"/>
          </a:xfrm>
          <a:prstGeom prst="rect">
            <a:avLst/>
          </a:prstGeom>
        </p:spPr>
        <p:txBody>
          <a:bodyPr vert="horz" wrap="square" lIns="68580" tIns="34290" rIns="68580" bIns="34290" rtlCol="0" anchor="t">
            <a:noAutofit/>
          </a:bodyPr>
          <a:lstStyle/>
          <a:p>
            <a:pPr algn="ctr"/>
            <a:r>
              <a:rPr lang="en-CA" sz="825" dirty="0"/>
              <a:t>REGISTRATION PROCESS</a:t>
            </a:r>
          </a:p>
        </p:txBody>
      </p:sp>
      <p:sp>
        <p:nvSpPr>
          <p:cNvPr id="27" name="TextBox 26">
            <a:extLst>
              <a:ext uri="{FF2B5EF4-FFF2-40B4-BE49-F238E27FC236}">
                <a16:creationId xmlns:a16="http://schemas.microsoft.com/office/drawing/2014/main" id="{4D2A673C-E983-4C62-80BF-1FDB23E08DFA}"/>
              </a:ext>
            </a:extLst>
          </p:cNvPr>
          <p:cNvSpPr txBox="1"/>
          <p:nvPr/>
        </p:nvSpPr>
        <p:spPr>
          <a:xfrm>
            <a:off x="2336294" y="4087539"/>
            <a:ext cx="969494" cy="281519"/>
          </a:xfrm>
          <a:prstGeom prst="rect">
            <a:avLst/>
          </a:prstGeom>
        </p:spPr>
        <p:txBody>
          <a:bodyPr vert="horz" wrap="square" lIns="68580" tIns="34290" rIns="68580" bIns="34290" rtlCol="0" anchor="t">
            <a:noAutofit/>
          </a:bodyPr>
          <a:lstStyle/>
          <a:p>
            <a:pPr algn="ctr"/>
            <a:r>
              <a:rPr lang="en-CA" sz="825" dirty="0"/>
              <a:t>HOURS OF OPERATION</a:t>
            </a:r>
          </a:p>
        </p:txBody>
      </p:sp>
      <p:sp>
        <p:nvSpPr>
          <p:cNvPr id="37" name="TextBox 36">
            <a:extLst>
              <a:ext uri="{FF2B5EF4-FFF2-40B4-BE49-F238E27FC236}">
                <a16:creationId xmlns:a16="http://schemas.microsoft.com/office/drawing/2014/main" id="{1FF3574C-4938-4382-99DF-A62179059917}"/>
              </a:ext>
            </a:extLst>
          </p:cNvPr>
          <p:cNvSpPr txBox="1"/>
          <p:nvPr/>
        </p:nvSpPr>
        <p:spPr>
          <a:xfrm>
            <a:off x="3448133" y="4087539"/>
            <a:ext cx="1066444" cy="281519"/>
          </a:xfrm>
          <a:prstGeom prst="rect">
            <a:avLst/>
          </a:prstGeom>
        </p:spPr>
        <p:txBody>
          <a:bodyPr vert="horz" wrap="square" lIns="68580" tIns="34290" rIns="68580" bIns="34290" rtlCol="0" anchor="t">
            <a:noAutofit/>
          </a:bodyPr>
          <a:lstStyle/>
          <a:p>
            <a:pPr algn="ctr"/>
            <a:r>
              <a:rPr lang="en-CA" sz="825" dirty="0"/>
              <a:t>REGISTRATION </a:t>
            </a:r>
            <a:br>
              <a:rPr lang="en-CA" sz="825" dirty="0"/>
            </a:br>
            <a:r>
              <a:rPr lang="en-CA" sz="825" dirty="0"/>
              <a:t>WAIT TIME</a:t>
            </a:r>
          </a:p>
        </p:txBody>
      </p:sp>
      <p:sp>
        <p:nvSpPr>
          <p:cNvPr id="40" name="TextBox 39">
            <a:extLst>
              <a:ext uri="{FF2B5EF4-FFF2-40B4-BE49-F238E27FC236}">
                <a16:creationId xmlns:a16="http://schemas.microsoft.com/office/drawing/2014/main" id="{3CC2A229-93A3-4EA0-8DDA-6A4F62A487E7}"/>
              </a:ext>
            </a:extLst>
          </p:cNvPr>
          <p:cNvSpPr txBox="1"/>
          <p:nvPr/>
        </p:nvSpPr>
        <p:spPr>
          <a:xfrm>
            <a:off x="6949316" y="4087539"/>
            <a:ext cx="1050201" cy="338447"/>
          </a:xfrm>
          <a:prstGeom prst="rect">
            <a:avLst/>
          </a:prstGeom>
        </p:spPr>
        <p:txBody>
          <a:bodyPr vert="horz" wrap="square" lIns="68580" tIns="34290" rIns="68580" bIns="34290" rtlCol="0" anchor="t">
            <a:normAutofit/>
          </a:bodyPr>
          <a:lstStyle/>
          <a:p>
            <a:pPr algn="ctr"/>
            <a:r>
              <a:rPr lang="en-CA" sz="825" dirty="0"/>
              <a:t>PICK-UP WINDOW WAIT TIME</a:t>
            </a:r>
          </a:p>
        </p:txBody>
      </p:sp>
      <p:sp>
        <p:nvSpPr>
          <p:cNvPr id="44" name="TextBox 43">
            <a:extLst>
              <a:ext uri="{FF2B5EF4-FFF2-40B4-BE49-F238E27FC236}">
                <a16:creationId xmlns:a16="http://schemas.microsoft.com/office/drawing/2014/main" id="{6F721489-64EB-B94C-83CA-6B9DAD67BFE3}"/>
              </a:ext>
            </a:extLst>
          </p:cNvPr>
          <p:cNvSpPr txBox="1"/>
          <p:nvPr/>
        </p:nvSpPr>
        <p:spPr>
          <a:xfrm>
            <a:off x="118627" y="4815321"/>
            <a:ext cx="5802347" cy="258288"/>
          </a:xfrm>
          <a:prstGeom prst="rect">
            <a:avLst/>
          </a:prstGeom>
        </p:spPr>
        <p:txBody>
          <a:bodyPr vert="horz" wrap="square" lIns="68580" tIns="34290" rIns="68580" bIns="34290" rtlCol="0" anchor="b">
            <a:noAutofit/>
          </a:bodyPr>
          <a:lstStyle/>
          <a:p>
            <a:r>
              <a:rPr lang="en-CA" sz="700" b="1" i="1" dirty="0"/>
              <a:t>The charts show Total Satisfaction (Very Satisfied/Satisfied).</a:t>
            </a:r>
          </a:p>
          <a:p>
            <a:r>
              <a:rPr lang="en-CA" sz="700" dirty="0"/>
              <a:t>Base 2022: Total, n=1,203.</a:t>
            </a:r>
          </a:p>
          <a:p>
            <a:r>
              <a:rPr lang="en-CA" sz="700" dirty="0"/>
              <a:t>Q7. How satisfied are you with each of the following elements of handyDART service</a:t>
            </a:r>
            <a:r>
              <a:rPr lang="en-US" sz="700" dirty="0"/>
              <a:t>?</a:t>
            </a:r>
            <a:endParaRPr lang="en-CA" sz="700" dirty="0"/>
          </a:p>
        </p:txBody>
      </p:sp>
      <p:grpSp>
        <p:nvGrpSpPr>
          <p:cNvPr id="82" name="Group 81">
            <a:extLst>
              <a:ext uri="{FF2B5EF4-FFF2-40B4-BE49-F238E27FC236}">
                <a16:creationId xmlns:a16="http://schemas.microsoft.com/office/drawing/2014/main" id="{814A84EB-18AC-8247-8181-176E24DB03DA}"/>
              </a:ext>
            </a:extLst>
          </p:cNvPr>
          <p:cNvGrpSpPr/>
          <p:nvPr/>
        </p:nvGrpSpPr>
        <p:grpSpPr>
          <a:xfrm>
            <a:off x="3844412" y="1886566"/>
            <a:ext cx="1160313" cy="1079378"/>
            <a:chOff x="450328" y="1013943"/>
            <a:chExt cx="3135831" cy="2917097"/>
          </a:xfrm>
        </p:grpSpPr>
        <p:graphicFrame>
          <p:nvGraphicFramePr>
            <p:cNvPr id="83" name="Graphique 6">
              <a:extLst>
                <a:ext uri="{FF2B5EF4-FFF2-40B4-BE49-F238E27FC236}">
                  <a16:creationId xmlns:a16="http://schemas.microsoft.com/office/drawing/2014/main" id="{0F61A4B2-4291-3040-9B5C-51E65FB4CAE3}"/>
                </a:ext>
              </a:extLst>
            </p:cNvPr>
            <p:cNvGraphicFramePr/>
            <p:nvPr>
              <p:custDataLst>
                <p:tags r:id="rId3"/>
              </p:custDataLs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21"/>
            </a:graphicData>
          </a:graphic>
        </p:graphicFrame>
        <p:sp>
          <p:nvSpPr>
            <p:cNvPr id="84" name="TextBox 10">
              <a:extLst>
                <a:ext uri="{FF2B5EF4-FFF2-40B4-BE49-F238E27FC236}">
                  <a16:creationId xmlns:a16="http://schemas.microsoft.com/office/drawing/2014/main" id="{2C84AD12-7A1D-9747-A27C-0646FEBAB17E}"/>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a:solidFill>
                    <a:schemeClr val="tx1">
                      <a:lumMod val="75000"/>
                      <a:lumOff val="25000"/>
                    </a:schemeClr>
                  </a:solidFill>
                </a:rPr>
                <a:t>83%</a:t>
              </a:r>
            </a:p>
          </p:txBody>
        </p:sp>
      </p:grpSp>
      <p:grpSp>
        <p:nvGrpSpPr>
          <p:cNvPr id="85" name="Group 84">
            <a:extLst>
              <a:ext uri="{FF2B5EF4-FFF2-40B4-BE49-F238E27FC236}">
                <a16:creationId xmlns:a16="http://schemas.microsoft.com/office/drawing/2014/main" id="{1F47CEB2-F95E-804F-A861-15AA3C8D2026}"/>
              </a:ext>
            </a:extLst>
          </p:cNvPr>
          <p:cNvGrpSpPr/>
          <p:nvPr/>
        </p:nvGrpSpPr>
        <p:grpSpPr>
          <a:xfrm>
            <a:off x="5021313" y="1886566"/>
            <a:ext cx="1160313" cy="1079378"/>
            <a:chOff x="450328" y="1013943"/>
            <a:chExt cx="3135831" cy="2917097"/>
          </a:xfrm>
        </p:grpSpPr>
        <p:graphicFrame>
          <p:nvGraphicFramePr>
            <p:cNvPr id="86" name="Graphique 6">
              <a:extLst>
                <a:ext uri="{FF2B5EF4-FFF2-40B4-BE49-F238E27FC236}">
                  <a16:creationId xmlns:a16="http://schemas.microsoft.com/office/drawing/2014/main" id="{688F7B95-A411-D74D-AD9B-4B255273F78D}"/>
                </a:ext>
              </a:extLst>
            </p:cNvPr>
            <p:cNvGraphicFramePr/>
            <p:nvPr>
              <p:custDataLst>
                <p:tags r:id="rId2"/>
              </p:custDataLs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22"/>
            </a:graphicData>
          </a:graphic>
        </p:graphicFrame>
        <p:sp>
          <p:nvSpPr>
            <p:cNvPr id="87" name="TextBox 10">
              <a:extLst>
                <a:ext uri="{FF2B5EF4-FFF2-40B4-BE49-F238E27FC236}">
                  <a16:creationId xmlns:a16="http://schemas.microsoft.com/office/drawing/2014/main" id="{901D1138-5E0A-8E45-BD57-805A3BC30718}"/>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a:solidFill>
                    <a:schemeClr val="tx1">
                      <a:lumMod val="75000"/>
                      <a:lumOff val="25000"/>
                    </a:schemeClr>
                  </a:solidFill>
                </a:rPr>
                <a:t>82%</a:t>
              </a:r>
            </a:p>
          </p:txBody>
        </p:sp>
      </p:grpSp>
      <p:grpSp>
        <p:nvGrpSpPr>
          <p:cNvPr id="91" name="Group 90">
            <a:extLst>
              <a:ext uri="{FF2B5EF4-FFF2-40B4-BE49-F238E27FC236}">
                <a16:creationId xmlns:a16="http://schemas.microsoft.com/office/drawing/2014/main" id="{EEFCDAB6-4A5B-BB4E-B1EC-5CFDFAEB46DF}"/>
              </a:ext>
            </a:extLst>
          </p:cNvPr>
          <p:cNvGrpSpPr/>
          <p:nvPr/>
        </p:nvGrpSpPr>
        <p:grpSpPr>
          <a:xfrm>
            <a:off x="6184736" y="1886566"/>
            <a:ext cx="1160313" cy="1079378"/>
            <a:chOff x="450328" y="1013943"/>
            <a:chExt cx="3135831" cy="2917097"/>
          </a:xfrm>
        </p:grpSpPr>
        <p:graphicFrame>
          <p:nvGraphicFramePr>
            <p:cNvPr id="92" name="Graphique 6">
              <a:extLst>
                <a:ext uri="{FF2B5EF4-FFF2-40B4-BE49-F238E27FC236}">
                  <a16:creationId xmlns:a16="http://schemas.microsoft.com/office/drawing/2014/main" id="{8C4058D2-9C1D-6748-B9FF-8CEF3F4D4BDD}"/>
                </a:ext>
              </a:extLst>
            </p:cNvPr>
            <p:cNvGraphicFramePr/>
            <p:nvPr>
              <p:custDataLst>
                <p:tags r:id="rId1"/>
              </p:custDataLs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23"/>
            </a:graphicData>
          </a:graphic>
        </p:graphicFrame>
        <p:sp>
          <p:nvSpPr>
            <p:cNvPr id="93" name="TextBox 10">
              <a:extLst>
                <a:ext uri="{FF2B5EF4-FFF2-40B4-BE49-F238E27FC236}">
                  <a16:creationId xmlns:a16="http://schemas.microsoft.com/office/drawing/2014/main" id="{04DD11BA-E356-2340-9CC5-BE14BFA964A4}"/>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400" b="1" dirty="0">
                  <a:solidFill>
                    <a:schemeClr val="tx1">
                      <a:lumMod val="75000"/>
                      <a:lumOff val="25000"/>
                    </a:schemeClr>
                  </a:solidFill>
                </a:rPr>
                <a:t>80%</a:t>
              </a:r>
            </a:p>
          </p:txBody>
        </p:sp>
      </p:grpSp>
      <p:sp>
        <p:nvSpPr>
          <p:cNvPr id="18" name="TextBox 17">
            <a:extLst>
              <a:ext uri="{FF2B5EF4-FFF2-40B4-BE49-F238E27FC236}">
                <a16:creationId xmlns:a16="http://schemas.microsoft.com/office/drawing/2014/main" id="{EE0EE310-C726-444A-88D2-BAA348878308}"/>
              </a:ext>
            </a:extLst>
          </p:cNvPr>
          <p:cNvSpPr txBox="1"/>
          <p:nvPr/>
        </p:nvSpPr>
        <p:spPr>
          <a:xfrm>
            <a:off x="6086831" y="2695853"/>
            <a:ext cx="1356123" cy="281519"/>
          </a:xfrm>
          <a:prstGeom prst="rect">
            <a:avLst/>
          </a:prstGeom>
        </p:spPr>
        <p:txBody>
          <a:bodyPr vert="horz" wrap="square" lIns="68580" tIns="34290" rIns="68580" bIns="34290" rtlCol="0" anchor="t">
            <a:noAutofit/>
          </a:bodyPr>
          <a:lstStyle/>
          <a:p>
            <a:pPr algn="ctr"/>
            <a:r>
              <a:rPr lang="en-CA" sz="825" b="1" dirty="0"/>
              <a:t>PHONE AGENT </a:t>
            </a:r>
            <a:br>
              <a:rPr lang="en-CA" sz="825" b="1" dirty="0"/>
            </a:br>
            <a:r>
              <a:rPr lang="en-CA" sz="825" b="1" dirty="0"/>
              <a:t>COURTESY, HELPFULNESS</a:t>
            </a:r>
          </a:p>
        </p:txBody>
      </p:sp>
      <p:sp>
        <p:nvSpPr>
          <p:cNvPr id="21" name="TextBox 20">
            <a:extLst>
              <a:ext uri="{FF2B5EF4-FFF2-40B4-BE49-F238E27FC236}">
                <a16:creationId xmlns:a16="http://schemas.microsoft.com/office/drawing/2014/main" id="{63DAA11E-1638-4EA5-85A3-3C6B6C6A6715}"/>
              </a:ext>
            </a:extLst>
          </p:cNvPr>
          <p:cNvSpPr txBox="1"/>
          <p:nvPr/>
        </p:nvSpPr>
        <p:spPr>
          <a:xfrm>
            <a:off x="4052927" y="2695853"/>
            <a:ext cx="743282" cy="323780"/>
          </a:xfrm>
          <a:prstGeom prst="rect">
            <a:avLst/>
          </a:prstGeom>
        </p:spPr>
        <p:txBody>
          <a:bodyPr vert="horz" wrap="square" lIns="68580" tIns="34290" rIns="68580" bIns="34290" rtlCol="0" anchor="t">
            <a:normAutofit/>
          </a:bodyPr>
          <a:lstStyle/>
          <a:p>
            <a:pPr algn="ctr"/>
            <a:r>
              <a:rPr lang="en-CA" sz="825" b="1" dirty="0"/>
              <a:t>VEHICLE SAFETY</a:t>
            </a:r>
          </a:p>
        </p:txBody>
      </p:sp>
      <p:sp>
        <p:nvSpPr>
          <p:cNvPr id="22" name="TextBox 21">
            <a:extLst>
              <a:ext uri="{FF2B5EF4-FFF2-40B4-BE49-F238E27FC236}">
                <a16:creationId xmlns:a16="http://schemas.microsoft.com/office/drawing/2014/main" id="{FCD2A239-A209-46F1-9490-3A78A4B19B26}"/>
              </a:ext>
            </a:extLst>
          </p:cNvPr>
          <p:cNvSpPr txBox="1"/>
          <p:nvPr/>
        </p:nvSpPr>
        <p:spPr>
          <a:xfrm>
            <a:off x="5068247" y="2695853"/>
            <a:ext cx="1066444" cy="281519"/>
          </a:xfrm>
          <a:prstGeom prst="rect">
            <a:avLst/>
          </a:prstGeom>
        </p:spPr>
        <p:txBody>
          <a:bodyPr vert="horz" wrap="square" lIns="68580" tIns="34290" rIns="68580" bIns="34290" rtlCol="0" anchor="t">
            <a:noAutofit/>
          </a:bodyPr>
          <a:lstStyle/>
          <a:p>
            <a:pPr algn="ctr"/>
            <a:r>
              <a:rPr lang="en-CA" sz="825" b="1" dirty="0"/>
              <a:t>VEHICLE COMFORT AND CLEANLINESS</a:t>
            </a:r>
          </a:p>
        </p:txBody>
      </p:sp>
      <p:sp>
        <p:nvSpPr>
          <p:cNvPr id="23" name="TextBox 22">
            <a:extLst>
              <a:ext uri="{FF2B5EF4-FFF2-40B4-BE49-F238E27FC236}">
                <a16:creationId xmlns:a16="http://schemas.microsoft.com/office/drawing/2014/main" id="{3E7FAEDB-97E0-46F6-90C1-21F5CDE38591}"/>
              </a:ext>
            </a:extLst>
          </p:cNvPr>
          <p:cNvSpPr txBox="1"/>
          <p:nvPr/>
        </p:nvSpPr>
        <p:spPr>
          <a:xfrm>
            <a:off x="1606584" y="2695853"/>
            <a:ext cx="1066444" cy="281519"/>
          </a:xfrm>
          <a:prstGeom prst="rect">
            <a:avLst/>
          </a:prstGeom>
        </p:spPr>
        <p:txBody>
          <a:bodyPr vert="horz" wrap="square" lIns="68580" tIns="34290" rIns="68580" bIns="34290" rtlCol="0" anchor="t">
            <a:noAutofit/>
          </a:bodyPr>
          <a:lstStyle/>
          <a:p>
            <a:pPr algn="ctr"/>
            <a:r>
              <a:rPr lang="en-CA" sz="825" b="1" dirty="0"/>
              <a:t>DRIVER COURTESY, HELPFULNESS</a:t>
            </a:r>
          </a:p>
        </p:txBody>
      </p:sp>
      <p:sp>
        <p:nvSpPr>
          <p:cNvPr id="50" name="Text Placeholder 2">
            <a:extLst>
              <a:ext uri="{FF2B5EF4-FFF2-40B4-BE49-F238E27FC236}">
                <a16:creationId xmlns:a16="http://schemas.microsoft.com/office/drawing/2014/main" id="{62EB2A67-A822-4CC6-8957-4AD50E115963}"/>
              </a:ext>
            </a:extLst>
          </p:cNvPr>
          <p:cNvSpPr txBox="1">
            <a:spLocks/>
          </p:cNvSpPr>
          <p:nvPr/>
        </p:nvSpPr>
        <p:spPr>
          <a:xfrm>
            <a:off x="499583" y="1171558"/>
            <a:ext cx="6668846" cy="627404"/>
          </a:xfrm>
          <a:prstGeom prst="rect">
            <a:avLst/>
          </a:prstGeom>
        </p:spPr>
        <p:txBody>
          <a:bodyPr vert="horz" lIns="91440" tIns="45720" rIns="91440" bIns="45720" rtlCol="0">
            <a:spAutoFit/>
          </a:bodyPr>
          <a:lstStyle>
            <a:lvl1pPr indent="0">
              <a:lnSpc>
                <a:spcPct val="90000"/>
              </a:lnSpc>
              <a:spcBef>
                <a:spcPct val="20000"/>
              </a:spcBef>
              <a:buFontTx/>
              <a:buNone/>
              <a:defRPr sz="1200" b="0" i="0">
                <a:solidFill>
                  <a:schemeClr val="accent2"/>
                </a:solidFill>
                <a:latin typeface="Calibri"/>
                <a:cs typeface="Calibri"/>
              </a:defRPr>
            </a:lvl1pPr>
            <a:lvl2pPr marL="300038" indent="-300038">
              <a:lnSpc>
                <a:spcPct val="90000"/>
              </a:lnSpc>
              <a:spcBef>
                <a:spcPct val="20000"/>
              </a:spcBef>
              <a:buFont typeface="Arial"/>
              <a:buChar char="–"/>
              <a:defRPr sz="1400" baseline="0">
                <a:latin typeface="Calibri"/>
                <a:cs typeface="Calibri"/>
              </a:defRPr>
            </a:lvl2pPr>
            <a:lvl3pPr marL="538163" indent="-238125">
              <a:lnSpc>
                <a:spcPct val="90000"/>
              </a:lnSpc>
              <a:spcBef>
                <a:spcPct val="20000"/>
              </a:spcBef>
              <a:buFont typeface="Arial"/>
              <a:buChar char="•"/>
              <a:defRPr sz="1400" b="0" i="0">
                <a:latin typeface="Calibri"/>
                <a:cs typeface="Calibri"/>
              </a:defRPr>
            </a:lvl3pPr>
            <a:lvl4pPr marL="838200" indent="-300038">
              <a:lnSpc>
                <a:spcPct val="90000"/>
              </a:lnSpc>
              <a:spcBef>
                <a:spcPct val="20000"/>
              </a:spcBef>
              <a:buFont typeface="Arial"/>
              <a:buChar char="–"/>
              <a:defRPr sz="1400" b="0" i="0">
                <a:latin typeface="Calibri"/>
                <a:cs typeface="Calibri"/>
              </a:defRPr>
            </a:lvl4pPr>
            <a:lvl5pPr marL="1076325" indent="-238125">
              <a:lnSpc>
                <a:spcPct val="90000"/>
              </a:lnSpc>
              <a:spcBef>
                <a:spcPct val="20000"/>
              </a:spcBef>
              <a:buFont typeface="Arial"/>
              <a:buChar char="»"/>
              <a:defRPr sz="1400" b="0" i="0" baseline="0">
                <a:latin typeface="Calibri"/>
                <a:cs typeface="Calibri"/>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CA" dirty="0"/>
              <a:t>Pick-up window wait time, appointment scheduling process, phone “on hold,” and registration wait times are the service areas with the most opportunity for improvement.</a:t>
            </a:r>
            <a:endParaRPr lang="en-US" dirty="0"/>
          </a:p>
        </p:txBody>
      </p:sp>
    </p:spTree>
    <p:extLst>
      <p:ext uri="{BB962C8B-B14F-4D97-AF65-F5344CB8AC3E}">
        <p14:creationId xmlns:p14="http://schemas.microsoft.com/office/powerpoint/2010/main" val="91951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50DE71-EB6D-DC42-A69B-6DB0AE92C022}"/>
              </a:ext>
            </a:extLst>
          </p:cNvPr>
          <p:cNvSpPr/>
          <p:nvPr/>
        </p:nvSpPr>
        <p:spPr>
          <a:xfrm>
            <a:off x="1105003" y="2170973"/>
            <a:ext cx="1354104" cy="2391832"/>
          </a:xfrm>
          <a:prstGeom prst="rect">
            <a:avLst/>
          </a:prstGeom>
          <a:solidFill>
            <a:schemeClr val="bg1">
              <a:lumMod val="95000"/>
            </a:schemeClr>
          </a:solidFill>
          <a:ln w="6350">
            <a:solidFill>
              <a:schemeClr val="accent4">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833E69-1099-4716-A969-60AB261F0EC3}"/>
              </a:ext>
            </a:extLst>
          </p:cNvPr>
          <p:cNvSpPr>
            <a:spLocks noGrp="1"/>
          </p:cNvSpPr>
          <p:nvPr>
            <p:ph type="title"/>
          </p:nvPr>
        </p:nvSpPr>
        <p:spPr>
          <a:xfrm>
            <a:off x="1047021" y="477894"/>
            <a:ext cx="6847299" cy="424732"/>
          </a:xfrm>
        </p:spPr>
        <p:txBody>
          <a:bodyPr>
            <a:normAutofit fontScale="90000"/>
          </a:bodyPr>
          <a:lstStyle/>
          <a:p>
            <a:r>
              <a:rPr lang="en-CA" dirty="0"/>
              <a:t>Six in ten feel that handyDART service is about the same as a year ago while two in ten think it’s better</a:t>
            </a:r>
          </a:p>
        </p:txBody>
      </p:sp>
      <p:sp>
        <p:nvSpPr>
          <p:cNvPr id="3" name="Text Placeholder 2">
            <a:extLst>
              <a:ext uri="{FF2B5EF4-FFF2-40B4-BE49-F238E27FC236}">
                <a16:creationId xmlns:a16="http://schemas.microsoft.com/office/drawing/2014/main" id="{49A5B773-9817-F042-94A1-771EBA972AB5}"/>
              </a:ext>
            </a:extLst>
          </p:cNvPr>
          <p:cNvSpPr>
            <a:spLocks noGrp="1"/>
          </p:cNvSpPr>
          <p:nvPr>
            <p:ph type="body" sz="quarter" idx="13"/>
          </p:nvPr>
        </p:nvSpPr>
        <p:spPr>
          <a:xfrm>
            <a:off x="373318" y="1181890"/>
            <a:ext cx="8427782" cy="424732"/>
          </a:xfrm>
        </p:spPr>
        <p:txBody>
          <a:bodyPr/>
          <a:lstStyle/>
          <a:p>
            <a:r>
              <a:rPr lang="en-US" sz="1200" dirty="0">
                <a:solidFill>
                  <a:schemeClr val="accent2"/>
                </a:solidFill>
              </a:rPr>
              <a:t>Chilliwack riders (29%) tend more to believe the service is worse than in 2021. Victoria, Prince George and Vernon riders (around one-quarter each) are more likely to think the service has improved compared to last year.</a:t>
            </a:r>
            <a:endParaRPr lang="en-CA" sz="1200" dirty="0">
              <a:solidFill>
                <a:schemeClr val="accent2"/>
              </a:solidFill>
            </a:endParaRPr>
          </a:p>
        </p:txBody>
      </p:sp>
      <p:sp>
        <p:nvSpPr>
          <p:cNvPr id="4" name="Slide Number Placeholder 3">
            <a:extLst>
              <a:ext uri="{FF2B5EF4-FFF2-40B4-BE49-F238E27FC236}">
                <a16:creationId xmlns:a16="http://schemas.microsoft.com/office/drawing/2014/main" id="{08D2C271-0998-4C86-93EB-97D9B3D565BC}"/>
              </a:ext>
            </a:extLst>
          </p:cNvPr>
          <p:cNvSpPr>
            <a:spLocks noGrp="1"/>
          </p:cNvSpPr>
          <p:nvPr>
            <p:ph type="sldNum" sz="quarter" idx="12"/>
          </p:nvPr>
        </p:nvSpPr>
        <p:spPr/>
        <p:txBody>
          <a:bodyPr/>
          <a:lstStyle/>
          <a:p>
            <a:fld id="{36679B2B-0B95-3D41-A6BF-74EBACF9BD9F}" type="slidenum">
              <a:rPr lang="en-US" smtClean="0"/>
              <a:pPr/>
              <a:t>26</a:t>
            </a:fld>
            <a:endParaRPr lang="en-US" dirty="0"/>
          </a:p>
        </p:txBody>
      </p:sp>
      <p:sp>
        <p:nvSpPr>
          <p:cNvPr id="13" name="TextBox 12">
            <a:extLst>
              <a:ext uri="{FF2B5EF4-FFF2-40B4-BE49-F238E27FC236}">
                <a16:creationId xmlns:a16="http://schemas.microsoft.com/office/drawing/2014/main" id="{A4CF7F39-F77C-9849-851A-B8D99BDA938C}"/>
              </a:ext>
            </a:extLst>
          </p:cNvPr>
          <p:cNvSpPr txBox="1"/>
          <p:nvPr/>
        </p:nvSpPr>
        <p:spPr>
          <a:xfrm>
            <a:off x="118627" y="4815321"/>
            <a:ext cx="5802347" cy="258288"/>
          </a:xfrm>
          <a:prstGeom prst="rect">
            <a:avLst/>
          </a:prstGeom>
        </p:spPr>
        <p:txBody>
          <a:bodyPr vert="horz" wrap="square" lIns="68580" tIns="34290" rIns="68580" bIns="34290" rtlCol="0" anchor="b">
            <a:noAutofit/>
          </a:bodyPr>
          <a:lstStyle/>
          <a:p>
            <a:r>
              <a:rPr lang="en-CA" sz="700" dirty="0"/>
              <a:t>Among those who used the handyDART service a year ago(for each wave). Base 2022: n=993. Base 2021: n= 478. Base 2020: n=</a:t>
            </a:r>
            <a:r>
              <a:rPr lang="en-US" sz="700" dirty="0"/>
              <a:t> </a:t>
            </a:r>
            <a:r>
              <a:rPr lang="en-CA" sz="700" dirty="0"/>
              <a:t>387.  </a:t>
            </a:r>
          </a:p>
          <a:p>
            <a:r>
              <a:rPr lang="en-CA" sz="700" dirty="0"/>
              <a:t>Q8. Compared to a year ago, is the handyDART service better, the same, or worse</a:t>
            </a:r>
            <a:r>
              <a:rPr lang="en-US" sz="700" dirty="0"/>
              <a:t>?</a:t>
            </a:r>
            <a:endParaRPr lang="en-CA" sz="700" dirty="0"/>
          </a:p>
        </p:txBody>
      </p:sp>
      <p:graphicFrame>
        <p:nvGraphicFramePr>
          <p:cNvPr id="24" name="Content Placeholder 12">
            <a:extLst>
              <a:ext uri="{FF2B5EF4-FFF2-40B4-BE49-F238E27FC236}">
                <a16:creationId xmlns:a16="http://schemas.microsoft.com/office/drawing/2014/main" id="{F0235C22-6357-FC4C-BE2E-8D718C00C238}"/>
              </a:ext>
            </a:extLst>
          </p:cNvPr>
          <p:cNvGraphicFramePr>
            <a:graphicFrameLocks/>
          </p:cNvGraphicFramePr>
          <p:nvPr>
            <p:extLst/>
          </p:nvPr>
        </p:nvGraphicFramePr>
        <p:xfrm>
          <a:off x="752750" y="2170973"/>
          <a:ext cx="7668918" cy="2344907"/>
        </p:xfrm>
        <a:graphic>
          <a:graphicData uri="http://schemas.openxmlformats.org/drawingml/2006/chart">
            <c:chart xmlns:c="http://schemas.openxmlformats.org/drawingml/2006/chart" xmlns:r="http://schemas.openxmlformats.org/officeDocument/2006/relationships" r:id="rId3"/>
          </a:graphicData>
        </a:graphic>
      </p:graphicFrame>
      <p:sp>
        <p:nvSpPr>
          <p:cNvPr id="28" name="Right Brace 27">
            <a:extLst>
              <a:ext uri="{FF2B5EF4-FFF2-40B4-BE49-F238E27FC236}">
                <a16:creationId xmlns:a16="http://schemas.microsoft.com/office/drawing/2014/main" id="{3FE05E80-5C75-EE48-A424-0047D2DFFDBB}"/>
              </a:ext>
            </a:extLst>
          </p:cNvPr>
          <p:cNvSpPr/>
          <p:nvPr/>
        </p:nvSpPr>
        <p:spPr>
          <a:xfrm rot="10800000">
            <a:off x="3483941" y="2398445"/>
            <a:ext cx="73166" cy="346610"/>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29" name="TextBox 28">
            <a:extLst>
              <a:ext uri="{FF2B5EF4-FFF2-40B4-BE49-F238E27FC236}">
                <a16:creationId xmlns:a16="http://schemas.microsoft.com/office/drawing/2014/main" id="{BE961817-26B8-7743-B2C0-7B488D3CA226}"/>
              </a:ext>
            </a:extLst>
          </p:cNvPr>
          <p:cNvSpPr txBox="1"/>
          <p:nvPr/>
        </p:nvSpPr>
        <p:spPr>
          <a:xfrm>
            <a:off x="2814858" y="2411696"/>
            <a:ext cx="742249" cy="323165"/>
          </a:xfrm>
          <a:prstGeom prst="rect">
            <a:avLst/>
          </a:prstGeom>
        </p:spPr>
        <p:txBody>
          <a:bodyPr vert="horz" wrap="square" lIns="91440" tIns="45720" rIns="91440" bIns="45720" rtlCol="0" anchor="t">
            <a:spAutoFit/>
          </a:bodyPr>
          <a:lstStyle/>
          <a:p>
            <a:pPr algn="r">
              <a:lnSpc>
                <a:spcPts val="860"/>
              </a:lnSpc>
            </a:pPr>
            <a:r>
              <a:rPr lang="en-US" sz="1400" b="1" dirty="0">
                <a:solidFill>
                  <a:schemeClr val="accent2">
                    <a:lumMod val="75000"/>
                  </a:schemeClr>
                </a:solidFill>
              </a:rPr>
              <a:t>26%</a:t>
            </a:r>
            <a:br>
              <a:rPr lang="en-US" sz="1600" b="1" dirty="0">
                <a:solidFill>
                  <a:schemeClr val="tx1">
                    <a:lumMod val="75000"/>
                    <a:lumOff val="25000"/>
                  </a:schemeClr>
                </a:solidFill>
              </a:rPr>
            </a:br>
            <a:r>
              <a:rPr lang="en-US" sz="800" dirty="0">
                <a:solidFill>
                  <a:schemeClr val="tx1">
                    <a:lumMod val="75000"/>
                    <a:lumOff val="25000"/>
                  </a:schemeClr>
                </a:solidFill>
              </a:rPr>
              <a:t>BETTER</a:t>
            </a:r>
          </a:p>
        </p:txBody>
      </p:sp>
      <p:sp>
        <p:nvSpPr>
          <p:cNvPr id="30" name="Right Brace 29">
            <a:extLst>
              <a:ext uri="{FF2B5EF4-FFF2-40B4-BE49-F238E27FC236}">
                <a16:creationId xmlns:a16="http://schemas.microsoft.com/office/drawing/2014/main" id="{0602A075-E08A-B54F-A33E-24A1F006589A}"/>
              </a:ext>
            </a:extLst>
          </p:cNvPr>
          <p:cNvSpPr/>
          <p:nvPr/>
        </p:nvSpPr>
        <p:spPr>
          <a:xfrm rot="10800000">
            <a:off x="5403805" y="2398445"/>
            <a:ext cx="73166" cy="346610"/>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31" name="TextBox 30">
            <a:extLst>
              <a:ext uri="{FF2B5EF4-FFF2-40B4-BE49-F238E27FC236}">
                <a16:creationId xmlns:a16="http://schemas.microsoft.com/office/drawing/2014/main" id="{91F9F96D-6A5C-A944-985A-8B871515859A}"/>
              </a:ext>
            </a:extLst>
          </p:cNvPr>
          <p:cNvSpPr txBox="1"/>
          <p:nvPr/>
        </p:nvSpPr>
        <p:spPr>
          <a:xfrm>
            <a:off x="4734724" y="2411398"/>
            <a:ext cx="742249" cy="323165"/>
          </a:xfrm>
          <a:prstGeom prst="rect">
            <a:avLst/>
          </a:prstGeom>
        </p:spPr>
        <p:txBody>
          <a:bodyPr vert="horz" wrap="square" lIns="91440" tIns="45720" rIns="91440" bIns="45720" rtlCol="0" anchor="t">
            <a:spAutoFit/>
          </a:bodyPr>
          <a:lstStyle/>
          <a:p>
            <a:pPr algn="r">
              <a:lnSpc>
                <a:spcPts val="860"/>
              </a:lnSpc>
            </a:pPr>
            <a:r>
              <a:rPr lang="en-US" sz="1400" b="1" dirty="0">
                <a:solidFill>
                  <a:schemeClr val="accent2">
                    <a:lumMod val="75000"/>
                  </a:schemeClr>
                </a:solidFill>
              </a:rPr>
              <a:t>19%</a:t>
            </a:r>
            <a:br>
              <a:rPr lang="en-US" sz="1600" b="1" dirty="0">
                <a:solidFill>
                  <a:schemeClr val="tx1">
                    <a:lumMod val="75000"/>
                    <a:lumOff val="25000"/>
                  </a:schemeClr>
                </a:solidFill>
              </a:rPr>
            </a:br>
            <a:r>
              <a:rPr lang="en-US" sz="800" dirty="0">
                <a:solidFill>
                  <a:schemeClr val="tx1">
                    <a:lumMod val="75000"/>
                    <a:lumOff val="25000"/>
                  </a:schemeClr>
                </a:solidFill>
              </a:rPr>
              <a:t>BETTER</a:t>
            </a:r>
          </a:p>
        </p:txBody>
      </p:sp>
      <p:sp>
        <p:nvSpPr>
          <p:cNvPr id="32" name="Right Brace 31">
            <a:extLst>
              <a:ext uri="{FF2B5EF4-FFF2-40B4-BE49-F238E27FC236}">
                <a16:creationId xmlns:a16="http://schemas.microsoft.com/office/drawing/2014/main" id="{523964B7-5F51-AA4F-A703-387B528D1664}"/>
              </a:ext>
            </a:extLst>
          </p:cNvPr>
          <p:cNvSpPr/>
          <p:nvPr/>
        </p:nvSpPr>
        <p:spPr>
          <a:xfrm rot="10800000">
            <a:off x="1600659" y="2398147"/>
            <a:ext cx="73166" cy="346610"/>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33" name="TextBox 32">
            <a:extLst>
              <a:ext uri="{FF2B5EF4-FFF2-40B4-BE49-F238E27FC236}">
                <a16:creationId xmlns:a16="http://schemas.microsoft.com/office/drawing/2014/main" id="{F4AFECE9-527F-744D-9544-CE47AEF49E4F}"/>
              </a:ext>
            </a:extLst>
          </p:cNvPr>
          <p:cNvSpPr txBox="1"/>
          <p:nvPr/>
        </p:nvSpPr>
        <p:spPr>
          <a:xfrm>
            <a:off x="931576" y="2411398"/>
            <a:ext cx="742249" cy="323165"/>
          </a:xfrm>
          <a:prstGeom prst="rect">
            <a:avLst/>
          </a:prstGeom>
        </p:spPr>
        <p:txBody>
          <a:bodyPr vert="horz" wrap="square" lIns="91440" tIns="45720" rIns="91440" bIns="45720" rtlCol="0" anchor="t">
            <a:spAutoFit/>
          </a:bodyPr>
          <a:lstStyle/>
          <a:p>
            <a:pPr algn="r">
              <a:lnSpc>
                <a:spcPts val="860"/>
              </a:lnSpc>
            </a:pPr>
            <a:r>
              <a:rPr lang="en-US" sz="1600" b="1" dirty="0">
                <a:solidFill>
                  <a:schemeClr val="accent2">
                    <a:lumMod val="75000"/>
                  </a:schemeClr>
                </a:solidFill>
              </a:rPr>
              <a:t> 21</a:t>
            </a:r>
            <a:r>
              <a:rPr lang="en-US" sz="1400" b="1" dirty="0">
                <a:solidFill>
                  <a:schemeClr val="accent2">
                    <a:lumMod val="75000"/>
                  </a:schemeClr>
                </a:solidFill>
              </a:rPr>
              <a:t>%</a:t>
            </a:r>
            <a:br>
              <a:rPr lang="en-US" sz="1600" b="1" dirty="0">
                <a:solidFill>
                  <a:schemeClr val="tx1">
                    <a:lumMod val="75000"/>
                    <a:lumOff val="25000"/>
                  </a:schemeClr>
                </a:solidFill>
              </a:rPr>
            </a:br>
            <a:r>
              <a:rPr lang="en-US" sz="800" dirty="0">
                <a:solidFill>
                  <a:schemeClr val="tx1">
                    <a:lumMod val="75000"/>
                    <a:lumOff val="25000"/>
                  </a:schemeClr>
                </a:solidFill>
              </a:rPr>
              <a:t>BETTER</a:t>
            </a:r>
          </a:p>
        </p:txBody>
      </p:sp>
      <p:sp>
        <p:nvSpPr>
          <p:cNvPr id="34" name="TextBox 33">
            <a:extLst>
              <a:ext uri="{FF2B5EF4-FFF2-40B4-BE49-F238E27FC236}">
                <a16:creationId xmlns:a16="http://schemas.microsoft.com/office/drawing/2014/main" id="{4A31FFB4-B93A-F54F-B6D0-E0287EF590D7}"/>
              </a:ext>
            </a:extLst>
          </p:cNvPr>
          <p:cNvSpPr txBox="1"/>
          <p:nvPr/>
        </p:nvSpPr>
        <p:spPr>
          <a:xfrm>
            <a:off x="2483511" y="1790806"/>
            <a:ext cx="3548227" cy="388456"/>
          </a:xfrm>
          <a:prstGeom prst="rect">
            <a:avLst/>
          </a:prstGeom>
        </p:spPr>
        <p:txBody>
          <a:bodyPr vert="horz" wrap="square" lIns="68580" tIns="34290" rIns="68580" bIns="34290" rtlCol="0" anchor="t">
            <a:noAutofit/>
          </a:bodyPr>
          <a:lstStyle/>
          <a:p>
            <a:r>
              <a:rPr lang="en-CA" b="1" dirty="0">
                <a:solidFill>
                  <a:prstClr val="black">
                    <a:lumMod val="65000"/>
                    <a:lumOff val="35000"/>
                  </a:prstClr>
                </a:solidFill>
              </a:rPr>
              <a:t>CHANGES</a:t>
            </a:r>
            <a:r>
              <a:rPr lang="en-CA" sz="1400" i="1" dirty="0">
                <a:solidFill>
                  <a:prstClr val="black">
                    <a:lumMod val="65000"/>
                    <a:lumOff val="35000"/>
                  </a:prstClr>
                </a:solidFill>
              </a:rPr>
              <a:t> in handyDART Service</a:t>
            </a:r>
            <a:endParaRPr lang="en-CA" sz="1400" dirty="0">
              <a:solidFill>
                <a:prstClr val="black">
                  <a:lumMod val="65000"/>
                  <a:lumOff val="35000"/>
                </a:prstClr>
              </a:solidFill>
            </a:endParaRPr>
          </a:p>
        </p:txBody>
      </p:sp>
      <p:grpSp>
        <p:nvGrpSpPr>
          <p:cNvPr id="7" name="Group 6">
            <a:extLst>
              <a:ext uri="{FF2B5EF4-FFF2-40B4-BE49-F238E27FC236}">
                <a16:creationId xmlns:a16="http://schemas.microsoft.com/office/drawing/2014/main" id="{92002C1A-5128-4B4F-A180-50B5018BA2EA}"/>
              </a:ext>
            </a:extLst>
          </p:cNvPr>
          <p:cNvGrpSpPr/>
          <p:nvPr/>
        </p:nvGrpSpPr>
        <p:grpSpPr>
          <a:xfrm>
            <a:off x="419618" y="460255"/>
            <a:ext cx="627404" cy="627404"/>
            <a:chOff x="419618" y="460255"/>
            <a:chExt cx="627404" cy="627404"/>
          </a:xfrm>
        </p:grpSpPr>
        <p:sp>
          <p:nvSpPr>
            <p:cNvPr id="38" name="Oval 37">
              <a:extLst>
                <a:ext uri="{FF2B5EF4-FFF2-40B4-BE49-F238E27FC236}">
                  <a16:creationId xmlns:a16="http://schemas.microsoft.com/office/drawing/2014/main" id="{30656217-24D9-914B-BD08-0C3B90CF38E0}"/>
                </a:ext>
              </a:extLst>
            </p:cNvPr>
            <p:cNvSpPr/>
            <p:nvPr/>
          </p:nvSpPr>
          <p:spPr>
            <a:xfrm>
              <a:off x="419618" y="460255"/>
              <a:ext cx="627404" cy="627404"/>
            </a:xfrm>
            <a:prstGeom prst="ellipse">
              <a:avLst/>
            </a:prstGeom>
            <a:solidFill>
              <a:schemeClr val="bg1"/>
            </a:solid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Bus outline">
              <a:extLst>
                <a:ext uri="{FF2B5EF4-FFF2-40B4-BE49-F238E27FC236}">
                  <a16:creationId xmlns:a16="http://schemas.microsoft.com/office/drawing/2014/main" id="{A6D45580-0145-6A4F-9569-97B6BAE07E3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412" y="505742"/>
              <a:ext cx="534193" cy="534193"/>
            </a:xfrm>
            <a:prstGeom prst="rect">
              <a:avLst/>
            </a:prstGeom>
          </p:spPr>
        </p:pic>
      </p:grpSp>
      <p:sp>
        <p:nvSpPr>
          <p:cNvPr id="39" name="Right Brace 38">
            <a:extLst>
              <a:ext uri="{FF2B5EF4-FFF2-40B4-BE49-F238E27FC236}">
                <a16:creationId xmlns:a16="http://schemas.microsoft.com/office/drawing/2014/main" id="{80297DED-F33E-EC4D-B605-296B545C38D6}"/>
              </a:ext>
            </a:extLst>
          </p:cNvPr>
          <p:cNvSpPr/>
          <p:nvPr/>
        </p:nvSpPr>
        <p:spPr>
          <a:xfrm rot="10800000">
            <a:off x="3528543" y="4085866"/>
            <a:ext cx="45719" cy="188766"/>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40" name="TextBox 39">
            <a:extLst>
              <a:ext uri="{FF2B5EF4-FFF2-40B4-BE49-F238E27FC236}">
                <a16:creationId xmlns:a16="http://schemas.microsoft.com/office/drawing/2014/main" id="{85C4520E-83C3-3B43-8D4D-9608F1EEB246}"/>
              </a:ext>
            </a:extLst>
          </p:cNvPr>
          <p:cNvSpPr txBox="1"/>
          <p:nvPr/>
        </p:nvSpPr>
        <p:spPr>
          <a:xfrm>
            <a:off x="2814856" y="4023852"/>
            <a:ext cx="742249" cy="323165"/>
          </a:xfrm>
          <a:prstGeom prst="rect">
            <a:avLst/>
          </a:prstGeom>
        </p:spPr>
        <p:txBody>
          <a:bodyPr vert="horz" wrap="square" lIns="91440" tIns="45720" rIns="91440" bIns="45720" rtlCol="0" anchor="t">
            <a:spAutoFit/>
          </a:bodyPr>
          <a:lstStyle/>
          <a:p>
            <a:pPr algn="r">
              <a:lnSpc>
                <a:spcPts val="860"/>
              </a:lnSpc>
            </a:pPr>
            <a:r>
              <a:rPr lang="en-US" sz="1400" b="1" dirty="0">
                <a:solidFill>
                  <a:schemeClr val="tx2">
                    <a:lumMod val="75000"/>
                  </a:schemeClr>
                </a:solidFill>
              </a:rPr>
              <a:t>3%</a:t>
            </a:r>
            <a:br>
              <a:rPr lang="en-US" sz="1600" b="1" dirty="0">
                <a:solidFill>
                  <a:schemeClr val="tx1">
                    <a:lumMod val="75000"/>
                    <a:lumOff val="25000"/>
                  </a:schemeClr>
                </a:solidFill>
              </a:rPr>
            </a:br>
            <a:r>
              <a:rPr lang="en-US" sz="800" dirty="0">
                <a:solidFill>
                  <a:schemeClr val="tx1">
                    <a:lumMod val="75000"/>
                    <a:lumOff val="25000"/>
                  </a:schemeClr>
                </a:solidFill>
              </a:rPr>
              <a:t>WORSE</a:t>
            </a:r>
          </a:p>
        </p:txBody>
      </p:sp>
      <p:sp>
        <p:nvSpPr>
          <p:cNvPr id="41" name="Right Brace 40">
            <a:extLst>
              <a:ext uri="{FF2B5EF4-FFF2-40B4-BE49-F238E27FC236}">
                <a16:creationId xmlns:a16="http://schemas.microsoft.com/office/drawing/2014/main" id="{C5803ACD-ADEC-F540-ABDB-74F94BFB0704}"/>
              </a:ext>
            </a:extLst>
          </p:cNvPr>
          <p:cNvSpPr/>
          <p:nvPr/>
        </p:nvSpPr>
        <p:spPr>
          <a:xfrm rot="10800000">
            <a:off x="5448407" y="4085866"/>
            <a:ext cx="45719" cy="188766"/>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43" name="TextBox 42">
            <a:extLst>
              <a:ext uri="{FF2B5EF4-FFF2-40B4-BE49-F238E27FC236}">
                <a16:creationId xmlns:a16="http://schemas.microsoft.com/office/drawing/2014/main" id="{5E7D6BE7-09C1-9A45-A714-4CD6D70E530D}"/>
              </a:ext>
            </a:extLst>
          </p:cNvPr>
          <p:cNvSpPr txBox="1"/>
          <p:nvPr/>
        </p:nvSpPr>
        <p:spPr>
          <a:xfrm>
            <a:off x="4751877" y="4026037"/>
            <a:ext cx="742249" cy="323165"/>
          </a:xfrm>
          <a:prstGeom prst="rect">
            <a:avLst/>
          </a:prstGeom>
        </p:spPr>
        <p:txBody>
          <a:bodyPr vert="horz" wrap="square" lIns="91440" tIns="45720" rIns="91440" bIns="45720" rtlCol="0" anchor="t">
            <a:spAutoFit/>
          </a:bodyPr>
          <a:lstStyle/>
          <a:p>
            <a:pPr algn="r">
              <a:lnSpc>
                <a:spcPts val="860"/>
              </a:lnSpc>
            </a:pPr>
            <a:r>
              <a:rPr lang="en-US" sz="1400" b="1" dirty="0">
                <a:solidFill>
                  <a:schemeClr val="tx2">
                    <a:lumMod val="75000"/>
                  </a:schemeClr>
                </a:solidFill>
              </a:rPr>
              <a:t>6%</a:t>
            </a:r>
            <a:br>
              <a:rPr lang="en-US" sz="1600" b="1" dirty="0">
                <a:solidFill>
                  <a:schemeClr val="tx1">
                    <a:lumMod val="75000"/>
                    <a:lumOff val="25000"/>
                  </a:schemeClr>
                </a:solidFill>
              </a:rPr>
            </a:br>
            <a:r>
              <a:rPr lang="en-US" sz="800" dirty="0">
                <a:solidFill>
                  <a:schemeClr val="tx1">
                    <a:lumMod val="75000"/>
                    <a:lumOff val="25000"/>
                  </a:schemeClr>
                </a:solidFill>
              </a:rPr>
              <a:t>WORSE</a:t>
            </a:r>
          </a:p>
        </p:txBody>
      </p:sp>
      <p:sp>
        <p:nvSpPr>
          <p:cNvPr id="44" name="Right Brace 43">
            <a:extLst>
              <a:ext uri="{FF2B5EF4-FFF2-40B4-BE49-F238E27FC236}">
                <a16:creationId xmlns:a16="http://schemas.microsoft.com/office/drawing/2014/main" id="{C2306DB8-E215-2C4D-88D1-60A63EAF1EB8}"/>
              </a:ext>
            </a:extLst>
          </p:cNvPr>
          <p:cNvSpPr/>
          <p:nvPr/>
        </p:nvSpPr>
        <p:spPr>
          <a:xfrm rot="10800000">
            <a:off x="1645261" y="4085568"/>
            <a:ext cx="45719" cy="188766"/>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45" name="TextBox 44">
            <a:extLst>
              <a:ext uri="{FF2B5EF4-FFF2-40B4-BE49-F238E27FC236}">
                <a16:creationId xmlns:a16="http://schemas.microsoft.com/office/drawing/2014/main" id="{AAA701B0-9A45-774A-8F9A-BB64983F1404}"/>
              </a:ext>
            </a:extLst>
          </p:cNvPr>
          <p:cNvSpPr txBox="1"/>
          <p:nvPr/>
        </p:nvSpPr>
        <p:spPr>
          <a:xfrm>
            <a:off x="931574" y="4023852"/>
            <a:ext cx="742249" cy="323165"/>
          </a:xfrm>
          <a:prstGeom prst="rect">
            <a:avLst/>
          </a:prstGeom>
        </p:spPr>
        <p:txBody>
          <a:bodyPr vert="horz" wrap="square" lIns="91440" tIns="45720" rIns="91440" bIns="45720" rtlCol="0" anchor="t">
            <a:spAutoFit/>
          </a:bodyPr>
          <a:lstStyle/>
          <a:p>
            <a:pPr algn="r">
              <a:lnSpc>
                <a:spcPts val="860"/>
              </a:lnSpc>
            </a:pPr>
            <a:r>
              <a:rPr lang="en-US" sz="1600" b="1" dirty="0">
                <a:solidFill>
                  <a:schemeClr val="accent2">
                    <a:lumMod val="75000"/>
                  </a:schemeClr>
                </a:solidFill>
              </a:rPr>
              <a:t> </a:t>
            </a:r>
            <a:r>
              <a:rPr lang="en-US" sz="1400" b="1" dirty="0">
                <a:solidFill>
                  <a:schemeClr val="tx2">
                    <a:lumMod val="75000"/>
                  </a:schemeClr>
                </a:solidFill>
              </a:rPr>
              <a:t>8%</a:t>
            </a:r>
            <a:br>
              <a:rPr lang="en-US" sz="1600" b="1" dirty="0">
                <a:solidFill>
                  <a:schemeClr val="tx1">
                    <a:lumMod val="75000"/>
                    <a:lumOff val="25000"/>
                  </a:schemeClr>
                </a:solidFill>
              </a:rPr>
            </a:br>
            <a:r>
              <a:rPr lang="en-US" sz="800" dirty="0">
                <a:solidFill>
                  <a:schemeClr val="tx1">
                    <a:lumMod val="75000"/>
                    <a:lumOff val="25000"/>
                  </a:schemeClr>
                </a:solidFill>
              </a:rPr>
              <a:t>WORSE</a:t>
            </a:r>
          </a:p>
        </p:txBody>
      </p:sp>
      <p:graphicFrame>
        <p:nvGraphicFramePr>
          <p:cNvPr id="27" name="Table 7">
            <a:extLst>
              <a:ext uri="{FF2B5EF4-FFF2-40B4-BE49-F238E27FC236}">
                <a16:creationId xmlns:a16="http://schemas.microsoft.com/office/drawing/2014/main" id="{FBDB2E8E-FB08-DE47-AE59-ED298FEC1FB2}"/>
              </a:ext>
            </a:extLst>
          </p:cNvPr>
          <p:cNvGraphicFramePr>
            <a:graphicFrameLocks noGrp="1"/>
          </p:cNvGraphicFramePr>
          <p:nvPr>
            <p:extLst/>
          </p:nvPr>
        </p:nvGraphicFramePr>
        <p:xfrm>
          <a:off x="976115" y="4279883"/>
          <a:ext cx="5735700" cy="282922"/>
        </p:xfrm>
        <a:graphic>
          <a:graphicData uri="http://schemas.openxmlformats.org/drawingml/2006/table">
            <a:tbl>
              <a:tblPr firstRow="1" bandRow="1">
                <a:tableStyleId>{5C22544A-7EE6-4342-B048-85BDC9FD1C3A}</a:tableStyleId>
              </a:tblPr>
              <a:tblGrid>
                <a:gridCol w="1911900">
                  <a:extLst>
                    <a:ext uri="{9D8B030D-6E8A-4147-A177-3AD203B41FA5}">
                      <a16:colId xmlns:a16="http://schemas.microsoft.com/office/drawing/2014/main" val="1315422578"/>
                    </a:ext>
                  </a:extLst>
                </a:gridCol>
                <a:gridCol w="1911900">
                  <a:extLst>
                    <a:ext uri="{9D8B030D-6E8A-4147-A177-3AD203B41FA5}">
                      <a16:colId xmlns:a16="http://schemas.microsoft.com/office/drawing/2014/main" val="1610387286"/>
                    </a:ext>
                  </a:extLst>
                </a:gridCol>
                <a:gridCol w="1911900">
                  <a:extLst>
                    <a:ext uri="{9D8B030D-6E8A-4147-A177-3AD203B41FA5}">
                      <a16:colId xmlns:a16="http://schemas.microsoft.com/office/drawing/2014/main" val="583168209"/>
                    </a:ext>
                  </a:extLst>
                </a:gridCol>
              </a:tblGrid>
              <a:tr h="282922">
                <a:tc>
                  <a:txBody>
                    <a:bodyPr/>
                    <a:lstStyle/>
                    <a:p>
                      <a:pPr algn="ctr" fontAlgn="b"/>
                      <a:r>
                        <a:rPr lang="en-US" sz="1200" u="none" strike="noStrike" dirty="0">
                          <a:solidFill>
                            <a:schemeClr val="tx1">
                              <a:lumMod val="75000"/>
                              <a:lumOff val="25000"/>
                            </a:schemeClr>
                          </a:solidFill>
                          <a:effectLst/>
                        </a:rPr>
                        <a:t>2022</a:t>
                      </a:r>
                      <a:endParaRPr lang="en-US" sz="1200" b="1"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000" u="none" strike="noStrike" dirty="0">
                          <a:solidFill>
                            <a:schemeClr val="tx1"/>
                          </a:solidFill>
                          <a:effectLst/>
                        </a:rPr>
                        <a:t>2021</a:t>
                      </a:r>
                      <a:endParaRPr lang="en-US" sz="1000" b="1" i="0" u="none" strike="noStrike" dirty="0">
                        <a:solidFill>
                          <a:schemeClr val="tx1"/>
                        </a:solidFill>
                        <a:effectLst/>
                        <a:latin typeface="Century Gothic" panose="020B0502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000" u="none" strike="noStrike" dirty="0">
                          <a:solidFill>
                            <a:schemeClr val="tx1"/>
                          </a:solidFill>
                          <a:effectLst/>
                        </a:rPr>
                        <a:t>2020</a:t>
                      </a:r>
                      <a:endParaRPr lang="en-US" sz="1000" b="1" i="0" u="none" strike="noStrike" dirty="0">
                        <a:solidFill>
                          <a:schemeClr val="tx1"/>
                        </a:solidFill>
                        <a:effectLst/>
                        <a:latin typeface="Century Gothic" panose="020B0502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573129"/>
                  </a:ext>
                </a:extLst>
              </a:tr>
            </a:tbl>
          </a:graphicData>
        </a:graphic>
      </p:graphicFrame>
    </p:spTree>
    <p:extLst>
      <p:ext uri="{BB962C8B-B14F-4D97-AF65-F5344CB8AC3E}">
        <p14:creationId xmlns:p14="http://schemas.microsoft.com/office/powerpoint/2010/main" val="388017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772401E2-B887-0146-AC7A-D048E30C50BA}"/>
              </a:ext>
            </a:extLst>
          </p:cNvPr>
          <p:cNvSpPr/>
          <p:nvPr/>
        </p:nvSpPr>
        <p:spPr>
          <a:xfrm>
            <a:off x="953809" y="1846368"/>
            <a:ext cx="7000097" cy="2836877"/>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833E69-1099-4716-A969-60AB261F0EC3}"/>
              </a:ext>
            </a:extLst>
          </p:cNvPr>
          <p:cNvSpPr>
            <a:spLocks noGrp="1"/>
          </p:cNvSpPr>
          <p:nvPr>
            <p:ph type="title"/>
          </p:nvPr>
        </p:nvSpPr>
        <p:spPr>
          <a:xfrm>
            <a:off x="1047021" y="477894"/>
            <a:ext cx="6566113" cy="424732"/>
          </a:xfrm>
        </p:spPr>
        <p:txBody>
          <a:bodyPr>
            <a:normAutofit fontScale="90000"/>
          </a:bodyPr>
          <a:lstStyle/>
          <a:p>
            <a:r>
              <a:rPr lang="en-US" sz="2400" dirty="0"/>
              <a:t>Three-quarters of </a:t>
            </a:r>
            <a:r>
              <a:rPr lang="en-US" dirty="0"/>
              <a:t>riders are comfortable using transit services during the pandemic</a:t>
            </a:r>
            <a:endParaRPr lang="en-CA" dirty="0"/>
          </a:p>
        </p:txBody>
      </p:sp>
      <p:sp>
        <p:nvSpPr>
          <p:cNvPr id="3" name="Text Placeholder 2">
            <a:extLst>
              <a:ext uri="{FF2B5EF4-FFF2-40B4-BE49-F238E27FC236}">
                <a16:creationId xmlns:a16="http://schemas.microsoft.com/office/drawing/2014/main" id="{49A5B773-9817-F042-94A1-771EBA972AB5}"/>
              </a:ext>
            </a:extLst>
          </p:cNvPr>
          <p:cNvSpPr>
            <a:spLocks noGrp="1"/>
          </p:cNvSpPr>
          <p:nvPr>
            <p:ph type="body" sz="quarter" idx="13"/>
          </p:nvPr>
        </p:nvSpPr>
        <p:spPr>
          <a:xfrm>
            <a:off x="373318" y="1217450"/>
            <a:ext cx="8427782" cy="424732"/>
          </a:xfrm>
        </p:spPr>
        <p:txBody>
          <a:bodyPr/>
          <a:lstStyle/>
          <a:p>
            <a:r>
              <a:rPr lang="en-CA" sz="1200" dirty="0">
                <a:solidFill>
                  <a:schemeClr val="accent2"/>
                </a:solidFill>
              </a:rPr>
              <a:t>Vernon (93%), Victoria and Kamloops (80% each) riders, as well as heavy riders (89%) and those satisfied with handyDART services (87%), are more apt to feel comfortable taking transit during the pandemic.</a:t>
            </a:r>
          </a:p>
        </p:txBody>
      </p:sp>
      <p:sp>
        <p:nvSpPr>
          <p:cNvPr id="4" name="Slide Number Placeholder 3">
            <a:extLst>
              <a:ext uri="{FF2B5EF4-FFF2-40B4-BE49-F238E27FC236}">
                <a16:creationId xmlns:a16="http://schemas.microsoft.com/office/drawing/2014/main" id="{08D2C271-0998-4C86-93EB-97D9B3D565BC}"/>
              </a:ext>
            </a:extLst>
          </p:cNvPr>
          <p:cNvSpPr>
            <a:spLocks noGrp="1"/>
          </p:cNvSpPr>
          <p:nvPr>
            <p:ph type="sldNum" sz="quarter" idx="12"/>
          </p:nvPr>
        </p:nvSpPr>
        <p:spPr/>
        <p:txBody>
          <a:bodyPr/>
          <a:lstStyle/>
          <a:p>
            <a:fld id="{36679B2B-0B95-3D41-A6BF-74EBACF9BD9F}" type="slidenum">
              <a:rPr lang="en-US" smtClean="0"/>
              <a:pPr/>
              <a:t>27</a:t>
            </a:fld>
            <a:endParaRPr lang="en-US" dirty="0"/>
          </a:p>
        </p:txBody>
      </p:sp>
      <p:sp>
        <p:nvSpPr>
          <p:cNvPr id="13" name="TextBox 12">
            <a:extLst>
              <a:ext uri="{FF2B5EF4-FFF2-40B4-BE49-F238E27FC236}">
                <a16:creationId xmlns:a16="http://schemas.microsoft.com/office/drawing/2014/main" id="{A4CF7F39-F77C-9849-851A-B8D99BDA938C}"/>
              </a:ext>
            </a:extLst>
          </p:cNvPr>
          <p:cNvSpPr txBox="1"/>
          <p:nvPr/>
        </p:nvSpPr>
        <p:spPr>
          <a:xfrm>
            <a:off x="118627" y="4815321"/>
            <a:ext cx="6852687" cy="258288"/>
          </a:xfrm>
          <a:prstGeom prst="rect">
            <a:avLst/>
          </a:prstGeom>
        </p:spPr>
        <p:txBody>
          <a:bodyPr vert="horz" wrap="square" lIns="68580" tIns="34290" rIns="68580" bIns="34290" rtlCol="0" anchor="b">
            <a:noAutofit/>
          </a:bodyPr>
          <a:lstStyle/>
          <a:p>
            <a:r>
              <a:rPr lang="en-CA" sz="700" dirty="0"/>
              <a:t>Base 2022: Total, n=1203. </a:t>
            </a:r>
          </a:p>
          <a:p>
            <a:r>
              <a:rPr lang="en-CA" sz="700" dirty="0"/>
              <a:t>Q8A. </a:t>
            </a:r>
            <a:r>
              <a:rPr lang="en-US" sz="700" dirty="0"/>
              <a:t>With the current situation in mind, how comfortable do you feel using handyDART and/or regular fixed-route bus service during the pandemic?</a:t>
            </a:r>
            <a:endParaRPr lang="en-CA" sz="700" dirty="0"/>
          </a:p>
        </p:txBody>
      </p:sp>
      <p:graphicFrame>
        <p:nvGraphicFramePr>
          <p:cNvPr id="24" name="Content Placeholder 12">
            <a:extLst>
              <a:ext uri="{FF2B5EF4-FFF2-40B4-BE49-F238E27FC236}">
                <a16:creationId xmlns:a16="http://schemas.microsoft.com/office/drawing/2014/main" id="{F0235C22-6357-FC4C-BE2E-8D718C00C238}"/>
              </a:ext>
            </a:extLst>
          </p:cNvPr>
          <p:cNvGraphicFramePr>
            <a:graphicFrameLocks/>
          </p:cNvGraphicFramePr>
          <p:nvPr>
            <p:extLst/>
          </p:nvPr>
        </p:nvGraphicFramePr>
        <p:xfrm>
          <a:off x="3333867" y="1794325"/>
          <a:ext cx="4620039" cy="2800806"/>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4A31FFB4-B93A-F54F-B6D0-E0287EF590D7}"/>
              </a:ext>
            </a:extLst>
          </p:cNvPr>
          <p:cNvSpPr txBox="1"/>
          <p:nvPr/>
        </p:nvSpPr>
        <p:spPr>
          <a:xfrm>
            <a:off x="1152015" y="1979664"/>
            <a:ext cx="1790811" cy="1057610"/>
          </a:xfrm>
          <a:prstGeom prst="rect">
            <a:avLst/>
          </a:prstGeom>
        </p:spPr>
        <p:txBody>
          <a:bodyPr vert="horz" wrap="square" lIns="68580" tIns="34290" rIns="68580" bIns="34290" rtlCol="0" anchor="t">
            <a:noAutofit/>
          </a:bodyPr>
          <a:lstStyle/>
          <a:p>
            <a:r>
              <a:rPr lang="en-CA" b="1" dirty="0">
                <a:solidFill>
                  <a:srgbClr val="595959"/>
                </a:solidFill>
              </a:rPr>
              <a:t>COMFORT</a:t>
            </a:r>
            <a:r>
              <a:rPr lang="en-CA" b="1" dirty="0">
                <a:solidFill>
                  <a:prstClr val="black">
                    <a:lumMod val="65000"/>
                    <a:lumOff val="35000"/>
                  </a:prstClr>
                </a:solidFill>
              </a:rPr>
              <a:t> LEVEL</a:t>
            </a:r>
            <a:r>
              <a:rPr lang="en-CA" sz="1400" i="1" dirty="0">
                <a:solidFill>
                  <a:prstClr val="black">
                    <a:lumMod val="65000"/>
                    <a:lumOff val="35000"/>
                  </a:prstClr>
                </a:solidFill>
              </a:rPr>
              <a:t> </a:t>
            </a:r>
            <a:br>
              <a:rPr lang="en-CA" sz="1400" i="1" dirty="0">
                <a:solidFill>
                  <a:prstClr val="black">
                    <a:lumMod val="65000"/>
                    <a:lumOff val="35000"/>
                  </a:prstClr>
                </a:solidFill>
              </a:rPr>
            </a:br>
            <a:r>
              <a:rPr lang="en-CA" sz="1400" i="1" dirty="0">
                <a:solidFill>
                  <a:srgbClr val="595959"/>
                </a:solidFill>
              </a:rPr>
              <a:t>of using transit </a:t>
            </a:r>
            <a:br>
              <a:rPr lang="en-CA" sz="1400" i="1" dirty="0">
                <a:solidFill>
                  <a:srgbClr val="595959"/>
                </a:solidFill>
              </a:rPr>
            </a:br>
            <a:r>
              <a:rPr lang="en-CA" sz="1400" i="1" dirty="0">
                <a:solidFill>
                  <a:srgbClr val="595959"/>
                </a:solidFill>
              </a:rPr>
              <a:t>during the pandemic</a:t>
            </a:r>
          </a:p>
          <a:p>
            <a:endParaRPr lang="en-CA" sz="1400" dirty="0">
              <a:solidFill>
                <a:prstClr val="black">
                  <a:lumMod val="65000"/>
                  <a:lumOff val="35000"/>
                </a:prstClr>
              </a:solidFill>
            </a:endParaRPr>
          </a:p>
        </p:txBody>
      </p:sp>
      <p:grpSp>
        <p:nvGrpSpPr>
          <p:cNvPr id="7" name="Group 6">
            <a:extLst>
              <a:ext uri="{FF2B5EF4-FFF2-40B4-BE49-F238E27FC236}">
                <a16:creationId xmlns:a16="http://schemas.microsoft.com/office/drawing/2014/main" id="{92002C1A-5128-4B4F-A180-50B5018BA2EA}"/>
              </a:ext>
            </a:extLst>
          </p:cNvPr>
          <p:cNvGrpSpPr/>
          <p:nvPr/>
        </p:nvGrpSpPr>
        <p:grpSpPr>
          <a:xfrm>
            <a:off x="419618" y="460255"/>
            <a:ext cx="627404" cy="627404"/>
            <a:chOff x="419618" y="460255"/>
            <a:chExt cx="627404" cy="627404"/>
          </a:xfrm>
        </p:grpSpPr>
        <p:sp>
          <p:nvSpPr>
            <p:cNvPr id="38" name="Oval 37">
              <a:extLst>
                <a:ext uri="{FF2B5EF4-FFF2-40B4-BE49-F238E27FC236}">
                  <a16:creationId xmlns:a16="http://schemas.microsoft.com/office/drawing/2014/main" id="{30656217-24D9-914B-BD08-0C3B90CF38E0}"/>
                </a:ext>
              </a:extLst>
            </p:cNvPr>
            <p:cNvSpPr/>
            <p:nvPr/>
          </p:nvSpPr>
          <p:spPr>
            <a:xfrm>
              <a:off x="419618" y="460255"/>
              <a:ext cx="627404" cy="627404"/>
            </a:xfrm>
            <a:prstGeom prst="ellipse">
              <a:avLst/>
            </a:prstGeom>
            <a:solidFill>
              <a:schemeClr val="bg1"/>
            </a:solid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Bus outline">
              <a:extLst>
                <a:ext uri="{FF2B5EF4-FFF2-40B4-BE49-F238E27FC236}">
                  <a16:creationId xmlns:a16="http://schemas.microsoft.com/office/drawing/2014/main" id="{A6D45580-0145-6A4F-9569-97B6BAE07E3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412" y="505742"/>
              <a:ext cx="534193" cy="534193"/>
            </a:xfrm>
            <a:prstGeom prst="rect">
              <a:avLst/>
            </a:prstGeom>
          </p:spPr>
        </p:pic>
      </p:grpSp>
      <p:sp>
        <p:nvSpPr>
          <p:cNvPr id="5" name="TextBox 4">
            <a:extLst>
              <a:ext uri="{FF2B5EF4-FFF2-40B4-BE49-F238E27FC236}">
                <a16:creationId xmlns:a16="http://schemas.microsoft.com/office/drawing/2014/main" id="{526167A6-1DC5-4648-9DF0-8D72C462D6F5}"/>
              </a:ext>
            </a:extLst>
          </p:cNvPr>
          <p:cNvSpPr txBox="1"/>
          <p:nvPr/>
        </p:nvSpPr>
        <p:spPr>
          <a:xfrm>
            <a:off x="-352800" y="1987200"/>
            <a:ext cx="0" cy="0"/>
          </a:xfrm>
          <a:prstGeom prst="rect">
            <a:avLst/>
          </a:prstGeom>
        </p:spPr>
        <p:txBody>
          <a:bodyPr vert="horz" wrap="none" lIns="91440" tIns="45720" rIns="91440" bIns="45720" rtlCol="0" anchor="ctr">
            <a:normAutofit fontScale="25000" lnSpcReduction="20000"/>
          </a:bodyPr>
          <a:lstStyle/>
          <a:p>
            <a:endParaRPr lang="en-US" dirty="0"/>
          </a:p>
        </p:txBody>
      </p:sp>
      <p:sp>
        <p:nvSpPr>
          <p:cNvPr id="27" name="Right Brace 26">
            <a:extLst>
              <a:ext uri="{FF2B5EF4-FFF2-40B4-BE49-F238E27FC236}">
                <a16:creationId xmlns:a16="http://schemas.microsoft.com/office/drawing/2014/main" id="{97C245B3-E775-8343-8883-A0AE5DFB3B34}"/>
              </a:ext>
            </a:extLst>
          </p:cNvPr>
          <p:cNvSpPr/>
          <p:nvPr/>
        </p:nvSpPr>
        <p:spPr>
          <a:xfrm rot="10800000">
            <a:off x="4393633" y="2264688"/>
            <a:ext cx="60126" cy="1345613"/>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28" name="TextBox 27">
            <a:extLst>
              <a:ext uri="{FF2B5EF4-FFF2-40B4-BE49-F238E27FC236}">
                <a16:creationId xmlns:a16="http://schemas.microsoft.com/office/drawing/2014/main" id="{9015C485-E4EA-F14D-A19F-752125D0378F}"/>
              </a:ext>
            </a:extLst>
          </p:cNvPr>
          <p:cNvSpPr txBox="1"/>
          <p:nvPr/>
        </p:nvSpPr>
        <p:spPr>
          <a:xfrm>
            <a:off x="3508665" y="2789929"/>
            <a:ext cx="884968" cy="323165"/>
          </a:xfrm>
          <a:prstGeom prst="rect">
            <a:avLst/>
          </a:prstGeom>
        </p:spPr>
        <p:txBody>
          <a:bodyPr vert="horz" wrap="square" lIns="91440" tIns="45720" rIns="91440" bIns="45720" rtlCol="0" anchor="t">
            <a:spAutoFit/>
          </a:bodyPr>
          <a:lstStyle/>
          <a:p>
            <a:pPr algn="r">
              <a:lnSpc>
                <a:spcPts val="860"/>
              </a:lnSpc>
            </a:pPr>
            <a:r>
              <a:rPr lang="en-US" sz="1600" b="1" dirty="0">
                <a:solidFill>
                  <a:schemeClr val="accent2">
                    <a:lumMod val="75000"/>
                  </a:schemeClr>
                </a:solidFill>
              </a:rPr>
              <a:t> 76%</a:t>
            </a:r>
            <a:br>
              <a:rPr lang="en-US" sz="1600" b="1" dirty="0">
                <a:solidFill>
                  <a:schemeClr val="tx1">
                    <a:lumMod val="75000"/>
                    <a:lumOff val="25000"/>
                  </a:schemeClr>
                </a:solidFill>
              </a:rPr>
            </a:br>
            <a:r>
              <a:rPr lang="en-US" sz="800" dirty="0">
                <a:solidFill>
                  <a:schemeClr val="tx1">
                    <a:lumMod val="75000"/>
                    <a:lumOff val="25000"/>
                  </a:schemeClr>
                </a:solidFill>
              </a:rPr>
              <a:t>COMFORTABLE</a:t>
            </a:r>
          </a:p>
        </p:txBody>
      </p:sp>
    </p:spTree>
    <p:extLst>
      <p:ext uri="{BB962C8B-B14F-4D97-AF65-F5344CB8AC3E}">
        <p14:creationId xmlns:p14="http://schemas.microsoft.com/office/powerpoint/2010/main" val="405908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772401E2-B887-0146-AC7A-D048E30C50BA}"/>
              </a:ext>
            </a:extLst>
          </p:cNvPr>
          <p:cNvSpPr/>
          <p:nvPr/>
        </p:nvSpPr>
        <p:spPr>
          <a:xfrm>
            <a:off x="470413" y="1598400"/>
            <a:ext cx="5998070" cy="2996731"/>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08D2C271-0998-4C86-93EB-97D9B3D565BC}"/>
              </a:ext>
            </a:extLst>
          </p:cNvPr>
          <p:cNvSpPr>
            <a:spLocks noGrp="1"/>
          </p:cNvSpPr>
          <p:nvPr>
            <p:ph type="sldNum" sz="quarter" idx="12"/>
          </p:nvPr>
        </p:nvSpPr>
        <p:spPr/>
        <p:txBody>
          <a:bodyPr/>
          <a:lstStyle/>
          <a:p>
            <a:fld id="{36679B2B-0B95-3D41-A6BF-74EBACF9BD9F}" type="slidenum">
              <a:rPr lang="en-US" smtClean="0"/>
              <a:pPr/>
              <a:t>28</a:t>
            </a:fld>
            <a:endParaRPr lang="en-US" dirty="0"/>
          </a:p>
        </p:txBody>
      </p:sp>
      <p:sp>
        <p:nvSpPr>
          <p:cNvPr id="2" name="Title 1">
            <a:extLst>
              <a:ext uri="{FF2B5EF4-FFF2-40B4-BE49-F238E27FC236}">
                <a16:creationId xmlns:a16="http://schemas.microsoft.com/office/drawing/2014/main" id="{9B833E69-1099-4716-A969-60AB261F0EC3}"/>
              </a:ext>
            </a:extLst>
          </p:cNvPr>
          <p:cNvSpPr>
            <a:spLocks noGrp="1"/>
          </p:cNvSpPr>
          <p:nvPr>
            <p:ph type="title"/>
          </p:nvPr>
        </p:nvSpPr>
        <p:spPr>
          <a:xfrm>
            <a:off x="1097816" y="425851"/>
            <a:ext cx="5266770" cy="909382"/>
          </a:xfrm>
        </p:spPr>
        <p:txBody>
          <a:bodyPr>
            <a:noAutofit/>
          </a:bodyPr>
          <a:lstStyle/>
          <a:p>
            <a:pPr>
              <a:lnSpc>
                <a:spcPct val="80000"/>
              </a:lnSpc>
            </a:pPr>
            <a:r>
              <a:rPr lang="en-US" sz="2000" dirty="0"/>
              <a:t>Eight in ten are satisfied with the measures that BC Transit has put in place during the pandemic to ensure buses are safe to ride</a:t>
            </a:r>
            <a:endParaRPr lang="en-CA" sz="2000" dirty="0"/>
          </a:p>
        </p:txBody>
      </p:sp>
      <p:sp>
        <p:nvSpPr>
          <p:cNvPr id="3" name="Text Placeholder 2">
            <a:extLst>
              <a:ext uri="{FF2B5EF4-FFF2-40B4-BE49-F238E27FC236}">
                <a16:creationId xmlns:a16="http://schemas.microsoft.com/office/drawing/2014/main" id="{49A5B773-9817-F042-94A1-771EBA972AB5}"/>
              </a:ext>
            </a:extLst>
          </p:cNvPr>
          <p:cNvSpPr>
            <a:spLocks noGrp="1"/>
          </p:cNvSpPr>
          <p:nvPr>
            <p:ph type="body" sz="quarter" idx="14"/>
          </p:nvPr>
        </p:nvSpPr>
        <p:spPr>
          <a:xfrm>
            <a:off x="6859525" y="1809149"/>
            <a:ext cx="2043434" cy="2566857"/>
          </a:xfrm>
        </p:spPr>
        <p:txBody>
          <a:bodyPr/>
          <a:lstStyle/>
          <a:p>
            <a:pPr marL="0" indent="0">
              <a:lnSpc>
                <a:spcPct val="100000"/>
              </a:lnSpc>
              <a:buNone/>
            </a:pPr>
            <a:r>
              <a:rPr lang="en-CA" sz="1200" dirty="0">
                <a:solidFill>
                  <a:schemeClr val="accent2"/>
                </a:solidFill>
              </a:rPr>
              <a:t>Heavy (92%) riders, as well as subscription trip users (90%), are more likely to be satisfied with BC Transit’s safety measures during the pandemic.</a:t>
            </a:r>
          </a:p>
          <a:p>
            <a:pPr marL="0" indent="0">
              <a:lnSpc>
                <a:spcPct val="100000"/>
              </a:lnSpc>
              <a:buNone/>
            </a:pPr>
            <a:endParaRPr lang="en-CA" sz="1200" dirty="0">
              <a:solidFill>
                <a:schemeClr val="accent2"/>
              </a:solidFill>
            </a:endParaRPr>
          </a:p>
          <a:p>
            <a:pPr marL="0" indent="0">
              <a:lnSpc>
                <a:spcPct val="100000"/>
              </a:lnSpc>
              <a:buNone/>
            </a:pPr>
            <a:r>
              <a:rPr lang="en-CA" sz="1200" dirty="0">
                <a:solidFill>
                  <a:schemeClr val="accent2"/>
                </a:solidFill>
              </a:rPr>
              <a:t>Kamloops (90%), Vernon (89%) and Victoria (85%) riders are more likely to be satisfied with the safety measures compared to other cities.</a:t>
            </a:r>
          </a:p>
        </p:txBody>
      </p:sp>
      <p:sp>
        <p:nvSpPr>
          <p:cNvPr id="13" name="TextBox 12">
            <a:extLst>
              <a:ext uri="{FF2B5EF4-FFF2-40B4-BE49-F238E27FC236}">
                <a16:creationId xmlns:a16="http://schemas.microsoft.com/office/drawing/2014/main" id="{A4CF7F39-F77C-9849-851A-B8D99BDA938C}"/>
              </a:ext>
            </a:extLst>
          </p:cNvPr>
          <p:cNvSpPr txBox="1"/>
          <p:nvPr/>
        </p:nvSpPr>
        <p:spPr>
          <a:xfrm>
            <a:off x="118627" y="4815321"/>
            <a:ext cx="4071773" cy="258288"/>
          </a:xfrm>
          <a:prstGeom prst="rect">
            <a:avLst/>
          </a:prstGeom>
        </p:spPr>
        <p:txBody>
          <a:bodyPr vert="horz" wrap="square" lIns="68580" tIns="34290" rIns="68580" bIns="34290" rtlCol="0" anchor="b">
            <a:noAutofit/>
          </a:bodyPr>
          <a:lstStyle/>
          <a:p>
            <a:r>
              <a:rPr lang="en-CA" sz="700" dirty="0"/>
              <a:t>Base 2022: Total, n=1,203. </a:t>
            </a:r>
          </a:p>
          <a:p>
            <a:r>
              <a:rPr lang="en-CA" sz="700" dirty="0"/>
              <a:t>Q8B. </a:t>
            </a:r>
            <a:r>
              <a:rPr lang="en-US" sz="700" dirty="0"/>
              <a:t>How satisfied are you with the measures that BC Transit has put in place during the pandemic to ensure that bus transportation is safe to ride (i.e. driver procedures, mandatory masks, disinfection, etc.)?</a:t>
            </a:r>
            <a:endParaRPr lang="en-CA" sz="700" dirty="0"/>
          </a:p>
        </p:txBody>
      </p:sp>
      <p:graphicFrame>
        <p:nvGraphicFramePr>
          <p:cNvPr id="24" name="Content Placeholder 12">
            <a:extLst>
              <a:ext uri="{FF2B5EF4-FFF2-40B4-BE49-F238E27FC236}">
                <a16:creationId xmlns:a16="http://schemas.microsoft.com/office/drawing/2014/main" id="{F0235C22-6357-FC4C-BE2E-8D718C00C238}"/>
              </a:ext>
            </a:extLst>
          </p:cNvPr>
          <p:cNvGraphicFramePr>
            <a:graphicFrameLocks/>
          </p:cNvGraphicFramePr>
          <p:nvPr>
            <p:extLst/>
          </p:nvPr>
        </p:nvGraphicFramePr>
        <p:xfrm>
          <a:off x="2850471" y="1700725"/>
          <a:ext cx="3527364" cy="2800806"/>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4A31FFB4-B93A-F54F-B6D0-E0287EF590D7}"/>
              </a:ext>
            </a:extLst>
          </p:cNvPr>
          <p:cNvSpPr txBox="1"/>
          <p:nvPr/>
        </p:nvSpPr>
        <p:spPr>
          <a:xfrm>
            <a:off x="668618" y="1804133"/>
            <a:ext cx="1790811" cy="1057610"/>
          </a:xfrm>
          <a:prstGeom prst="rect">
            <a:avLst/>
          </a:prstGeom>
        </p:spPr>
        <p:txBody>
          <a:bodyPr vert="horz" wrap="square" lIns="68580" tIns="34290" rIns="68580" bIns="34290" rtlCol="0" anchor="t">
            <a:noAutofit/>
          </a:bodyPr>
          <a:lstStyle/>
          <a:p>
            <a:r>
              <a:rPr lang="en-CA" b="1" dirty="0">
                <a:solidFill>
                  <a:srgbClr val="595959"/>
                </a:solidFill>
              </a:rPr>
              <a:t>SATISTFACTION</a:t>
            </a:r>
            <a:br>
              <a:rPr lang="en-CA" sz="1400" i="1" dirty="0">
                <a:solidFill>
                  <a:prstClr val="black">
                    <a:lumMod val="65000"/>
                    <a:lumOff val="35000"/>
                  </a:prstClr>
                </a:solidFill>
              </a:rPr>
            </a:br>
            <a:r>
              <a:rPr lang="en-CA" sz="1400" i="1" dirty="0">
                <a:solidFill>
                  <a:srgbClr val="595959"/>
                </a:solidFill>
              </a:rPr>
              <a:t>with Pandemic Safety Measures on Transit</a:t>
            </a:r>
          </a:p>
          <a:p>
            <a:endParaRPr lang="en-CA" sz="1400" dirty="0">
              <a:solidFill>
                <a:prstClr val="black">
                  <a:lumMod val="65000"/>
                  <a:lumOff val="35000"/>
                </a:prstClr>
              </a:solidFill>
            </a:endParaRPr>
          </a:p>
        </p:txBody>
      </p:sp>
      <p:grpSp>
        <p:nvGrpSpPr>
          <p:cNvPr id="7" name="Group 6">
            <a:extLst>
              <a:ext uri="{FF2B5EF4-FFF2-40B4-BE49-F238E27FC236}">
                <a16:creationId xmlns:a16="http://schemas.microsoft.com/office/drawing/2014/main" id="{92002C1A-5128-4B4F-A180-50B5018BA2EA}"/>
              </a:ext>
            </a:extLst>
          </p:cNvPr>
          <p:cNvGrpSpPr/>
          <p:nvPr/>
        </p:nvGrpSpPr>
        <p:grpSpPr>
          <a:xfrm>
            <a:off x="419618" y="521006"/>
            <a:ext cx="627404" cy="627404"/>
            <a:chOff x="419618" y="460255"/>
            <a:chExt cx="627404" cy="627404"/>
          </a:xfrm>
        </p:grpSpPr>
        <p:sp>
          <p:nvSpPr>
            <p:cNvPr id="38" name="Oval 37">
              <a:extLst>
                <a:ext uri="{FF2B5EF4-FFF2-40B4-BE49-F238E27FC236}">
                  <a16:creationId xmlns:a16="http://schemas.microsoft.com/office/drawing/2014/main" id="{30656217-24D9-914B-BD08-0C3B90CF38E0}"/>
                </a:ext>
              </a:extLst>
            </p:cNvPr>
            <p:cNvSpPr/>
            <p:nvPr/>
          </p:nvSpPr>
          <p:spPr>
            <a:xfrm>
              <a:off x="419618" y="460255"/>
              <a:ext cx="627404" cy="627404"/>
            </a:xfrm>
            <a:prstGeom prst="ellipse">
              <a:avLst/>
            </a:prstGeom>
            <a:solidFill>
              <a:schemeClr val="bg1"/>
            </a:solid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Bus outline">
              <a:extLst>
                <a:ext uri="{FF2B5EF4-FFF2-40B4-BE49-F238E27FC236}">
                  <a16:creationId xmlns:a16="http://schemas.microsoft.com/office/drawing/2014/main" id="{A6D45580-0145-6A4F-9569-97B6BAE07E3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412" y="505742"/>
              <a:ext cx="534193" cy="534193"/>
            </a:xfrm>
            <a:prstGeom prst="rect">
              <a:avLst/>
            </a:prstGeom>
          </p:spPr>
        </p:pic>
      </p:grpSp>
      <p:sp>
        <p:nvSpPr>
          <p:cNvPr id="5" name="TextBox 4">
            <a:extLst>
              <a:ext uri="{FF2B5EF4-FFF2-40B4-BE49-F238E27FC236}">
                <a16:creationId xmlns:a16="http://schemas.microsoft.com/office/drawing/2014/main" id="{526167A6-1DC5-4648-9DF0-8D72C462D6F5}"/>
              </a:ext>
            </a:extLst>
          </p:cNvPr>
          <p:cNvSpPr txBox="1"/>
          <p:nvPr/>
        </p:nvSpPr>
        <p:spPr>
          <a:xfrm>
            <a:off x="-352800" y="1987200"/>
            <a:ext cx="0" cy="0"/>
          </a:xfrm>
          <a:prstGeom prst="rect">
            <a:avLst/>
          </a:prstGeom>
        </p:spPr>
        <p:txBody>
          <a:bodyPr vert="horz" wrap="none" lIns="91440" tIns="45720" rIns="91440" bIns="45720" rtlCol="0" anchor="ctr">
            <a:normAutofit fontScale="25000" lnSpcReduction="20000"/>
          </a:bodyPr>
          <a:lstStyle/>
          <a:p>
            <a:endParaRPr lang="en-US" dirty="0"/>
          </a:p>
        </p:txBody>
      </p:sp>
      <p:sp>
        <p:nvSpPr>
          <p:cNvPr id="27" name="Right Brace 26">
            <a:extLst>
              <a:ext uri="{FF2B5EF4-FFF2-40B4-BE49-F238E27FC236}">
                <a16:creationId xmlns:a16="http://schemas.microsoft.com/office/drawing/2014/main" id="{97C245B3-E775-8343-8883-A0AE5DFB3B34}"/>
              </a:ext>
            </a:extLst>
          </p:cNvPr>
          <p:cNvSpPr/>
          <p:nvPr/>
        </p:nvSpPr>
        <p:spPr>
          <a:xfrm rot="10800000">
            <a:off x="3542602" y="1983502"/>
            <a:ext cx="91349" cy="1587387"/>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28" name="TextBox 27">
            <a:extLst>
              <a:ext uri="{FF2B5EF4-FFF2-40B4-BE49-F238E27FC236}">
                <a16:creationId xmlns:a16="http://schemas.microsoft.com/office/drawing/2014/main" id="{9015C485-E4EA-F14D-A19F-752125D0378F}"/>
              </a:ext>
            </a:extLst>
          </p:cNvPr>
          <p:cNvSpPr txBox="1"/>
          <p:nvPr/>
        </p:nvSpPr>
        <p:spPr>
          <a:xfrm>
            <a:off x="2657634" y="2658700"/>
            <a:ext cx="884968" cy="323165"/>
          </a:xfrm>
          <a:prstGeom prst="rect">
            <a:avLst/>
          </a:prstGeom>
        </p:spPr>
        <p:txBody>
          <a:bodyPr vert="horz" wrap="square" lIns="91440" tIns="45720" rIns="91440" bIns="45720" rtlCol="0" anchor="t">
            <a:spAutoFit/>
          </a:bodyPr>
          <a:lstStyle/>
          <a:p>
            <a:pPr algn="r">
              <a:lnSpc>
                <a:spcPts val="860"/>
              </a:lnSpc>
            </a:pPr>
            <a:r>
              <a:rPr lang="en-US" sz="1600" b="1" dirty="0">
                <a:solidFill>
                  <a:schemeClr val="accent2">
                    <a:lumMod val="75000"/>
                  </a:schemeClr>
                </a:solidFill>
              </a:rPr>
              <a:t> 82%</a:t>
            </a:r>
            <a:br>
              <a:rPr lang="en-US" sz="1600" b="1" dirty="0">
                <a:solidFill>
                  <a:schemeClr val="tx1">
                    <a:lumMod val="75000"/>
                    <a:lumOff val="25000"/>
                  </a:schemeClr>
                </a:solidFill>
              </a:rPr>
            </a:br>
            <a:r>
              <a:rPr lang="en-US" sz="800" dirty="0">
                <a:solidFill>
                  <a:schemeClr val="tx1">
                    <a:lumMod val="75000"/>
                    <a:lumOff val="25000"/>
                  </a:schemeClr>
                </a:solidFill>
              </a:rPr>
              <a:t>SATISFIED</a:t>
            </a:r>
          </a:p>
        </p:txBody>
      </p:sp>
      <p:pic>
        <p:nvPicPr>
          <p:cNvPr id="10242" name="Picture 2">
            <a:extLst>
              <a:ext uri="{FF2B5EF4-FFF2-40B4-BE49-F238E27FC236}">
                <a16:creationId xmlns:a16="http://schemas.microsoft.com/office/drawing/2014/main" id="{C419794B-DFC6-1C47-BD38-81594A0A63D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2771"/>
          <a:stretch/>
        </p:blipFill>
        <p:spPr bwMode="auto">
          <a:xfrm>
            <a:off x="763196" y="2899428"/>
            <a:ext cx="1852938" cy="1342923"/>
          </a:xfrm>
          <a:prstGeom prst="roundRect">
            <a:avLst>
              <a:gd name="adj" fmla="val 8594"/>
            </a:avLst>
          </a:prstGeom>
          <a:solidFill>
            <a:srgbClr val="FFFFFF">
              <a:shade val="85000"/>
            </a:srgbClr>
          </a:solidFill>
          <a:ln w="6350">
            <a:solidFill>
              <a:schemeClr val="accent2">
                <a:lumMod val="75000"/>
              </a:schemeClr>
            </a:solidFill>
          </a:ln>
          <a:effectLst>
            <a:outerShdw blurRad="50800" dist="38100" dir="5400000" algn="t" rotWithShape="0">
              <a:prstClr val="black">
                <a:alpha val="40000"/>
              </a:prstClr>
            </a:outerShdw>
          </a:effectLst>
        </p:spPr>
      </p:pic>
      <p:sp>
        <p:nvSpPr>
          <p:cNvPr id="16" name="Text Placeholder 2">
            <a:extLst>
              <a:ext uri="{FF2B5EF4-FFF2-40B4-BE49-F238E27FC236}">
                <a16:creationId xmlns:a16="http://schemas.microsoft.com/office/drawing/2014/main" id="{7AD6A458-0FC9-42BD-B8FB-1A61BFDF1D33}"/>
              </a:ext>
            </a:extLst>
          </p:cNvPr>
          <p:cNvSpPr txBox="1">
            <a:spLocks/>
          </p:cNvSpPr>
          <p:nvPr/>
        </p:nvSpPr>
        <p:spPr>
          <a:xfrm>
            <a:off x="567454" y="1207453"/>
            <a:ext cx="5682043" cy="260585"/>
          </a:xfrm>
          <a:prstGeom prst="rect">
            <a:avLst/>
          </a:prstGeom>
        </p:spPr>
        <p:txBody>
          <a:bodyPr/>
          <a:lstStyle>
            <a:lvl1pPr marL="342900" indent="-342900" algn="l" defTabSz="457200" rtl="0" eaLnBrk="1" latinLnBrk="0" hangingPunct="1">
              <a:spcBef>
                <a:spcPct val="20000"/>
              </a:spcBef>
              <a:buFont typeface="Arial"/>
              <a:buChar char="•"/>
              <a:defRPr sz="1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dirty="0">
                <a:solidFill>
                  <a:schemeClr val="accent2"/>
                </a:solidFill>
              </a:rPr>
              <a:t>This is up significantly from 76% in 2021. </a:t>
            </a:r>
            <a:endParaRPr lang="en-US" dirty="0">
              <a:solidFill>
                <a:schemeClr val="accent2"/>
              </a:solidFill>
            </a:endParaRPr>
          </a:p>
        </p:txBody>
      </p:sp>
    </p:spTree>
    <p:extLst>
      <p:ext uri="{BB962C8B-B14F-4D97-AF65-F5344CB8AC3E}">
        <p14:creationId xmlns:p14="http://schemas.microsoft.com/office/powerpoint/2010/main" val="24525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ransit BC to replace Regional District of Nanaimo's handyDart bus fleet –  Parksville Qualicum Beach News">
            <a:extLst>
              <a:ext uri="{FF2B5EF4-FFF2-40B4-BE49-F238E27FC236}">
                <a16:creationId xmlns:a16="http://schemas.microsoft.com/office/drawing/2014/main" id="{09737BC0-99F0-7B4F-AA0B-75CEACB6A51F}"/>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t="9807" b="5819"/>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fr-CA" dirty="0"/>
              <a:t>Key </a:t>
            </a:r>
            <a:r>
              <a:rPr lang="en-CA" dirty="0"/>
              <a:t>opportunities</a:t>
            </a:r>
            <a:r>
              <a:rPr lang="fr-CA" dirty="0"/>
              <a:t> for service expansion</a:t>
            </a:r>
            <a:endParaRPr lang="fr-CA" noProof="0" dirty="0"/>
          </a:p>
        </p:txBody>
      </p:sp>
      <p:pic>
        <p:nvPicPr>
          <p:cNvPr id="4" name="Picture 3" descr="A picture containing text, clipart, vector graphics&#10;&#10;Description automatically generated">
            <a:extLst>
              <a:ext uri="{FF2B5EF4-FFF2-40B4-BE49-F238E27FC236}">
                <a16:creationId xmlns:a16="http://schemas.microsoft.com/office/drawing/2014/main" id="{FEC940ED-F7FC-F043-87A3-4279EB3E4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4578" y="133741"/>
            <a:ext cx="916662" cy="526218"/>
          </a:xfrm>
          <a:prstGeom prst="rect">
            <a:avLst/>
          </a:prstGeom>
        </p:spPr>
      </p:pic>
    </p:spTree>
    <p:extLst>
      <p:ext uri="{BB962C8B-B14F-4D97-AF65-F5344CB8AC3E}">
        <p14:creationId xmlns:p14="http://schemas.microsoft.com/office/powerpoint/2010/main" val="379602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10;&#10;Description automatically generated">
            <a:extLst>
              <a:ext uri="{FF2B5EF4-FFF2-40B4-BE49-F238E27FC236}">
                <a16:creationId xmlns:a16="http://schemas.microsoft.com/office/drawing/2014/main" id="{3F95942A-55FB-4704-9DB0-8D143BFDBC8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5596" b="5596"/>
          <a:stretch>
            <a:fillRect/>
          </a:stretch>
        </p:blipFill>
        <p:spPr>
          <a:xfrm>
            <a:off x="0" y="0"/>
            <a:ext cx="9144000" cy="5143500"/>
          </a:xfrm>
        </p:spPr>
      </p:pic>
      <p:sp>
        <p:nvSpPr>
          <p:cNvPr id="7" name="Title 6"/>
          <p:cNvSpPr>
            <a:spLocks noGrp="1"/>
          </p:cNvSpPr>
          <p:nvPr>
            <p:ph type="title"/>
          </p:nvPr>
        </p:nvSpPr>
        <p:spPr/>
        <p:txBody>
          <a:bodyPr/>
          <a:lstStyle/>
          <a:p>
            <a:r>
              <a:rPr lang="en-US" dirty="0"/>
              <a:t>BACKGROUND</a:t>
            </a:r>
            <a:r>
              <a:rPr lang="en-US" noProof="0" dirty="0"/>
              <a:t> &amp; METHODOLOGY</a:t>
            </a:r>
            <a:endParaRPr lang="fr-CA" noProof="0" dirty="0"/>
          </a:p>
        </p:txBody>
      </p:sp>
      <p:pic>
        <p:nvPicPr>
          <p:cNvPr id="6" name="Image 4">
            <a:extLst>
              <a:ext uri="{FF2B5EF4-FFF2-40B4-BE49-F238E27FC236}">
                <a16:creationId xmlns:a16="http://schemas.microsoft.com/office/drawing/2014/main" id="{69E8305C-20FA-714C-9A07-4157B99DC1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7995" y="95831"/>
            <a:ext cx="888527" cy="480116"/>
          </a:xfrm>
          <a:prstGeom prst="rect">
            <a:avLst/>
          </a:prstGeom>
          <a:effectLst/>
        </p:spPr>
      </p:pic>
    </p:spTree>
    <p:extLst>
      <p:ext uri="{BB962C8B-B14F-4D97-AF65-F5344CB8AC3E}">
        <p14:creationId xmlns:p14="http://schemas.microsoft.com/office/powerpoint/2010/main" val="160904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a:extLst>
              <a:ext uri="{FF2B5EF4-FFF2-40B4-BE49-F238E27FC236}">
                <a16:creationId xmlns:a16="http://schemas.microsoft.com/office/drawing/2014/main" id="{D02FA96D-1019-884C-A2CF-BC33CA44677B}"/>
              </a:ext>
            </a:extLst>
          </p:cNvPr>
          <p:cNvSpPr/>
          <p:nvPr/>
        </p:nvSpPr>
        <p:spPr>
          <a:xfrm>
            <a:off x="5092661" y="1827746"/>
            <a:ext cx="3886710" cy="2694388"/>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CD11E6-41DC-42FB-9AAB-E7AC20F5FDF8}"/>
              </a:ext>
            </a:extLst>
          </p:cNvPr>
          <p:cNvSpPr>
            <a:spLocks noGrp="1"/>
          </p:cNvSpPr>
          <p:nvPr>
            <p:ph type="title"/>
          </p:nvPr>
        </p:nvSpPr>
        <p:spPr>
          <a:xfrm>
            <a:off x="373318" y="409000"/>
            <a:ext cx="7239314" cy="424732"/>
          </a:xfrm>
        </p:spPr>
        <p:txBody>
          <a:bodyPr>
            <a:normAutofit fontScale="90000"/>
          </a:bodyPr>
          <a:lstStyle/>
          <a:p>
            <a:r>
              <a:rPr lang="en-CA" dirty="0"/>
              <a:t>Three-quarters of riders are not interested in electronic payments or using a website/app to book handyDART trips</a:t>
            </a:r>
          </a:p>
        </p:txBody>
      </p:sp>
      <p:sp>
        <p:nvSpPr>
          <p:cNvPr id="3" name="Text Placeholder 2">
            <a:extLst>
              <a:ext uri="{FF2B5EF4-FFF2-40B4-BE49-F238E27FC236}">
                <a16:creationId xmlns:a16="http://schemas.microsoft.com/office/drawing/2014/main" id="{0731F62B-BD99-114A-8557-63189955CBF5}"/>
              </a:ext>
            </a:extLst>
          </p:cNvPr>
          <p:cNvSpPr>
            <a:spLocks noGrp="1"/>
          </p:cNvSpPr>
          <p:nvPr>
            <p:ph type="body" sz="quarter" idx="13"/>
          </p:nvPr>
        </p:nvSpPr>
        <p:spPr>
          <a:xfrm>
            <a:off x="373318" y="1136650"/>
            <a:ext cx="8427782" cy="424732"/>
          </a:xfrm>
        </p:spPr>
        <p:txBody>
          <a:bodyPr/>
          <a:lstStyle/>
          <a:p>
            <a:r>
              <a:rPr lang="en-US" sz="1200" dirty="0">
                <a:solidFill>
                  <a:schemeClr val="accent2"/>
                </a:solidFill>
              </a:rPr>
              <a:t>Most (81%) would still prefer to book their rides over the phone, especially residents of Vernon (93%), Kamloops (90%), Victoria and Kelowna (81% each). </a:t>
            </a:r>
          </a:p>
        </p:txBody>
      </p:sp>
      <p:sp>
        <p:nvSpPr>
          <p:cNvPr id="4" name="Slide Number Placeholder 3">
            <a:extLst>
              <a:ext uri="{FF2B5EF4-FFF2-40B4-BE49-F238E27FC236}">
                <a16:creationId xmlns:a16="http://schemas.microsoft.com/office/drawing/2014/main" id="{B2B3C6D0-625B-42D3-B488-18D96E9526C6}"/>
              </a:ext>
            </a:extLst>
          </p:cNvPr>
          <p:cNvSpPr>
            <a:spLocks noGrp="1"/>
          </p:cNvSpPr>
          <p:nvPr>
            <p:ph type="sldNum" sz="quarter" idx="12"/>
          </p:nvPr>
        </p:nvSpPr>
        <p:spPr/>
        <p:txBody>
          <a:bodyPr/>
          <a:lstStyle/>
          <a:p>
            <a:fld id="{36679B2B-0B95-3D41-A6BF-74EBACF9BD9F}" type="slidenum">
              <a:rPr lang="en-US" smtClean="0"/>
              <a:pPr/>
              <a:t>30</a:t>
            </a:fld>
            <a:endParaRPr lang="en-US" dirty="0"/>
          </a:p>
        </p:txBody>
      </p:sp>
      <p:sp>
        <p:nvSpPr>
          <p:cNvPr id="10" name="TextBox 9">
            <a:extLst>
              <a:ext uri="{FF2B5EF4-FFF2-40B4-BE49-F238E27FC236}">
                <a16:creationId xmlns:a16="http://schemas.microsoft.com/office/drawing/2014/main" id="{ADE43B58-E293-480F-A527-A0CB0100EBD1}"/>
              </a:ext>
            </a:extLst>
          </p:cNvPr>
          <p:cNvSpPr txBox="1"/>
          <p:nvPr/>
        </p:nvSpPr>
        <p:spPr>
          <a:xfrm>
            <a:off x="103177" y="4637798"/>
            <a:ext cx="6246822" cy="446165"/>
          </a:xfrm>
          <a:prstGeom prst="rect">
            <a:avLst/>
          </a:prstGeom>
        </p:spPr>
        <p:txBody>
          <a:bodyPr vert="horz" wrap="square" lIns="68580" tIns="34290" rIns="68580" bIns="34290" rtlCol="0" anchor="ctr">
            <a:noAutofit/>
          </a:bodyPr>
          <a:lstStyle/>
          <a:p>
            <a:r>
              <a:rPr lang="en-US" sz="700" dirty="0"/>
              <a:t>Base 2022: n=1,203</a:t>
            </a:r>
          </a:p>
          <a:p>
            <a:r>
              <a:rPr lang="en-CA" sz="700" dirty="0"/>
              <a:t>Q18A: </a:t>
            </a:r>
            <a:r>
              <a:rPr lang="en-US" sz="700" dirty="0"/>
              <a:t>How interested would you be in using a type of electronic payment (e.g. smartphone app, pre-loaded card) to pay for your handyDART trip?</a:t>
            </a:r>
            <a:r>
              <a:rPr lang="en-CA" sz="700" dirty="0"/>
              <a:t> </a:t>
            </a:r>
          </a:p>
          <a:p>
            <a:r>
              <a:rPr lang="en-US" sz="700" dirty="0"/>
              <a:t>Q18B: How interested would you be in using a website or a smartphone app to book your handyDART trip? </a:t>
            </a:r>
          </a:p>
          <a:p>
            <a:r>
              <a:rPr lang="en-US" sz="700" dirty="0"/>
              <a:t>Q18C: Which of the following would you prefer to use to book and manage your handyDART trips?</a:t>
            </a:r>
          </a:p>
        </p:txBody>
      </p:sp>
      <p:grpSp>
        <p:nvGrpSpPr>
          <p:cNvPr id="16" name="Group 15">
            <a:extLst>
              <a:ext uri="{FF2B5EF4-FFF2-40B4-BE49-F238E27FC236}">
                <a16:creationId xmlns:a16="http://schemas.microsoft.com/office/drawing/2014/main" id="{6799DC12-F21D-5F41-86AD-E97432419A6D}"/>
              </a:ext>
            </a:extLst>
          </p:cNvPr>
          <p:cNvGrpSpPr/>
          <p:nvPr/>
        </p:nvGrpSpPr>
        <p:grpSpPr>
          <a:xfrm>
            <a:off x="508364" y="2330920"/>
            <a:ext cx="1950365" cy="1814322"/>
            <a:chOff x="450328" y="1013943"/>
            <a:chExt cx="3135831" cy="2917097"/>
          </a:xfrm>
        </p:grpSpPr>
        <p:graphicFrame>
          <p:nvGraphicFramePr>
            <p:cNvPr id="17" name="Graphique 6">
              <a:extLst>
                <a:ext uri="{FF2B5EF4-FFF2-40B4-BE49-F238E27FC236}">
                  <a16:creationId xmlns:a16="http://schemas.microsoft.com/office/drawing/2014/main" id="{ED53197C-F104-E34E-B36A-7DD6FD7D6448}"/>
                </a:ext>
              </a:extLst>
            </p:cNvPr>
            <p:cNvGraphicFramePr/>
            <p:nvPr>
              <p:custDataLst>
                <p:tags r:id="rId2"/>
              </p:custDataLst>
              <p:extLst>
                <p:ext uri="{D42A27DB-BD31-4B8C-83A1-F6EECF244321}">
                  <p14:modId xmlns:p14="http://schemas.microsoft.com/office/powerpoint/2010/main" val="3180671963"/>
                </p:ex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0">
              <a:extLst>
                <a:ext uri="{FF2B5EF4-FFF2-40B4-BE49-F238E27FC236}">
                  <a16:creationId xmlns:a16="http://schemas.microsoft.com/office/drawing/2014/main" id="{842D5CF2-720C-C248-AAF2-8C61FA3C847C}"/>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800" b="1" dirty="0">
                  <a:solidFill>
                    <a:schemeClr val="tx1">
                      <a:lumMod val="75000"/>
                      <a:lumOff val="25000"/>
                    </a:schemeClr>
                  </a:solidFill>
                </a:rPr>
                <a:t>28%</a:t>
              </a:r>
            </a:p>
            <a:p>
              <a:pPr algn="ctr"/>
              <a:r>
                <a:rPr lang="en-CA" sz="800" dirty="0">
                  <a:solidFill>
                    <a:schemeClr val="tx1">
                      <a:lumMod val="75000"/>
                      <a:lumOff val="25000"/>
                    </a:schemeClr>
                  </a:solidFill>
                </a:rPr>
                <a:t>TOTAL </a:t>
              </a:r>
            </a:p>
            <a:p>
              <a:pPr algn="ctr"/>
              <a:r>
                <a:rPr lang="en-CA" sz="800" dirty="0">
                  <a:solidFill>
                    <a:schemeClr val="tx1">
                      <a:lumMod val="75000"/>
                      <a:lumOff val="25000"/>
                    </a:schemeClr>
                  </a:solidFill>
                </a:rPr>
                <a:t>INTERESTED</a:t>
              </a:r>
            </a:p>
          </p:txBody>
        </p:sp>
      </p:grpSp>
      <p:sp>
        <p:nvSpPr>
          <p:cNvPr id="26" name="TextBox 25">
            <a:extLst>
              <a:ext uri="{FF2B5EF4-FFF2-40B4-BE49-F238E27FC236}">
                <a16:creationId xmlns:a16="http://schemas.microsoft.com/office/drawing/2014/main" id="{711E536B-996E-E145-BF26-43CE77BA308B}"/>
              </a:ext>
            </a:extLst>
          </p:cNvPr>
          <p:cNvSpPr txBox="1"/>
          <p:nvPr/>
        </p:nvSpPr>
        <p:spPr>
          <a:xfrm>
            <a:off x="479917" y="1969193"/>
            <a:ext cx="1948884" cy="388456"/>
          </a:xfrm>
          <a:prstGeom prst="rect">
            <a:avLst/>
          </a:prstGeom>
        </p:spPr>
        <p:txBody>
          <a:bodyPr vert="horz" wrap="square" lIns="68580" tIns="34290" rIns="68580" bIns="34290" rtlCol="0" anchor="t">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1400" b="1" dirty="0"/>
              <a:t>Interest in using a type of electronic payment</a:t>
            </a:r>
            <a:endParaRPr lang="en-CA" sz="1400" b="1" dirty="0"/>
          </a:p>
        </p:txBody>
      </p:sp>
      <p:grpSp>
        <p:nvGrpSpPr>
          <p:cNvPr id="27" name="Group 26">
            <a:extLst>
              <a:ext uri="{FF2B5EF4-FFF2-40B4-BE49-F238E27FC236}">
                <a16:creationId xmlns:a16="http://schemas.microsoft.com/office/drawing/2014/main" id="{73C73683-5C3F-1944-9DE8-75296CE27B18}"/>
              </a:ext>
            </a:extLst>
          </p:cNvPr>
          <p:cNvGrpSpPr/>
          <p:nvPr/>
        </p:nvGrpSpPr>
        <p:grpSpPr>
          <a:xfrm>
            <a:off x="2621635" y="2330920"/>
            <a:ext cx="1950365" cy="1814322"/>
            <a:chOff x="450328" y="1013943"/>
            <a:chExt cx="3135831" cy="2917097"/>
          </a:xfrm>
        </p:grpSpPr>
        <p:graphicFrame>
          <p:nvGraphicFramePr>
            <p:cNvPr id="28" name="Graphique 6">
              <a:extLst>
                <a:ext uri="{FF2B5EF4-FFF2-40B4-BE49-F238E27FC236}">
                  <a16:creationId xmlns:a16="http://schemas.microsoft.com/office/drawing/2014/main" id="{93DD6F7A-93A0-FF4E-BB18-291380AE1E69}"/>
                </a:ext>
              </a:extLst>
            </p:cNvPr>
            <p:cNvGraphicFramePr/>
            <p:nvPr>
              <p:custDataLst>
                <p:tags r:id="rId1"/>
              </p:custDataLst>
              <p:extLst>
                <p:ext uri="{D42A27DB-BD31-4B8C-83A1-F6EECF244321}">
                  <p14:modId xmlns:p14="http://schemas.microsoft.com/office/powerpoint/2010/main" val="862309644"/>
                </p:ext>
              </p:extLst>
            </p:nvPr>
          </p:nvGraphicFramePr>
          <p:xfrm>
            <a:off x="450328" y="1013943"/>
            <a:ext cx="3135831" cy="2917097"/>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10">
              <a:extLst>
                <a:ext uri="{FF2B5EF4-FFF2-40B4-BE49-F238E27FC236}">
                  <a16:creationId xmlns:a16="http://schemas.microsoft.com/office/drawing/2014/main" id="{FAB71A0D-32D8-A44D-A7D4-B8AA623C1B2B}"/>
                </a:ext>
              </a:extLst>
            </p:cNvPr>
            <p:cNvSpPr txBox="1"/>
            <p:nvPr/>
          </p:nvSpPr>
          <p:spPr>
            <a:xfrm>
              <a:off x="1191289" y="1496202"/>
              <a:ext cx="1653906" cy="1445756"/>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1800" b="1" dirty="0">
                  <a:solidFill>
                    <a:schemeClr val="tx1">
                      <a:lumMod val="75000"/>
                      <a:lumOff val="25000"/>
                    </a:schemeClr>
                  </a:solidFill>
                </a:rPr>
                <a:t> 25%</a:t>
              </a:r>
            </a:p>
            <a:p>
              <a:pPr algn="ctr"/>
              <a:r>
                <a:rPr lang="en-CA" sz="800" dirty="0">
                  <a:solidFill>
                    <a:schemeClr val="tx1">
                      <a:lumMod val="75000"/>
                      <a:lumOff val="25000"/>
                    </a:schemeClr>
                  </a:solidFill>
                </a:rPr>
                <a:t>TOTAL </a:t>
              </a:r>
            </a:p>
            <a:p>
              <a:pPr algn="ctr"/>
              <a:r>
                <a:rPr lang="en-CA" sz="800" dirty="0">
                  <a:solidFill>
                    <a:schemeClr val="tx1">
                      <a:lumMod val="75000"/>
                      <a:lumOff val="25000"/>
                    </a:schemeClr>
                  </a:solidFill>
                </a:rPr>
                <a:t>INTERESTED</a:t>
              </a:r>
            </a:p>
          </p:txBody>
        </p:sp>
      </p:grpSp>
      <p:sp>
        <p:nvSpPr>
          <p:cNvPr id="30" name="TextBox 29">
            <a:extLst>
              <a:ext uri="{FF2B5EF4-FFF2-40B4-BE49-F238E27FC236}">
                <a16:creationId xmlns:a16="http://schemas.microsoft.com/office/drawing/2014/main" id="{95C5555A-34FA-7F4E-94C9-1AF1E1AAC4AF}"/>
              </a:ext>
            </a:extLst>
          </p:cNvPr>
          <p:cNvSpPr txBox="1"/>
          <p:nvPr/>
        </p:nvSpPr>
        <p:spPr>
          <a:xfrm>
            <a:off x="2525958" y="1969193"/>
            <a:ext cx="2118048" cy="388456"/>
          </a:xfrm>
          <a:prstGeom prst="rect">
            <a:avLst/>
          </a:prstGeom>
        </p:spPr>
        <p:txBody>
          <a:bodyPr vert="horz" wrap="square" lIns="68580" tIns="34290" rIns="68580" bIns="34290" rtlCol="0" anchor="t">
            <a:noAutofit/>
          </a:bodyPr>
          <a:lstStyle/>
          <a:p>
            <a:pPr algn="ctr">
              <a:defRPr sz="1862" b="0" i="0" u="none" strike="noStrike" kern="1200" spc="0" baseline="0">
                <a:solidFill>
                  <a:prstClr val="black">
                    <a:lumMod val="65000"/>
                    <a:lumOff val="35000"/>
                  </a:prstClr>
                </a:solidFill>
                <a:latin typeface="+mn-lt"/>
                <a:ea typeface="+mn-ea"/>
                <a:cs typeface="+mn-cs"/>
              </a:defRPr>
            </a:pPr>
            <a:r>
              <a:rPr lang="en-US" sz="1400" b="1" dirty="0"/>
              <a:t>Interest in using a website or app to book a trip</a:t>
            </a:r>
            <a:endParaRPr lang="en-CA" sz="1400" b="1" dirty="0"/>
          </a:p>
        </p:txBody>
      </p:sp>
      <p:graphicFrame>
        <p:nvGraphicFramePr>
          <p:cNvPr id="32" name="Chart 31">
            <a:extLst>
              <a:ext uri="{FF2B5EF4-FFF2-40B4-BE49-F238E27FC236}">
                <a16:creationId xmlns:a16="http://schemas.microsoft.com/office/drawing/2014/main" id="{C58010CE-EC56-3148-85E8-937AD01A01C4}"/>
              </a:ext>
            </a:extLst>
          </p:cNvPr>
          <p:cNvGraphicFramePr/>
          <p:nvPr>
            <p:extLst>
              <p:ext uri="{D42A27DB-BD31-4B8C-83A1-F6EECF244321}">
                <p14:modId xmlns:p14="http://schemas.microsoft.com/office/powerpoint/2010/main" val="961041988"/>
              </p:ext>
            </p:extLst>
          </p:nvPr>
        </p:nvGraphicFramePr>
        <p:xfrm>
          <a:off x="4967960" y="1762315"/>
          <a:ext cx="4011411" cy="2817651"/>
        </p:xfrm>
        <a:graphic>
          <a:graphicData uri="http://schemas.openxmlformats.org/drawingml/2006/chart">
            <c:chart xmlns:c="http://schemas.openxmlformats.org/drawingml/2006/chart" xmlns:r="http://schemas.openxmlformats.org/officeDocument/2006/relationships" r:id="rId7"/>
          </a:graphicData>
        </a:graphic>
      </p:graphicFrame>
      <p:sp>
        <p:nvSpPr>
          <p:cNvPr id="34" name="TextBox 33">
            <a:extLst>
              <a:ext uri="{FF2B5EF4-FFF2-40B4-BE49-F238E27FC236}">
                <a16:creationId xmlns:a16="http://schemas.microsoft.com/office/drawing/2014/main" id="{8B93E50E-8DD5-8B47-8EBA-A83093678F17}"/>
              </a:ext>
            </a:extLst>
          </p:cNvPr>
          <p:cNvSpPr txBox="1"/>
          <p:nvPr/>
        </p:nvSpPr>
        <p:spPr>
          <a:xfrm>
            <a:off x="5373145" y="1992337"/>
            <a:ext cx="2867149" cy="388456"/>
          </a:xfrm>
          <a:prstGeom prst="rect">
            <a:avLst/>
          </a:prstGeom>
        </p:spPr>
        <p:txBody>
          <a:bodyPr vert="horz" wrap="square" lIns="68580" tIns="34290" rIns="68580" bIns="34290" rtlCol="0" anchor="t">
            <a:noAutofit/>
          </a:bodyPr>
          <a:lstStyle/>
          <a:p>
            <a:r>
              <a:rPr lang="en-CA" sz="1600" i="1" dirty="0">
                <a:solidFill>
                  <a:prstClr val="black">
                    <a:lumMod val="65000"/>
                    <a:lumOff val="35000"/>
                  </a:prstClr>
                </a:solidFill>
              </a:rPr>
              <a:t>Booking </a:t>
            </a:r>
            <a:r>
              <a:rPr lang="en-CA" sz="1600" b="1" dirty="0">
                <a:solidFill>
                  <a:prstClr val="black">
                    <a:lumMod val="65000"/>
                    <a:lumOff val="35000"/>
                  </a:prstClr>
                </a:solidFill>
              </a:rPr>
              <a:t>PREFERENCE</a:t>
            </a:r>
          </a:p>
        </p:txBody>
      </p:sp>
      <p:pic>
        <p:nvPicPr>
          <p:cNvPr id="6" name="Graphic 5" descr="Chevron arrows with solid fill">
            <a:extLst>
              <a:ext uri="{FF2B5EF4-FFF2-40B4-BE49-F238E27FC236}">
                <a16:creationId xmlns:a16="http://schemas.microsoft.com/office/drawing/2014/main" id="{0005E88F-4203-A04C-AEF1-595B90D634D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14486" y="1903712"/>
            <a:ext cx="519415" cy="519415"/>
          </a:xfrm>
          <a:prstGeom prst="rect">
            <a:avLst/>
          </a:prstGeom>
        </p:spPr>
      </p:pic>
    </p:spTree>
    <p:extLst>
      <p:ext uri="{BB962C8B-B14F-4D97-AF65-F5344CB8AC3E}">
        <p14:creationId xmlns:p14="http://schemas.microsoft.com/office/powerpoint/2010/main" val="245682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D98F-242B-4A41-AEF3-5AE9F593C6C0}"/>
              </a:ext>
            </a:extLst>
          </p:cNvPr>
          <p:cNvSpPr>
            <a:spLocks noGrp="1"/>
          </p:cNvSpPr>
          <p:nvPr>
            <p:ph type="title"/>
          </p:nvPr>
        </p:nvSpPr>
        <p:spPr>
          <a:xfrm>
            <a:off x="395818" y="395104"/>
            <a:ext cx="7239314" cy="698167"/>
          </a:xfrm>
        </p:spPr>
        <p:txBody>
          <a:bodyPr>
            <a:noAutofit/>
          </a:bodyPr>
          <a:lstStyle/>
          <a:p>
            <a:r>
              <a:rPr lang="en-CA" sz="2100" dirty="0"/>
              <a:t>Same as 2021, introducing HandyDART service on Sundays and holidays are the top two suggestions for service expansion</a:t>
            </a:r>
          </a:p>
        </p:txBody>
      </p:sp>
      <p:sp>
        <p:nvSpPr>
          <p:cNvPr id="4" name="Slide Number Placeholder 3">
            <a:extLst>
              <a:ext uri="{FF2B5EF4-FFF2-40B4-BE49-F238E27FC236}">
                <a16:creationId xmlns:a16="http://schemas.microsoft.com/office/drawing/2014/main" id="{2A197962-0E57-489B-81DD-04F647193DFF}"/>
              </a:ext>
            </a:extLst>
          </p:cNvPr>
          <p:cNvSpPr>
            <a:spLocks noGrp="1"/>
          </p:cNvSpPr>
          <p:nvPr>
            <p:ph type="sldNum" sz="quarter" idx="12"/>
          </p:nvPr>
        </p:nvSpPr>
        <p:spPr/>
        <p:txBody>
          <a:bodyPr/>
          <a:lstStyle/>
          <a:p>
            <a:fld id="{36679B2B-0B95-3D41-A6BF-74EBACF9BD9F}" type="slidenum">
              <a:rPr lang="en-US" smtClean="0"/>
              <a:pPr/>
              <a:t>31</a:t>
            </a:fld>
            <a:endParaRPr lang="en-US" dirty="0"/>
          </a:p>
        </p:txBody>
      </p:sp>
      <p:sp>
        <p:nvSpPr>
          <p:cNvPr id="5" name="Speech Bubble: Rectangle with Corners Rounded 4">
            <a:extLst>
              <a:ext uri="{FF2B5EF4-FFF2-40B4-BE49-F238E27FC236}">
                <a16:creationId xmlns:a16="http://schemas.microsoft.com/office/drawing/2014/main" id="{C9E16ACD-ACCF-4CEB-A44B-E1645E78D72A}"/>
              </a:ext>
            </a:extLst>
          </p:cNvPr>
          <p:cNvSpPr/>
          <p:nvPr/>
        </p:nvSpPr>
        <p:spPr>
          <a:xfrm>
            <a:off x="3964182" y="1913957"/>
            <a:ext cx="2258218" cy="550475"/>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bg2">
                    <a:lumMod val="25000"/>
                  </a:schemeClr>
                </a:solidFill>
              </a:rPr>
              <a:t>“I wish there were regional crossovers. I can't use handyDART in Abbotsford or Langley for example.”</a:t>
            </a:r>
            <a:endParaRPr lang="en-CA" sz="900" i="1" dirty="0">
              <a:solidFill>
                <a:schemeClr val="bg2">
                  <a:lumMod val="25000"/>
                </a:schemeClr>
              </a:solidFill>
            </a:endParaRPr>
          </a:p>
        </p:txBody>
      </p:sp>
      <p:sp>
        <p:nvSpPr>
          <p:cNvPr id="6" name="Speech Bubble: Rectangle with Corners Rounded 5">
            <a:extLst>
              <a:ext uri="{FF2B5EF4-FFF2-40B4-BE49-F238E27FC236}">
                <a16:creationId xmlns:a16="http://schemas.microsoft.com/office/drawing/2014/main" id="{D07785A1-5635-4104-897E-45061B0E0F31}"/>
              </a:ext>
            </a:extLst>
          </p:cNvPr>
          <p:cNvSpPr/>
          <p:nvPr/>
        </p:nvSpPr>
        <p:spPr>
          <a:xfrm>
            <a:off x="3940679" y="3552143"/>
            <a:ext cx="2281177" cy="698167"/>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bg2">
                    <a:lumMod val="25000"/>
                  </a:schemeClr>
                </a:solidFill>
              </a:rPr>
              <a:t>“I would love to see trips to other cities like Nanaimo or even coordinating with handyDART in Vancouver to get a trip to the ferry then picked up on the other side.”</a:t>
            </a:r>
            <a:endParaRPr lang="en-CA" sz="900" i="1" dirty="0">
              <a:solidFill>
                <a:schemeClr val="bg2">
                  <a:lumMod val="25000"/>
                </a:schemeClr>
              </a:solidFill>
            </a:endParaRPr>
          </a:p>
        </p:txBody>
      </p:sp>
      <p:sp>
        <p:nvSpPr>
          <p:cNvPr id="7" name="Speech Bubble: Rectangle with Corners Rounded 6">
            <a:extLst>
              <a:ext uri="{FF2B5EF4-FFF2-40B4-BE49-F238E27FC236}">
                <a16:creationId xmlns:a16="http://schemas.microsoft.com/office/drawing/2014/main" id="{7167F9B6-B586-4D16-88A1-3DF9532CC77A}"/>
              </a:ext>
            </a:extLst>
          </p:cNvPr>
          <p:cNvSpPr/>
          <p:nvPr/>
        </p:nvSpPr>
        <p:spPr>
          <a:xfrm>
            <a:off x="3964182" y="2636176"/>
            <a:ext cx="2257674" cy="716915"/>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bg2">
                    <a:lumMod val="25000"/>
                  </a:schemeClr>
                </a:solidFill>
              </a:rPr>
              <a:t>“I believe that coming out of this pandemic, it would be a great opportunity for HandyDART to offer “feel good” service, like trips to the Chemainus theatre for their upcoming season.”</a:t>
            </a:r>
            <a:endParaRPr lang="en-CA" sz="900" i="1" dirty="0">
              <a:solidFill>
                <a:schemeClr val="bg2">
                  <a:lumMod val="25000"/>
                </a:schemeClr>
              </a:solidFill>
            </a:endParaRPr>
          </a:p>
        </p:txBody>
      </p:sp>
      <p:sp>
        <p:nvSpPr>
          <p:cNvPr id="8" name="Speech Bubble: Rectangle with Corners Rounded 7">
            <a:extLst>
              <a:ext uri="{FF2B5EF4-FFF2-40B4-BE49-F238E27FC236}">
                <a16:creationId xmlns:a16="http://schemas.microsoft.com/office/drawing/2014/main" id="{EE59D2D0-3667-4138-97CE-7549C5AE3C2C}"/>
              </a:ext>
            </a:extLst>
          </p:cNvPr>
          <p:cNvSpPr/>
          <p:nvPr/>
        </p:nvSpPr>
        <p:spPr>
          <a:xfrm>
            <a:off x="6459113" y="2486699"/>
            <a:ext cx="2257675" cy="516769"/>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bg2">
                    <a:lumMod val="25000"/>
                  </a:schemeClr>
                </a:solidFill>
              </a:rPr>
              <a:t>“Thornhill, very near Terrace.  If anyone else has a trip booked then Thornhill does not get service because it is too far to go.”</a:t>
            </a:r>
            <a:endParaRPr lang="en-CA" sz="900" i="1" dirty="0">
              <a:solidFill>
                <a:schemeClr val="bg2">
                  <a:lumMod val="25000"/>
                </a:schemeClr>
              </a:solidFill>
            </a:endParaRPr>
          </a:p>
        </p:txBody>
      </p:sp>
      <p:sp>
        <p:nvSpPr>
          <p:cNvPr id="9" name="Speech Bubble: Rectangle with Corners Rounded 8">
            <a:extLst>
              <a:ext uri="{FF2B5EF4-FFF2-40B4-BE49-F238E27FC236}">
                <a16:creationId xmlns:a16="http://schemas.microsoft.com/office/drawing/2014/main" id="{71457F2B-2D89-442C-94B2-69550D63C495}"/>
              </a:ext>
            </a:extLst>
          </p:cNvPr>
          <p:cNvSpPr/>
          <p:nvPr/>
        </p:nvSpPr>
        <p:spPr>
          <a:xfrm>
            <a:off x="6450858" y="3853130"/>
            <a:ext cx="2257674" cy="397180"/>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bg2">
                    <a:lumMod val="25000"/>
                  </a:schemeClr>
                </a:solidFill>
              </a:rPr>
              <a:t>“Up island destinations i.e. Shawnigan, Duncan, Mill  Bay, Nanaimo, Parksville other smaller towns in between.”</a:t>
            </a:r>
            <a:endParaRPr lang="en-CA" sz="900" i="1" dirty="0">
              <a:solidFill>
                <a:schemeClr val="bg2">
                  <a:lumMod val="25000"/>
                </a:schemeClr>
              </a:solidFill>
            </a:endParaRPr>
          </a:p>
        </p:txBody>
      </p:sp>
      <p:sp>
        <p:nvSpPr>
          <p:cNvPr id="10" name="TextBox 9">
            <a:extLst>
              <a:ext uri="{FF2B5EF4-FFF2-40B4-BE49-F238E27FC236}">
                <a16:creationId xmlns:a16="http://schemas.microsoft.com/office/drawing/2014/main" id="{3D4EDF88-91DF-4AD7-9A5F-C4589F46D207}"/>
              </a:ext>
            </a:extLst>
          </p:cNvPr>
          <p:cNvSpPr txBox="1"/>
          <p:nvPr/>
        </p:nvSpPr>
        <p:spPr>
          <a:xfrm>
            <a:off x="105233" y="4707749"/>
            <a:ext cx="5802347" cy="295937"/>
          </a:xfrm>
          <a:prstGeom prst="rect">
            <a:avLst/>
          </a:prstGeom>
        </p:spPr>
        <p:txBody>
          <a:bodyPr vert="horz" wrap="square" lIns="68580" tIns="34290" rIns="68580" bIns="34290" rtlCol="0" anchor="ctr">
            <a:noAutofit/>
          </a:bodyPr>
          <a:lstStyle/>
          <a:p>
            <a:r>
              <a:rPr lang="en-CA" sz="700" i="1" dirty="0"/>
              <a:t>*Mentions 5% and greater are shown.</a:t>
            </a:r>
          </a:p>
          <a:p>
            <a:r>
              <a:rPr lang="en-CA" sz="700" dirty="0"/>
              <a:t>Base 2022: Total, n=1,203.</a:t>
            </a:r>
          </a:p>
          <a:p>
            <a:r>
              <a:rPr lang="en-CA" sz="700" dirty="0"/>
              <a:t>Q16. </a:t>
            </a:r>
            <a:r>
              <a:rPr lang="en-US" sz="700" dirty="0"/>
              <a:t>If resources were available to expand handyDART service, what change(s) would you most like handyDART to implement?</a:t>
            </a:r>
          </a:p>
          <a:p>
            <a:r>
              <a:rPr lang="en-US" sz="700" dirty="0"/>
              <a:t>Q17. Specifically, what areas would you like handyDART service to cover that it does not today? </a:t>
            </a:r>
            <a:endParaRPr lang="en-CA" sz="700" dirty="0"/>
          </a:p>
        </p:txBody>
      </p:sp>
      <p:graphicFrame>
        <p:nvGraphicFramePr>
          <p:cNvPr id="15" name="Table 14">
            <a:extLst>
              <a:ext uri="{FF2B5EF4-FFF2-40B4-BE49-F238E27FC236}">
                <a16:creationId xmlns:a16="http://schemas.microsoft.com/office/drawing/2014/main" id="{2CFC480B-7E1D-574D-9FB7-D0E8448354AE}"/>
              </a:ext>
            </a:extLst>
          </p:cNvPr>
          <p:cNvGraphicFramePr>
            <a:graphicFrameLocks noGrp="1"/>
          </p:cNvGraphicFramePr>
          <p:nvPr>
            <p:extLst>
              <p:ext uri="{D42A27DB-BD31-4B8C-83A1-F6EECF244321}">
                <p14:modId xmlns:p14="http://schemas.microsoft.com/office/powerpoint/2010/main" val="2901578871"/>
              </p:ext>
            </p:extLst>
          </p:nvPr>
        </p:nvGraphicFramePr>
        <p:xfrm>
          <a:off x="395818" y="1540870"/>
          <a:ext cx="3208654" cy="2802070"/>
        </p:xfrm>
        <a:graphic>
          <a:graphicData uri="http://schemas.openxmlformats.org/drawingml/2006/table">
            <a:tbl>
              <a:tblPr firstRow="1" bandRow="1">
                <a:tableStyleId>{00A15C55-8517-42AA-B614-E9B94910E393}</a:tableStyleId>
              </a:tblPr>
              <a:tblGrid>
                <a:gridCol w="2474382">
                  <a:extLst>
                    <a:ext uri="{9D8B030D-6E8A-4147-A177-3AD203B41FA5}">
                      <a16:colId xmlns:a16="http://schemas.microsoft.com/office/drawing/2014/main" val="2222873719"/>
                    </a:ext>
                  </a:extLst>
                </a:gridCol>
                <a:gridCol w="734272">
                  <a:extLst>
                    <a:ext uri="{9D8B030D-6E8A-4147-A177-3AD203B41FA5}">
                      <a16:colId xmlns:a16="http://schemas.microsoft.com/office/drawing/2014/main" val="3478396699"/>
                    </a:ext>
                  </a:extLst>
                </a:gridCol>
              </a:tblGrid>
              <a:tr h="238225">
                <a:tc>
                  <a:txBody>
                    <a:bodyPr/>
                    <a:lstStyle/>
                    <a:p>
                      <a:pPr algn="l"/>
                      <a:r>
                        <a:rPr lang="en-CA" sz="1200" b="1" dirty="0">
                          <a:solidFill>
                            <a:schemeClr val="accent4">
                              <a:lumMod val="75000"/>
                            </a:schemeClr>
                          </a:solidFill>
                        </a:rPr>
                        <a:t>2022</a:t>
                      </a:r>
                      <a:endParaRPr lang="en-CA" sz="1200" dirty="0">
                        <a:solidFill>
                          <a:schemeClr val="accent4">
                            <a:lumMod val="75000"/>
                          </a:schemeClr>
                        </a:solidFill>
                        <a:latin typeface="+mn-lt"/>
                      </a:endParaRPr>
                    </a:p>
                  </a:txBody>
                  <a:tcPr marL="68580" marR="68580" marT="34290" marB="34290" anchor="b">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lnSpc>
                          <a:spcPts val="1040"/>
                        </a:lnSpc>
                      </a:pPr>
                      <a:r>
                        <a:rPr lang="en-CA" sz="1000" b="1" dirty="0">
                          <a:solidFill>
                            <a:schemeClr val="bg1"/>
                          </a:solidFill>
                        </a:rPr>
                        <a:t>TOTAL</a:t>
                      </a:r>
                    </a:p>
                    <a:p>
                      <a:pPr algn="ctr">
                        <a:lnSpc>
                          <a:spcPts val="1040"/>
                        </a:lnSpc>
                      </a:pPr>
                      <a:r>
                        <a:rPr lang="en-CA" sz="900" b="0" dirty="0">
                          <a:solidFill>
                            <a:schemeClr val="bg1"/>
                          </a:solidFill>
                        </a:rPr>
                        <a:t>(n=1,203)</a:t>
                      </a:r>
                    </a:p>
                  </a:txBody>
                  <a:tcPr marL="68580" marR="68580" marT="34290" marB="34290" anchor="b">
                    <a:lnR w="9525" cap="flat" cmpd="sng" algn="ctr">
                      <a:solidFill>
                        <a:schemeClr val="accent5">
                          <a:lumMod val="40000"/>
                          <a:lumOff val="6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438798113"/>
                  </a:ext>
                </a:extLst>
              </a:tr>
              <a:tr h="247949">
                <a:tc>
                  <a:txBody>
                    <a:bodyPr/>
                    <a:lstStyle/>
                    <a:p>
                      <a:r>
                        <a:rPr lang="en-CA" sz="1000" b="0" dirty="0">
                          <a:solidFill>
                            <a:schemeClr val="tx1">
                              <a:lumMod val="75000"/>
                              <a:lumOff val="25000"/>
                            </a:schemeClr>
                          </a:solidFill>
                          <a:latin typeface="+mn-lt"/>
                        </a:rPr>
                        <a:t>Introduce service on Sundays</a:t>
                      </a:r>
                    </a:p>
                  </a:txBody>
                  <a:tcPr marL="68580" marR="68580" marT="34290" marB="34290">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28%</a:t>
                      </a:r>
                      <a:endParaRPr lang="en-CA" sz="1000" dirty="0">
                        <a:solidFill>
                          <a:schemeClr val="tx1">
                            <a:lumMod val="75000"/>
                            <a:lumOff val="25000"/>
                          </a:schemeClr>
                        </a:solidFill>
                        <a:latin typeface="+mn-lt"/>
                      </a:endParaRPr>
                    </a:p>
                  </a:txBody>
                  <a:tcPr marL="68580" marR="68580" marT="34290" marB="34290">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29645616"/>
                  </a:ext>
                </a:extLst>
              </a:tr>
              <a:tr h="247949">
                <a:tc>
                  <a:txBody>
                    <a:bodyPr/>
                    <a:lstStyle/>
                    <a:p>
                      <a:r>
                        <a:rPr lang="en-CA" sz="1000" b="0" dirty="0">
                          <a:solidFill>
                            <a:schemeClr val="tx1">
                              <a:lumMod val="75000"/>
                              <a:lumOff val="25000"/>
                            </a:schemeClr>
                          </a:solidFill>
                          <a:latin typeface="+mn-lt"/>
                        </a:rPr>
                        <a:t>Introduce service on holidays</a:t>
                      </a:r>
                    </a:p>
                  </a:txBody>
                  <a:tcPr marL="68580" marR="6858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20%</a:t>
                      </a:r>
                      <a:endParaRPr lang="en-CA" sz="1000" dirty="0">
                        <a:solidFill>
                          <a:schemeClr val="tx1">
                            <a:lumMod val="75000"/>
                            <a:lumOff val="25000"/>
                          </a:schemeClr>
                        </a:solidFill>
                        <a:latin typeface="+mn-lt"/>
                      </a:endParaRPr>
                    </a:p>
                  </a:txBody>
                  <a:tcPr marL="68580" marR="68580" marT="34290" marB="34290">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46851780"/>
                  </a:ext>
                </a:extLst>
              </a:tr>
              <a:tr h="247949">
                <a:tc>
                  <a:txBody>
                    <a:bodyPr/>
                    <a:lstStyle/>
                    <a:p>
                      <a:r>
                        <a:rPr lang="en-CA" sz="1000" b="0" dirty="0">
                          <a:solidFill>
                            <a:schemeClr val="tx1">
                              <a:lumMod val="75000"/>
                              <a:lumOff val="25000"/>
                            </a:schemeClr>
                          </a:solidFill>
                          <a:latin typeface="+mn-lt"/>
                        </a:rPr>
                        <a:t>Improve availability during existing hours</a:t>
                      </a:r>
                    </a:p>
                  </a:txBody>
                  <a:tcPr marL="68580" marR="6858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18%</a:t>
                      </a:r>
                      <a:endParaRPr lang="en-CA" sz="1000" dirty="0">
                        <a:solidFill>
                          <a:schemeClr val="tx1">
                            <a:lumMod val="75000"/>
                            <a:lumOff val="25000"/>
                          </a:schemeClr>
                        </a:solidFill>
                        <a:latin typeface="+mn-lt"/>
                      </a:endParaRPr>
                    </a:p>
                  </a:txBody>
                  <a:tcPr marL="68580" marR="68580" marT="34290" marB="34290">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5727877"/>
                  </a:ext>
                </a:extLst>
              </a:tr>
              <a:tr h="247949">
                <a:tc>
                  <a:txBody>
                    <a:bodyPr/>
                    <a:lstStyle/>
                    <a:p>
                      <a:r>
                        <a:rPr lang="en-US" sz="1000" b="0" dirty="0">
                          <a:solidFill>
                            <a:schemeClr val="tx1">
                              <a:lumMod val="75000"/>
                              <a:lumOff val="25000"/>
                            </a:schemeClr>
                          </a:solidFill>
                          <a:latin typeface="+mn-lt"/>
                        </a:rPr>
                        <a:t>Earlier service on weekdays (before 9am)</a:t>
                      </a:r>
                      <a:endParaRPr lang="en-CA" sz="1000" b="0" dirty="0">
                        <a:solidFill>
                          <a:schemeClr val="tx1">
                            <a:lumMod val="75000"/>
                            <a:lumOff val="25000"/>
                          </a:schemeClr>
                        </a:solidFill>
                        <a:latin typeface="+mn-lt"/>
                      </a:endParaRPr>
                    </a:p>
                  </a:txBody>
                  <a:tcPr marL="68580" marR="6858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18%</a:t>
                      </a:r>
                      <a:endParaRPr lang="en-CA" sz="1000" dirty="0">
                        <a:solidFill>
                          <a:schemeClr val="tx1">
                            <a:lumMod val="75000"/>
                            <a:lumOff val="25000"/>
                          </a:schemeClr>
                        </a:solidFill>
                        <a:latin typeface="+mn-lt"/>
                      </a:endParaRPr>
                    </a:p>
                  </a:txBody>
                  <a:tcPr marL="68580" marR="68580" marT="34290" marB="34290">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47168917"/>
                  </a:ext>
                </a:extLst>
              </a:tr>
              <a:tr h="247949">
                <a:tc>
                  <a:txBody>
                    <a:bodyPr/>
                    <a:lstStyle/>
                    <a:p>
                      <a:r>
                        <a:rPr lang="en-US" sz="1000" b="0" dirty="0">
                          <a:solidFill>
                            <a:schemeClr val="tx1">
                              <a:lumMod val="75000"/>
                              <a:lumOff val="25000"/>
                            </a:schemeClr>
                          </a:solidFill>
                          <a:latin typeface="+mn-lt"/>
                        </a:rPr>
                        <a:t>Later service on weekdays (after 8pm)</a:t>
                      </a:r>
                      <a:endParaRPr lang="en-CA" sz="1000" b="0" dirty="0">
                        <a:solidFill>
                          <a:schemeClr val="tx1">
                            <a:lumMod val="75000"/>
                            <a:lumOff val="25000"/>
                          </a:schemeClr>
                        </a:solidFill>
                        <a:latin typeface="+mn-lt"/>
                      </a:endParaRPr>
                    </a:p>
                  </a:txBody>
                  <a:tcPr marL="68580" marR="6858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17%</a:t>
                      </a:r>
                      <a:endParaRPr lang="en-CA" sz="1000" dirty="0">
                        <a:solidFill>
                          <a:schemeClr val="tx1">
                            <a:lumMod val="75000"/>
                            <a:lumOff val="25000"/>
                          </a:schemeClr>
                        </a:solidFill>
                        <a:latin typeface="+mn-lt"/>
                      </a:endParaRPr>
                    </a:p>
                  </a:txBody>
                  <a:tcPr marL="68580" marR="68580" marT="34290" marB="34290">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49767347"/>
                  </a:ext>
                </a:extLst>
              </a:tr>
              <a:tr h="247949">
                <a:tc>
                  <a:txBody>
                    <a:bodyPr/>
                    <a:lstStyle/>
                    <a:p>
                      <a:r>
                        <a:rPr lang="en-US" sz="1000" b="0" dirty="0">
                          <a:solidFill>
                            <a:schemeClr val="tx1">
                              <a:lumMod val="75000"/>
                              <a:lumOff val="25000"/>
                            </a:schemeClr>
                          </a:solidFill>
                          <a:latin typeface="+mn-lt"/>
                        </a:rPr>
                        <a:t>Later service on Saturdays (after 6pm)</a:t>
                      </a:r>
                      <a:endParaRPr lang="en-CA" sz="1000" b="0" dirty="0">
                        <a:solidFill>
                          <a:schemeClr val="tx1">
                            <a:lumMod val="75000"/>
                            <a:lumOff val="25000"/>
                          </a:schemeClr>
                        </a:solidFill>
                        <a:latin typeface="+mn-lt"/>
                      </a:endParaRPr>
                    </a:p>
                  </a:txBody>
                  <a:tcPr marL="68580" marR="6858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14%</a:t>
                      </a:r>
                      <a:endParaRPr lang="en-CA" sz="1000" dirty="0">
                        <a:solidFill>
                          <a:schemeClr val="tx1">
                            <a:lumMod val="75000"/>
                            <a:lumOff val="25000"/>
                          </a:schemeClr>
                        </a:solidFill>
                        <a:latin typeface="+mn-lt"/>
                      </a:endParaRPr>
                    </a:p>
                  </a:txBody>
                  <a:tcPr marL="68580" marR="68580" marT="34290" marB="34290">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9182085"/>
                  </a:ext>
                </a:extLst>
              </a:tr>
              <a:tr h="2479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dirty="0">
                          <a:solidFill>
                            <a:schemeClr val="tx1">
                              <a:lumMod val="75000"/>
                              <a:lumOff val="25000"/>
                            </a:schemeClr>
                          </a:solidFill>
                          <a:latin typeface="+mn-lt"/>
                        </a:rPr>
                        <a:t>Extend service to new areas</a:t>
                      </a:r>
                      <a:endParaRPr lang="en-CA" sz="1000" b="0" dirty="0">
                        <a:solidFill>
                          <a:schemeClr val="tx1">
                            <a:lumMod val="75000"/>
                            <a:lumOff val="25000"/>
                          </a:schemeClr>
                        </a:solidFill>
                        <a:latin typeface="+mn-lt"/>
                      </a:endParaRPr>
                    </a:p>
                  </a:txBody>
                  <a:tcPr marL="68580" marR="6858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8%</a:t>
                      </a:r>
                      <a:endParaRPr lang="en-CA" sz="1000" dirty="0">
                        <a:solidFill>
                          <a:schemeClr val="tx1">
                            <a:lumMod val="75000"/>
                            <a:lumOff val="25000"/>
                          </a:schemeClr>
                        </a:solidFill>
                        <a:latin typeface="+mn-lt"/>
                      </a:endParaRPr>
                    </a:p>
                  </a:txBody>
                  <a:tcPr marL="68580" marR="68580" marT="34290" marB="34290">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2930669"/>
                  </a:ext>
                </a:extLst>
              </a:tr>
              <a:tr h="247949">
                <a:tc>
                  <a:txBody>
                    <a:bodyPr/>
                    <a:lstStyle/>
                    <a:p>
                      <a:r>
                        <a:rPr lang="en-US" sz="1000" b="0" dirty="0">
                          <a:solidFill>
                            <a:schemeClr val="tx1">
                              <a:lumMod val="75000"/>
                              <a:lumOff val="25000"/>
                            </a:schemeClr>
                          </a:solidFill>
                          <a:latin typeface="+mn-lt"/>
                        </a:rPr>
                        <a:t>Earlier service on Saturdays (before 9am)</a:t>
                      </a:r>
                      <a:endParaRPr lang="en-CA" sz="1000" b="0" dirty="0">
                        <a:solidFill>
                          <a:schemeClr val="tx1">
                            <a:lumMod val="75000"/>
                            <a:lumOff val="25000"/>
                          </a:schemeClr>
                        </a:solidFill>
                        <a:latin typeface="+mn-lt"/>
                      </a:endParaRPr>
                    </a:p>
                  </a:txBody>
                  <a:tcPr marL="68580" marR="6858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6%</a:t>
                      </a:r>
                      <a:endParaRPr lang="en-CA" sz="1000" dirty="0">
                        <a:solidFill>
                          <a:schemeClr val="tx1">
                            <a:lumMod val="75000"/>
                            <a:lumOff val="25000"/>
                          </a:schemeClr>
                        </a:solidFill>
                        <a:latin typeface="+mn-lt"/>
                      </a:endParaRPr>
                    </a:p>
                  </a:txBody>
                  <a:tcPr marL="68580" marR="68580" marT="34290" marB="34290">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60458300"/>
                  </a:ext>
                </a:extLst>
              </a:tr>
              <a:tr h="247949">
                <a:tc>
                  <a:txBody>
                    <a:bodyPr/>
                    <a:lstStyle/>
                    <a:p>
                      <a:r>
                        <a:rPr lang="en-CA" sz="1000" b="0" dirty="0">
                          <a:solidFill>
                            <a:schemeClr val="tx1">
                              <a:lumMod val="75000"/>
                              <a:lumOff val="25000"/>
                            </a:schemeClr>
                          </a:solidFill>
                          <a:latin typeface="+mn-lt"/>
                        </a:rPr>
                        <a:t>None of the above</a:t>
                      </a:r>
                    </a:p>
                  </a:txBody>
                  <a:tcPr marL="68580" marR="6858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21%</a:t>
                      </a:r>
                      <a:endParaRPr lang="en-CA" sz="1000" dirty="0">
                        <a:solidFill>
                          <a:schemeClr val="tx1">
                            <a:lumMod val="75000"/>
                            <a:lumOff val="25000"/>
                          </a:schemeClr>
                        </a:solidFill>
                        <a:latin typeface="+mn-lt"/>
                      </a:endParaRPr>
                    </a:p>
                  </a:txBody>
                  <a:tcPr marL="68580" marR="68580" marT="34290" marB="34290">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98984859"/>
                  </a:ext>
                </a:extLst>
              </a:tr>
              <a:tr h="247949">
                <a:tc>
                  <a:txBody>
                    <a:bodyPr/>
                    <a:lstStyle/>
                    <a:p>
                      <a:r>
                        <a:rPr lang="en-CA" sz="1000" b="0" dirty="0">
                          <a:solidFill>
                            <a:schemeClr val="tx1">
                              <a:lumMod val="75000"/>
                              <a:lumOff val="25000"/>
                            </a:schemeClr>
                          </a:solidFill>
                          <a:latin typeface="+mn-lt"/>
                        </a:rPr>
                        <a:t>Prefer not to answer</a:t>
                      </a:r>
                    </a:p>
                  </a:txBody>
                  <a:tcPr marL="68580" marR="68580" marT="34290" marB="34290">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r>
                        <a:rPr kumimoji="0" lang="en-CA"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&lt;1%</a:t>
                      </a:r>
                      <a:endParaRPr lang="en-CA" sz="1000" dirty="0">
                        <a:solidFill>
                          <a:schemeClr val="tx1">
                            <a:lumMod val="75000"/>
                            <a:lumOff val="25000"/>
                          </a:schemeClr>
                        </a:solidFill>
                        <a:latin typeface="+mn-lt"/>
                      </a:endParaRPr>
                    </a:p>
                  </a:txBody>
                  <a:tcPr marL="68580" marR="68580" marT="34290" marB="34290">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463120351"/>
                  </a:ext>
                </a:extLst>
              </a:tr>
            </a:tbl>
          </a:graphicData>
        </a:graphic>
      </p:graphicFrame>
      <p:sp>
        <p:nvSpPr>
          <p:cNvPr id="12" name="Speech Bubble: Rectangle with Corners Rounded 11">
            <a:extLst>
              <a:ext uri="{FF2B5EF4-FFF2-40B4-BE49-F238E27FC236}">
                <a16:creationId xmlns:a16="http://schemas.microsoft.com/office/drawing/2014/main" id="{B4C79275-0968-44CC-9213-308FD1F75BB4}"/>
              </a:ext>
            </a:extLst>
          </p:cNvPr>
          <p:cNvSpPr/>
          <p:nvPr/>
        </p:nvSpPr>
        <p:spPr>
          <a:xfrm>
            <a:off x="6459113" y="3261798"/>
            <a:ext cx="2257675" cy="397180"/>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bg2">
                    <a:lumMod val="25000"/>
                  </a:schemeClr>
                </a:solidFill>
              </a:rPr>
              <a:t>“To day trips to farm acres to buy honey, cheese etc. Trips to city events - stat holidays.</a:t>
            </a:r>
            <a:endParaRPr lang="en-CA" sz="900" i="1" dirty="0">
              <a:solidFill>
                <a:schemeClr val="bg2">
                  <a:lumMod val="25000"/>
                </a:schemeClr>
              </a:solidFill>
            </a:endParaRPr>
          </a:p>
        </p:txBody>
      </p:sp>
      <p:sp>
        <p:nvSpPr>
          <p:cNvPr id="14" name="Speech Bubble: Rectangle with Corners Rounded 13">
            <a:extLst>
              <a:ext uri="{FF2B5EF4-FFF2-40B4-BE49-F238E27FC236}">
                <a16:creationId xmlns:a16="http://schemas.microsoft.com/office/drawing/2014/main" id="{DD5D3062-8025-451F-AC43-E26522362E4F}"/>
              </a:ext>
            </a:extLst>
          </p:cNvPr>
          <p:cNvSpPr/>
          <p:nvPr/>
        </p:nvSpPr>
        <p:spPr>
          <a:xfrm>
            <a:off x="6459113" y="1936757"/>
            <a:ext cx="2257674" cy="397180"/>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bg2">
                    <a:lumMod val="25000"/>
                  </a:schemeClr>
                </a:solidFill>
              </a:rPr>
              <a:t>“Have more service to &amp; from Sooke - i.e. weekends &amp; more flexibility with times..</a:t>
            </a:r>
            <a:endParaRPr lang="en-CA" sz="900" i="1" dirty="0">
              <a:solidFill>
                <a:schemeClr val="bg2">
                  <a:lumMod val="25000"/>
                </a:schemeClr>
              </a:solidFill>
            </a:endParaRPr>
          </a:p>
        </p:txBody>
      </p:sp>
      <p:sp>
        <p:nvSpPr>
          <p:cNvPr id="16" name="Text Placeholder 2">
            <a:extLst>
              <a:ext uri="{FF2B5EF4-FFF2-40B4-BE49-F238E27FC236}">
                <a16:creationId xmlns:a16="http://schemas.microsoft.com/office/drawing/2014/main" id="{1E66AA1C-6CF8-4E3D-9242-FCD259356C77}"/>
              </a:ext>
            </a:extLst>
          </p:cNvPr>
          <p:cNvSpPr>
            <a:spLocks noGrp="1"/>
          </p:cNvSpPr>
          <p:nvPr>
            <p:ph type="body" sz="quarter" idx="13"/>
          </p:nvPr>
        </p:nvSpPr>
        <p:spPr>
          <a:xfrm>
            <a:off x="3964182" y="1224946"/>
            <a:ext cx="4836918" cy="424732"/>
          </a:xfrm>
        </p:spPr>
        <p:txBody>
          <a:bodyPr/>
          <a:lstStyle/>
          <a:p>
            <a:r>
              <a:rPr lang="en-US" sz="1200" dirty="0">
                <a:solidFill>
                  <a:schemeClr val="accent2"/>
                </a:solidFill>
              </a:rPr>
              <a:t>Coming out of the pandemic, there is some sentiment around using handyDART more for leisure activities. </a:t>
            </a:r>
          </a:p>
        </p:txBody>
      </p:sp>
    </p:spTree>
    <p:extLst>
      <p:ext uri="{BB962C8B-B14F-4D97-AF65-F5344CB8AC3E}">
        <p14:creationId xmlns:p14="http://schemas.microsoft.com/office/powerpoint/2010/main" val="151733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1C86-ACD1-43F7-B7D9-A1EA1CCC1EBB}"/>
              </a:ext>
            </a:extLst>
          </p:cNvPr>
          <p:cNvSpPr>
            <a:spLocks noGrp="1"/>
          </p:cNvSpPr>
          <p:nvPr>
            <p:ph type="title"/>
          </p:nvPr>
        </p:nvSpPr>
        <p:spPr>
          <a:xfrm>
            <a:off x="318021" y="387325"/>
            <a:ext cx="7940304" cy="424732"/>
          </a:xfrm>
        </p:spPr>
        <p:txBody>
          <a:bodyPr>
            <a:noAutofit/>
          </a:bodyPr>
          <a:lstStyle/>
          <a:p>
            <a:r>
              <a:rPr lang="en-CA" sz="2100" dirty="0"/>
              <a:t>Regarding improving availability during existing hours, nearly three in ten would like more buses or a higher frequency of service and two in ten would like a shorter window to book a ride </a:t>
            </a:r>
          </a:p>
        </p:txBody>
      </p:sp>
      <p:sp>
        <p:nvSpPr>
          <p:cNvPr id="4" name="Slide Number Placeholder 3">
            <a:extLst>
              <a:ext uri="{FF2B5EF4-FFF2-40B4-BE49-F238E27FC236}">
                <a16:creationId xmlns:a16="http://schemas.microsoft.com/office/drawing/2014/main" id="{D9EEB6FB-A6BB-4BE0-94D8-A2E2E067206F}"/>
              </a:ext>
            </a:extLst>
          </p:cNvPr>
          <p:cNvSpPr>
            <a:spLocks noGrp="1"/>
          </p:cNvSpPr>
          <p:nvPr>
            <p:ph type="sldNum" sz="quarter" idx="12"/>
          </p:nvPr>
        </p:nvSpPr>
        <p:spPr/>
        <p:txBody>
          <a:bodyPr/>
          <a:lstStyle/>
          <a:p>
            <a:fld id="{36679B2B-0B95-3D41-A6BF-74EBACF9BD9F}" type="slidenum">
              <a:rPr lang="en-US" smtClean="0"/>
              <a:pPr/>
              <a:t>32</a:t>
            </a:fld>
            <a:endParaRPr lang="en-US" dirty="0"/>
          </a:p>
        </p:txBody>
      </p:sp>
      <p:sp>
        <p:nvSpPr>
          <p:cNvPr id="15" name="Speech Bubble: Rectangle with Corners Rounded 14">
            <a:extLst>
              <a:ext uri="{FF2B5EF4-FFF2-40B4-BE49-F238E27FC236}">
                <a16:creationId xmlns:a16="http://schemas.microsoft.com/office/drawing/2014/main" id="{D69FBA09-0AE8-49D1-98D9-9ECBBECEECA5}"/>
              </a:ext>
            </a:extLst>
          </p:cNvPr>
          <p:cNvSpPr/>
          <p:nvPr/>
        </p:nvSpPr>
        <p:spPr>
          <a:xfrm>
            <a:off x="3980329" y="2627346"/>
            <a:ext cx="2191996" cy="520735"/>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bg2">
                    <a:lumMod val="25000"/>
                  </a:schemeClr>
                </a:solidFill>
              </a:rPr>
              <a:t>“More trips. It is hard to schedule or have any flexibility when you have to book two weeks away to secure a spot.”</a:t>
            </a:r>
            <a:endParaRPr lang="en-CA" sz="900" i="1" dirty="0">
              <a:solidFill>
                <a:schemeClr val="bg2">
                  <a:lumMod val="25000"/>
                </a:schemeClr>
              </a:solidFill>
            </a:endParaRPr>
          </a:p>
        </p:txBody>
      </p:sp>
      <p:sp>
        <p:nvSpPr>
          <p:cNvPr id="16" name="Speech Bubble: Rectangle with Corners Rounded 15">
            <a:extLst>
              <a:ext uri="{FF2B5EF4-FFF2-40B4-BE49-F238E27FC236}">
                <a16:creationId xmlns:a16="http://schemas.microsoft.com/office/drawing/2014/main" id="{D0A9A99A-B4D6-4CD1-9BBE-744B7A16B2CF}"/>
              </a:ext>
            </a:extLst>
          </p:cNvPr>
          <p:cNvSpPr/>
          <p:nvPr/>
        </p:nvSpPr>
        <p:spPr>
          <a:xfrm>
            <a:off x="6300908" y="2411247"/>
            <a:ext cx="2182266" cy="533518"/>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bg2">
                    <a:lumMod val="25000"/>
                  </a:schemeClr>
                </a:solidFill>
              </a:rPr>
              <a:t>“The ability to book with less than 2 weeks' notice, as I sometimes only find out the date and time of doctor’s appointment a few days before.”</a:t>
            </a:r>
            <a:endParaRPr lang="en-CA" sz="900" i="1" dirty="0">
              <a:solidFill>
                <a:schemeClr val="bg2">
                  <a:lumMod val="25000"/>
                </a:schemeClr>
              </a:solidFill>
            </a:endParaRPr>
          </a:p>
        </p:txBody>
      </p:sp>
      <p:sp>
        <p:nvSpPr>
          <p:cNvPr id="17" name="Speech Bubble: Rectangle with Corners Rounded 16">
            <a:extLst>
              <a:ext uri="{FF2B5EF4-FFF2-40B4-BE49-F238E27FC236}">
                <a16:creationId xmlns:a16="http://schemas.microsoft.com/office/drawing/2014/main" id="{F30503C2-9EFB-46E3-BC63-E21985A86513}"/>
              </a:ext>
            </a:extLst>
          </p:cNvPr>
          <p:cNvSpPr/>
          <p:nvPr/>
        </p:nvSpPr>
        <p:spPr>
          <a:xfrm>
            <a:off x="6300908" y="3156244"/>
            <a:ext cx="2191996" cy="533518"/>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900" i="1" dirty="0">
                <a:solidFill>
                  <a:schemeClr val="bg2">
                    <a:lumMod val="25000"/>
                  </a:schemeClr>
                </a:solidFill>
              </a:rPr>
              <a:t>“</a:t>
            </a:r>
            <a:r>
              <a:rPr lang="en-US" sz="900" i="1" dirty="0">
                <a:solidFill>
                  <a:schemeClr val="bg2">
                    <a:lumMod val="25000"/>
                  </a:schemeClr>
                </a:solidFill>
              </a:rPr>
              <a:t>On a subscription route to ADP 5 days/week. Last month have been on a taxi at least 1-2x/week.</a:t>
            </a:r>
            <a:r>
              <a:rPr lang="en-CA" sz="900" i="1" dirty="0">
                <a:solidFill>
                  <a:schemeClr val="bg2">
                    <a:lumMod val="25000"/>
                  </a:schemeClr>
                </a:solidFill>
              </a:rPr>
              <a:t>”</a:t>
            </a:r>
          </a:p>
        </p:txBody>
      </p:sp>
      <p:sp>
        <p:nvSpPr>
          <p:cNvPr id="18" name="Speech Bubble: Rectangle with Corners Rounded 17">
            <a:extLst>
              <a:ext uri="{FF2B5EF4-FFF2-40B4-BE49-F238E27FC236}">
                <a16:creationId xmlns:a16="http://schemas.microsoft.com/office/drawing/2014/main" id="{F3CE9849-2021-474C-8BEA-856B2ACD4AC9}"/>
              </a:ext>
            </a:extLst>
          </p:cNvPr>
          <p:cNvSpPr/>
          <p:nvPr/>
        </p:nvSpPr>
        <p:spPr>
          <a:xfrm>
            <a:off x="6300908" y="1825928"/>
            <a:ext cx="2182266" cy="425932"/>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bg2">
                    <a:lumMod val="25000"/>
                  </a:schemeClr>
                </a:solidFill>
              </a:rPr>
              <a:t>“Although morning pick up is awesome for mom, the return is very long.”</a:t>
            </a:r>
            <a:endParaRPr lang="en-CA" sz="900" i="1" dirty="0">
              <a:solidFill>
                <a:schemeClr val="bg2">
                  <a:lumMod val="25000"/>
                </a:schemeClr>
              </a:solidFill>
            </a:endParaRPr>
          </a:p>
        </p:txBody>
      </p:sp>
      <p:sp>
        <p:nvSpPr>
          <p:cNvPr id="19" name="Speech Bubble: Rectangle with Corners Rounded 18">
            <a:extLst>
              <a:ext uri="{FF2B5EF4-FFF2-40B4-BE49-F238E27FC236}">
                <a16:creationId xmlns:a16="http://schemas.microsoft.com/office/drawing/2014/main" id="{A28FE54D-2AA7-464F-8608-C4EBB6F733ED}"/>
              </a:ext>
            </a:extLst>
          </p:cNvPr>
          <p:cNvSpPr/>
          <p:nvPr/>
        </p:nvSpPr>
        <p:spPr>
          <a:xfrm>
            <a:off x="3980329" y="1818659"/>
            <a:ext cx="2182266" cy="624864"/>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i="1" dirty="0">
                <a:solidFill>
                  <a:schemeClr val="bg2">
                    <a:lumMod val="25000"/>
                  </a:schemeClr>
                </a:solidFill>
              </a:rPr>
              <a:t>“Timing of the scheduled pick up. Shouldn't have to sit waiting in Dr's office for long period waiting for pick up.”</a:t>
            </a:r>
            <a:endParaRPr lang="en-CA" sz="900" i="1" dirty="0">
              <a:solidFill>
                <a:schemeClr val="bg2">
                  <a:lumMod val="25000"/>
                </a:schemeClr>
              </a:solidFill>
            </a:endParaRPr>
          </a:p>
        </p:txBody>
      </p:sp>
      <p:sp>
        <p:nvSpPr>
          <p:cNvPr id="21" name="TextBox 20">
            <a:extLst>
              <a:ext uri="{FF2B5EF4-FFF2-40B4-BE49-F238E27FC236}">
                <a16:creationId xmlns:a16="http://schemas.microsoft.com/office/drawing/2014/main" id="{3E568FBB-76FE-0947-B47A-2A6EFA46B249}"/>
              </a:ext>
            </a:extLst>
          </p:cNvPr>
          <p:cNvSpPr txBox="1"/>
          <p:nvPr/>
        </p:nvSpPr>
        <p:spPr>
          <a:xfrm>
            <a:off x="105233" y="4767263"/>
            <a:ext cx="5802347" cy="295937"/>
          </a:xfrm>
          <a:prstGeom prst="rect">
            <a:avLst/>
          </a:prstGeom>
        </p:spPr>
        <p:txBody>
          <a:bodyPr vert="horz" wrap="square" lIns="68580" tIns="34290" rIns="68580" bIns="34290" rtlCol="0" anchor="ctr">
            <a:noAutofit/>
          </a:bodyPr>
          <a:lstStyle/>
          <a:p>
            <a:r>
              <a:rPr lang="en-CA" sz="700" i="1" dirty="0"/>
              <a:t>*Mentions 3% and greater are shown.</a:t>
            </a:r>
          </a:p>
          <a:p>
            <a:r>
              <a:rPr lang="en-CA" sz="700" dirty="0"/>
              <a:t>Base 2022: Those who selected “improve availability during existing hours” in Q16, n=217.</a:t>
            </a:r>
          </a:p>
          <a:p>
            <a:r>
              <a:rPr lang="en-CA" sz="700" dirty="0"/>
              <a:t>Q18. </a:t>
            </a:r>
            <a:r>
              <a:rPr lang="en-US" sz="700" dirty="0"/>
              <a:t>Specifically, how would you like handyDART service to be more available than it is today? </a:t>
            </a:r>
            <a:endParaRPr lang="en-CA" sz="700" dirty="0"/>
          </a:p>
        </p:txBody>
      </p:sp>
      <p:graphicFrame>
        <p:nvGraphicFramePr>
          <p:cNvPr id="23" name="Table 22">
            <a:extLst>
              <a:ext uri="{FF2B5EF4-FFF2-40B4-BE49-F238E27FC236}">
                <a16:creationId xmlns:a16="http://schemas.microsoft.com/office/drawing/2014/main" id="{FD956825-DFDA-DB4F-8ABE-67632F7BA165}"/>
              </a:ext>
            </a:extLst>
          </p:cNvPr>
          <p:cNvGraphicFramePr>
            <a:graphicFrameLocks noGrp="1"/>
          </p:cNvGraphicFramePr>
          <p:nvPr>
            <p:extLst>
              <p:ext uri="{D42A27DB-BD31-4B8C-83A1-F6EECF244321}">
                <p14:modId xmlns:p14="http://schemas.microsoft.com/office/powerpoint/2010/main" val="1587169512"/>
              </p:ext>
            </p:extLst>
          </p:nvPr>
        </p:nvGraphicFramePr>
        <p:xfrm>
          <a:off x="395818" y="1709491"/>
          <a:ext cx="3208654" cy="2353213"/>
        </p:xfrm>
        <a:graphic>
          <a:graphicData uri="http://schemas.openxmlformats.org/drawingml/2006/table">
            <a:tbl>
              <a:tblPr firstRow="1" bandRow="1">
                <a:tableStyleId>{00A15C55-8517-42AA-B614-E9B94910E393}</a:tableStyleId>
              </a:tblPr>
              <a:tblGrid>
                <a:gridCol w="2474382">
                  <a:extLst>
                    <a:ext uri="{9D8B030D-6E8A-4147-A177-3AD203B41FA5}">
                      <a16:colId xmlns:a16="http://schemas.microsoft.com/office/drawing/2014/main" val="2222873719"/>
                    </a:ext>
                  </a:extLst>
                </a:gridCol>
                <a:gridCol w="734272">
                  <a:extLst>
                    <a:ext uri="{9D8B030D-6E8A-4147-A177-3AD203B41FA5}">
                      <a16:colId xmlns:a16="http://schemas.microsoft.com/office/drawing/2014/main" val="3478396699"/>
                    </a:ext>
                  </a:extLst>
                </a:gridCol>
              </a:tblGrid>
              <a:tr h="419329">
                <a:tc>
                  <a:txBody>
                    <a:bodyPr/>
                    <a:lstStyle/>
                    <a:p>
                      <a:pPr algn="l"/>
                      <a:r>
                        <a:rPr lang="en-CA" sz="1200" b="1" dirty="0">
                          <a:solidFill>
                            <a:schemeClr val="accent4">
                              <a:lumMod val="75000"/>
                            </a:schemeClr>
                          </a:solidFill>
                        </a:rPr>
                        <a:t>2022</a:t>
                      </a:r>
                      <a:endParaRPr lang="en-CA" sz="1200" dirty="0">
                        <a:solidFill>
                          <a:schemeClr val="accent4">
                            <a:lumMod val="75000"/>
                          </a:schemeClr>
                        </a:solidFill>
                        <a:latin typeface="+mn-lt"/>
                      </a:endParaRPr>
                    </a:p>
                  </a:txBody>
                  <a:tcPr marL="68580" marR="68580" marT="34290" marB="34290" anchor="b">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lnSpc>
                          <a:spcPts val="1040"/>
                        </a:lnSpc>
                      </a:pPr>
                      <a:r>
                        <a:rPr lang="en-CA" sz="1000" b="1" dirty="0">
                          <a:solidFill>
                            <a:schemeClr val="bg1"/>
                          </a:solidFill>
                        </a:rPr>
                        <a:t>TOTAL</a:t>
                      </a:r>
                    </a:p>
                    <a:p>
                      <a:pPr algn="ctr">
                        <a:lnSpc>
                          <a:spcPts val="1040"/>
                        </a:lnSpc>
                      </a:pPr>
                      <a:r>
                        <a:rPr lang="en-CA" sz="900" b="0" dirty="0">
                          <a:solidFill>
                            <a:schemeClr val="bg1"/>
                          </a:solidFill>
                        </a:rPr>
                        <a:t>(n=217)</a:t>
                      </a:r>
                    </a:p>
                  </a:txBody>
                  <a:tcPr marL="68580" marR="68580" marT="34290" marB="34290" anchor="b">
                    <a:lnR w="9525" cap="flat" cmpd="sng" algn="ctr">
                      <a:solidFill>
                        <a:schemeClr val="accent5">
                          <a:lumMod val="40000"/>
                          <a:lumOff val="6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438798113"/>
                  </a:ext>
                </a:extLst>
              </a:tr>
              <a:tr h="322314">
                <a:tc>
                  <a:txBody>
                    <a:bodyPr/>
                    <a:lstStyle/>
                    <a:p>
                      <a:r>
                        <a:rPr lang="en-CA" sz="1100" b="0" dirty="0">
                          <a:solidFill>
                            <a:schemeClr val="tx1">
                              <a:lumMod val="75000"/>
                              <a:lumOff val="25000"/>
                            </a:schemeClr>
                          </a:solidFill>
                        </a:rPr>
                        <a:t>More buses/Increased frequency</a:t>
                      </a:r>
                    </a:p>
                  </a:txBody>
                  <a:tcPr marL="68580" marR="68580" marT="34290" marB="3429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0" i="0" u="none" strike="noStrike" kern="1200" cap="none" spc="0" normalizeH="0" baseline="0" noProof="0" dirty="0">
                          <a:ln>
                            <a:noFill/>
                          </a:ln>
                          <a:solidFill>
                            <a:schemeClr val="tx1">
                              <a:lumMod val="75000"/>
                              <a:lumOff val="25000"/>
                            </a:schemeClr>
                          </a:solidFill>
                          <a:effectLst/>
                          <a:uLnTx/>
                          <a:uFillTx/>
                          <a:latin typeface="Calibri"/>
                          <a:ea typeface="+mn-ea"/>
                          <a:cs typeface="+mn-cs"/>
                        </a:rPr>
                        <a:t>28%</a:t>
                      </a:r>
                      <a:endParaRPr lang="en-CA" sz="1100" dirty="0">
                        <a:solidFill>
                          <a:schemeClr val="tx1">
                            <a:lumMod val="75000"/>
                            <a:lumOff val="25000"/>
                          </a:schemeClr>
                        </a:solidFill>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29645616"/>
                  </a:ext>
                </a:extLst>
              </a:tr>
              <a:tr h="322314">
                <a:tc>
                  <a:txBody>
                    <a:bodyPr/>
                    <a:lstStyle/>
                    <a:p>
                      <a:r>
                        <a:rPr lang="en-US" sz="1100" b="0" dirty="0">
                          <a:solidFill>
                            <a:schemeClr val="tx1">
                              <a:lumMod val="75000"/>
                              <a:lumOff val="25000"/>
                            </a:schemeClr>
                          </a:solidFill>
                        </a:rPr>
                        <a:t>Shorter window for booking period</a:t>
                      </a:r>
                      <a:endParaRPr lang="en-CA" sz="1100" b="0" dirty="0">
                        <a:solidFill>
                          <a:schemeClr val="tx1">
                            <a:lumMod val="75000"/>
                            <a:lumOff val="25000"/>
                          </a:schemeClr>
                        </a:solidFill>
                      </a:endParaRP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0" i="0" u="none" strike="noStrike" kern="1200" cap="none" spc="0" normalizeH="0" baseline="0" noProof="0" dirty="0">
                          <a:ln>
                            <a:noFill/>
                          </a:ln>
                          <a:solidFill>
                            <a:schemeClr val="tx1">
                              <a:lumMod val="75000"/>
                              <a:lumOff val="25000"/>
                            </a:schemeClr>
                          </a:solidFill>
                          <a:effectLst/>
                          <a:uLnTx/>
                          <a:uFillTx/>
                          <a:latin typeface="Calibri"/>
                          <a:ea typeface="+mn-ea"/>
                          <a:cs typeface="+mn-cs"/>
                        </a:rPr>
                        <a:t>19%</a:t>
                      </a:r>
                      <a:endParaRPr lang="en-CA" sz="1100" dirty="0">
                        <a:solidFill>
                          <a:schemeClr val="tx1">
                            <a:lumMod val="75000"/>
                            <a:lumOff val="25000"/>
                          </a:schemeClr>
                        </a:solidFill>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46851780"/>
                  </a:ext>
                </a:extLst>
              </a:tr>
              <a:tr h="322314">
                <a:tc>
                  <a:txBody>
                    <a:bodyPr/>
                    <a:lstStyle/>
                    <a:p>
                      <a:r>
                        <a:rPr lang="en-CA" sz="1100" b="0" dirty="0">
                          <a:solidFill>
                            <a:schemeClr val="tx1">
                              <a:lumMod val="75000"/>
                              <a:lumOff val="25000"/>
                            </a:schemeClr>
                          </a:solidFill>
                        </a:rPr>
                        <a:t>Shorter wait times</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0" i="0" u="none" strike="noStrike" kern="1200" cap="none" spc="0" normalizeH="0" baseline="0" noProof="0" dirty="0">
                          <a:ln>
                            <a:noFill/>
                          </a:ln>
                          <a:solidFill>
                            <a:schemeClr val="tx1">
                              <a:lumMod val="75000"/>
                              <a:lumOff val="25000"/>
                            </a:schemeClr>
                          </a:solidFill>
                          <a:effectLst/>
                          <a:uLnTx/>
                          <a:uFillTx/>
                          <a:latin typeface="Calibri"/>
                          <a:ea typeface="+mn-ea"/>
                          <a:cs typeface="+mn-cs"/>
                        </a:rPr>
                        <a:t>11%</a:t>
                      </a:r>
                      <a:endParaRPr lang="en-CA" sz="1100" dirty="0">
                        <a:solidFill>
                          <a:schemeClr val="tx1">
                            <a:lumMod val="75000"/>
                            <a:lumOff val="25000"/>
                          </a:schemeClr>
                        </a:solidFill>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5727877"/>
                  </a:ext>
                </a:extLst>
              </a:tr>
              <a:tr h="322314">
                <a:tc>
                  <a:txBody>
                    <a:bodyPr/>
                    <a:lstStyle/>
                    <a:p>
                      <a:r>
                        <a:rPr lang="en-CA" sz="1100" b="0" dirty="0">
                          <a:solidFill>
                            <a:schemeClr val="tx1">
                              <a:lumMod val="75000"/>
                              <a:lumOff val="25000"/>
                            </a:schemeClr>
                          </a:solidFill>
                        </a:rPr>
                        <a:t>Scheduling flexibility</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0" i="0" u="none" strike="noStrike" kern="1200" cap="none" spc="0" normalizeH="0" baseline="0" noProof="0" dirty="0">
                          <a:ln>
                            <a:noFill/>
                          </a:ln>
                          <a:solidFill>
                            <a:schemeClr val="tx1">
                              <a:lumMod val="75000"/>
                              <a:lumOff val="25000"/>
                            </a:schemeClr>
                          </a:solidFill>
                          <a:effectLst/>
                          <a:uLnTx/>
                          <a:uFillTx/>
                          <a:latin typeface="Calibri"/>
                          <a:ea typeface="+mn-ea"/>
                          <a:cs typeface="+mn-cs"/>
                        </a:rPr>
                        <a:t>11%</a:t>
                      </a:r>
                      <a:endParaRPr lang="en-CA" sz="1100" dirty="0">
                        <a:solidFill>
                          <a:schemeClr val="tx1">
                            <a:lumMod val="75000"/>
                            <a:lumOff val="25000"/>
                          </a:schemeClr>
                        </a:solidFill>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47168917"/>
                  </a:ext>
                </a:extLst>
              </a:tr>
              <a:tr h="322314">
                <a:tc>
                  <a:txBody>
                    <a:bodyPr/>
                    <a:lstStyle/>
                    <a:p>
                      <a:r>
                        <a:rPr lang="en-CA" sz="1100" b="0" dirty="0">
                          <a:solidFill>
                            <a:schemeClr val="tx1">
                              <a:lumMod val="75000"/>
                              <a:lumOff val="25000"/>
                            </a:schemeClr>
                          </a:solidFill>
                        </a:rPr>
                        <a:t>Extend (later) service</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100" b="0" i="0" u="none" strike="noStrike" kern="1200" cap="none" spc="0" normalizeH="0" baseline="0" noProof="0" dirty="0">
                          <a:ln>
                            <a:noFill/>
                          </a:ln>
                          <a:solidFill>
                            <a:schemeClr val="tx1">
                              <a:lumMod val="75000"/>
                              <a:lumOff val="25000"/>
                            </a:schemeClr>
                          </a:solidFill>
                          <a:effectLst/>
                          <a:uLnTx/>
                          <a:uFillTx/>
                          <a:latin typeface="Calibri"/>
                          <a:ea typeface="+mn-ea"/>
                          <a:cs typeface="+mn-cs"/>
                        </a:rPr>
                        <a:t>7%</a:t>
                      </a:r>
                      <a:endParaRPr lang="en-CA" sz="1100" dirty="0">
                        <a:solidFill>
                          <a:schemeClr val="tx1">
                            <a:lumMod val="75000"/>
                            <a:lumOff val="25000"/>
                          </a:schemeClr>
                        </a:solidFill>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9182085"/>
                  </a:ext>
                </a:extLst>
              </a:tr>
              <a:tr h="322314">
                <a:tc>
                  <a:txBody>
                    <a:bodyPr/>
                    <a:lstStyle/>
                    <a:p>
                      <a:r>
                        <a:rPr lang="en-CA" sz="1100" b="0" dirty="0">
                          <a:solidFill>
                            <a:schemeClr val="tx1">
                              <a:lumMod val="75000"/>
                              <a:lumOff val="25000"/>
                            </a:schemeClr>
                          </a:solidFill>
                        </a:rPr>
                        <a:t>Extend (earlier) service </a:t>
                      </a:r>
                    </a:p>
                  </a:txBody>
                  <a:tcPr marL="68580" marR="6858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r>
                        <a:rPr kumimoji="0" lang="en-CA" sz="1100" b="0" i="0" u="none" strike="noStrike" kern="1200" cap="none" spc="0" normalizeH="0" baseline="0" noProof="0" dirty="0">
                          <a:ln>
                            <a:noFill/>
                          </a:ln>
                          <a:solidFill>
                            <a:schemeClr val="tx1">
                              <a:lumMod val="75000"/>
                              <a:lumOff val="25000"/>
                            </a:schemeClr>
                          </a:solidFill>
                          <a:effectLst/>
                          <a:uLnTx/>
                          <a:uFillTx/>
                          <a:latin typeface="Calibri"/>
                          <a:ea typeface="+mn-ea"/>
                          <a:cs typeface="+mn-cs"/>
                        </a:rPr>
                        <a:t>4%</a:t>
                      </a:r>
                      <a:endParaRPr lang="en-CA" sz="1100" dirty="0">
                        <a:solidFill>
                          <a:schemeClr val="tx1">
                            <a:lumMod val="75000"/>
                            <a:lumOff val="25000"/>
                          </a:schemeClr>
                        </a:solidFill>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72930669"/>
                  </a:ext>
                </a:extLst>
              </a:tr>
            </a:tbl>
          </a:graphicData>
        </a:graphic>
      </p:graphicFrame>
      <p:sp>
        <p:nvSpPr>
          <p:cNvPr id="11" name="Speech Bubble: Rectangle with Corners Rounded 10">
            <a:extLst>
              <a:ext uri="{FF2B5EF4-FFF2-40B4-BE49-F238E27FC236}">
                <a16:creationId xmlns:a16="http://schemas.microsoft.com/office/drawing/2014/main" id="{51355759-5428-4258-9436-201ED693D7B4}"/>
              </a:ext>
            </a:extLst>
          </p:cNvPr>
          <p:cNvSpPr/>
          <p:nvPr/>
        </p:nvSpPr>
        <p:spPr>
          <a:xfrm>
            <a:off x="3980329" y="3319122"/>
            <a:ext cx="2191996" cy="370640"/>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900" i="1" dirty="0">
                <a:solidFill>
                  <a:schemeClr val="bg2">
                    <a:lumMod val="25000"/>
                  </a:schemeClr>
                </a:solidFill>
              </a:rPr>
              <a:t>“</a:t>
            </a:r>
            <a:r>
              <a:rPr lang="en-US" sz="900" i="1" dirty="0">
                <a:solidFill>
                  <a:schemeClr val="bg2">
                    <a:lumMod val="25000"/>
                  </a:schemeClr>
                </a:solidFill>
              </a:rPr>
              <a:t>Earlier in the AM to be able to get to work and back.</a:t>
            </a:r>
            <a:r>
              <a:rPr lang="en-CA" sz="900" i="1" dirty="0">
                <a:solidFill>
                  <a:schemeClr val="bg2">
                    <a:lumMod val="25000"/>
                  </a:schemeClr>
                </a:solidFill>
              </a:rPr>
              <a:t>”</a:t>
            </a:r>
          </a:p>
        </p:txBody>
      </p:sp>
      <p:sp>
        <p:nvSpPr>
          <p:cNvPr id="14" name="Speech Bubble: Rectangle with Corners Rounded 13">
            <a:extLst>
              <a:ext uri="{FF2B5EF4-FFF2-40B4-BE49-F238E27FC236}">
                <a16:creationId xmlns:a16="http://schemas.microsoft.com/office/drawing/2014/main" id="{098B094C-E1E3-43EA-B580-875E9182D996}"/>
              </a:ext>
            </a:extLst>
          </p:cNvPr>
          <p:cNvSpPr/>
          <p:nvPr/>
        </p:nvSpPr>
        <p:spPr>
          <a:xfrm>
            <a:off x="3980329" y="3881466"/>
            <a:ext cx="4512574" cy="533518"/>
          </a:xfrm>
          <a:prstGeom prst="wedgeRoundRectCallout">
            <a:avLst/>
          </a:prstGeom>
          <a:solidFill>
            <a:schemeClr val="bg2"/>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900" i="1" dirty="0">
                <a:solidFill>
                  <a:schemeClr val="bg2">
                    <a:lumMod val="25000"/>
                  </a:schemeClr>
                </a:solidFill>
              </a:rPr>
              <a:t>“</a:t>
            </a:r>
            <a:r>
              <a:rPr lang="en-US" sz="900" i="1" dirty="0">
                <a:solidFill>
                  <a:schemeClr val="bg2">
                    <a:lumMod val="25000"/>
                  </a:schemeClr>
                </a:solidFill>
              </a:rPr>
              <a:t>I would like the ability to be able to book a trip with less than 2 weeks’ notice.  For my safety and others, I would like masks to continue to be mandatory on all handyDART and regular bus services (especially in the autumn, winter and spring months).</a:t>
            </a:r>
            <a:r>
              <a:rPr lang="en-CA" sz="900" i="1" dirty="0">
                <a:solidFill>
                  <a:schemeClr val="bg2">
                    <a:lumMod val="25000"/>
                  </a:schemeClr>
                </a:solidFill>
              </a:rPr>
              <a:t>”</a:t>
            </a:r>
          </a:p>
        </p:txBody>
      </p:sp>
      <p:sp>
        <p:nvSpPr>
          <p:cNvPr id="13" name="TextBox 12">
            <a:extLst>
              <a:ext uri="{FF2B5EF4-FFF2-40B4-BE49-F238E27FC236}">
                <a16:creationId xmlns:a16="http://schemas.microsoft.com/office/drawing/2014/main" id="{E275CB10-E9D0-43CE-AB72-0C9CC6BED802}"/>
              </a:ext>
            </a:extLst>
          </p:cNvPr>
          <p:cNvSpPr txBox="1"/>
          <p:nvPr/>
        </p:nvSpPr>
        <p:spPr>
          <a:xfrm>
            <a:off x="399778" y="1394419"/>
            <a:ext cx="2963182" cy="388456"/>
          </a:xfrm>
          <a:prstGeom prst="rect">
            <a:avLst/>
          </a:prstGeom>
        </p:spPr>
        <p:txBody>
          <a:bodyPr vert="horz" wrap="square" lIns="68580" tIns="34290" rIns="68580" bIns="34290" rtlCol="0" anchor="t">
            <a:noAutofit/>
          </a:bodyPr>
          <a:lstStyle/>
          <a:p>
            <a:r>
              <a:rPr lang="en-CA" sz="1400" b="1" dirty="0">
                <a:solidFill>
                  <a:prstClr val="black">
                    <a:lumMod val="65000"/>
                    <a:lumOff val="35000"/>
                  </a:prstClr>
                </a:solidFill>
              </a:rPr>
              <a:t>How to improve handyDART availability during existing hours</a:t>
            </a:r>
            <a:endParaRPr lang="en-CA" sz="1400" i="1" dirty="0">
              <a:solidFill>
                <a:prstClr val="black">
                  <a:lumMod val="65000"/>
                  <a:lumOff val="35000"/>
                </a:prstClr>
              </a:solidFill>
            </a:endParaRPr>
          </a:p>
        </p:txBody>
      </p:sp>
    </p:spTree>
    <p:extLst>
      <p:ext uri="{BB962C8B-B14F-4D97-AF65-F5344CB8AC3E}">
        <p14:creationId xmlns:p14="http://schemas.microsoft.com/office/powerpoint/2010/main" val="368946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2B5835A7-5772-B341-A69A-B21C76022173}"/>
              </a:ext>
            </a:extLst>
          </p:cNvPr>
          <p:cNvGraphicFramePr>
            <a:graphicFrameLocks noGrp="1"/>
          </p:cNvGraphicFramePr>
          <p:nvPr>
            <p:custDataLst>
              <p:tags r:id="rId1"/>
            </p:custDataLst>
            <p:extLst>
              <p:ext uri="{D42A27DB-BD31-4B8C-83A1-F6EECF244321}">
                <p14:modId xmlns:p14="http://schemas.microsoft.com/office/powerpoint/2010/main" val="3675167338"/>
              </p:ext>
            </p:extLst>
          </p:nvPr>
        </p:nvGraphicFramePr>
        <p:xfrm>
          <a:off x="373821" y="1202191"/>
          <a:ext cx="7825675" cy="3419054"/>
        </p:xfrm>
        <a:graphic>
          <a:graphicData uri="http://schemas.openxmlformats.org/drawingml/2006/table">
            <a:tbl>
              <a:tblPr bandRow="1">
                <a:tableStyleId>{073A0DAA-6AF3-43AB-8588-CEC1D06C72B9}</a:tableStyleId>
              </a:tblPr>
              <a:tblGrid>
                <a:gridCol w="1700512">
                  <a:extLst>
                    <a:ext uri="{9D8B030D-6E8A-4147-A177-3AD203B41FA5}">
                      <a16:colId xmlns:a16="http://schemas.microsoft.com/office/drawing/2014/main" val="993512121"/>
                    </a:ext>
                  </a:extLst>
                </a:gridCol>
                <a:gridCol w="6125163">
                  <a:extLst>
                    <a:ext uri="{9D8B030D-6E8A-4147-A177-3AD203B41FA5}">
                      <a16:colId xmlns:a16="http://schemas.microsoft.com/office/drawing/2014/main" val="2203895143"/>
                    </a:ext>
                  </a:extLst>
                </a:gridCol>
              </a:tblGrid>
              <a:tr h="1709527">
                <a:tc>
                  <a:txBody>
                    <a:bodyPr/>
                    <a:lstStyle/>
                    <a:p>
                      <a:pPr algn="ctr"/>
                      <a:r>
                        <a:rPr lang="en-CA" sz="2000" b="1" dirty="0">
                          <a:solidFill>
                            <a:schemeClr val="bg1"/>
                          </a:solidFill>
                        </a:rPr>
                        <a:t>24%</a:t>
                      </a:r>
                    </a:p>
                    <a:p>
                      <a:pPr algn="ctr"/>
                      <a:endParaRPr lang="en-CA" sz="1000" b="1" dirty="0">
                        <a:solidFill>
                          <a:schemeClr val="bg1"/>
                        </a:solidFill>
                      </a:endParaRPr>
                    </a:p>
                    <a:p>
                      <a:pPr algn="ctr"/>
                      <a:r>
                        <a:rPr lang="en-CA" sz="1000" b="1" dirty="0">
                          <a:solidFill>
                            <a:schemeClr val="bg1"/>
                          </a:solidFill>
                        </a:rPr>
                        <a:t>Positive comments (pleasant, helpful)</a:t>
                      </a:r>
                    </a:p>
                  </a:txBody>
                  <a:tcPr anchor="ctr">
                    <a:lnB w="12700" cap="flat" cmpd="sng" algn="ctr">
                      <a:solidFill>
                        <a:schemeClr val="accent4"/>
                      </a:solidFill>
                      <a:prstDash val="sysDash"/>
                      <a:round/>
                      <a:headEnd type="none" w="med" len="med"/>
                      <a:tailEnd type="none" w="med" len="med"/>
                    </a:lnB>
                    <a:solidFill>
                      <a:schemeClr val="accent4">
                        <a:lumMod val="50000"/>
                      </a:schemeClr>
                    </a:solidFill>
                  </a:tcPr>
                </a:tc>
                <a:tc>
                  <a:txBody>
                    <a:bodyPr/>
                    <a:lstStyle/>
                    <a:p>
                      <a:pPr marL="0" marR="0" algn="just">
                        <a:lnSpc>
                          <a:spcPct val="107000"/>
                        </a:lnSpc>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B w="12700" cap="flat" cmpd="sng" algn="ctr">
                      <a:solidFill>
                        <a:schemeClr val="accent4"/>
                      </a:solidFill>
                      <a:prstDash val="sysDash"/>
                      <a:round/>
                      <a:headEnd type="none" w="med" len="med"/>
                      <a:tailEnd type="none" w="med" len="med"/>
                    </a:lnB>
                    <a:noFill/>
                  </a:tcPr>
                </a:tc>
                <a:extLst>
                  <a:ext uri="{0D108BD9-81ED-4DB2-BD59-A6C34878D82A}">
                    <a16:rowId xmlns:a16="http://schemas.microsoft.com/office/drawing/2014/main" val="603565932"/>
                  </a:ext>
                </a:extLst>
              </a:tr>
              <a:tr h="1709527">
                <a:tc>
                  <a:txBody>
                    <a:bodyPr/>
                    <a:lstStyle/>
                    <a:p>
                      <a:pPr algn="ctr"/>
                      <a:r>
                        <a:rPr lang="en-CA" sz="2000" b="1" dirty="0">
                          <a:solidFill>
                            <a:schemeClr val="bg1"/>
                          </a:solidFill>
                        </a:rPr>
                        <a:t>5%</a:t>
                      </a:r>
                    </a:p>
                    <a:p>
                      <a:pPr algn="ctr"/>
                      <a:endParaRPr lang="en-CA" sz="1000" b="1" dirty="0">
                        <a:solidFill>
                          <a:schemeClr val="bg1"/>
                        </a:solidFill>
                      </a:endParaRPr>
                    </a:p>
                    <a:p>
                      <a:pPr algn="ctr"/>
                      <a:r>
                        <a:rPr lang="en-US" sz="1000" b="1" dirty="0">
                          <a:solidFill>
                            <a:schemeClr val="bg1"/>
                          </a:solidFill>
                        </a:rPr>
                        <a:t>Reduce the minimum booking time </a:t>
                      </a:r>
                      <a:endParaRPr lang="en-CA" sz="1000" b="1" dirty="0">
                        <a:solidFill>
                          <a:schemeClr val="bg1"/>
                        </a:solidFill>
                      </a:endParaRPr>
                    </a:p>
                  </a:txBody>
                  <a:tcPr anchor="ctr">
                    <a:lnT w="12700" cap="flat" cmpd="sng" algn="ctr">
                      <a:solidFill>
                        <a:schemeClr val="accent4"/>
                      </a:solidFill>
                      <a:prstDash val="sysDash"/>
                      <a:round/>
                      <a:headEnd type="none" w="med" len="med"/>
                      <a:tailEnd type="none" w="med" len="med"/>
                    </a:lnT>
                    <a:solidFill>
                      <a:schemeClr val="accent4">
                        <a:lumMod val="50000"/>
                      </a:schemeClr>
                    </a:solidFill>
                  </a:tcPr>
                </a:tc>
                <a:tc>
                  <a:txBody>
                    <a:bodyPr/>
                    <a:lstStyle/>
                    <a:p>
                      <a:pPr marL="0" indent="0">
                        <a:buFont typeface="Arial" panose="020B0604020202020204" pitchFamily="34" charset="0"/>
                        <a:buNone/>
                      </a:pPr>
                      <a:endParaRPr lang="en-CA" sz="1000" b="1" noProof="0" dirty="0">
                        <a:latin typeface="Calibri Light" panose="020F0302020204030204" pitchFamily="34" charset="0"/>
                        <a:cs typeface="Calibri Light" panose="020F0302020204030204" pitchFamily="34" charset="0"/>
                      </a:endParaRPr>
                    </a:p>
                  </a:txBody>
                  <a:tcPr anchor="ctr">
                    <a:lnT w="12700" cap="flat" cmpd="sng" algn="ctr">
                      <a:solidFill>
                        <a:schemeClr val="accent4"/>
                      </a:solidFill>
                      <a:prstDash val="sysDash"/>
                      <a:round/>
                      <a:headEnd type="none" w="med" len="med"/>
                      <a:tailEnd type="none" w="med" len="med"/>
                    </a:lnT>
                    <a:noFill/>
                  </a:tcPr>
                </a:tc>
                <a:extLst>
                  <a:ext uri="{0D108BD9-81ED-4DB2-BD59-A6C34878D82A}">
                    <a16:rowId xmlns:a16="http://schemas.microsoft.com/office/drawing/2014/main" val="1780907952"/>
                  </a:ext>
                </a:extLst>
              </a:tr>
            </a:tbl>
          </a:graphicData>
        </a:graphic>
      </p:graphicFrame>
      <p:sp>
        <p:nvSpPr>
          <p:cNvPr id="2" name="Title 1">
            <a:extLst>
              <a:ext uri="{FF2B5EF4-FFF2-40B4-BE49-F238E27FC236}">
                <a16:creationId xmlns:a16="http://schemas.microsoft.com/office/drawing/2014/main" id="{DA0CF292-EE05-4A39-98B5-B0329A06BB72}"/>
              </a:ext>
            </a:extLst>
          </p:cNvPr>
          <p:cNvSpPr>
            <a:spLocks noGrp="1"/>
          </p:cNvSpPr>
          <p:nvPr>
            <p:ph type="title"/>
          </p:nvPr>
        </p:nvSpPr>
        <p:spPr>
          <a:xfrm>
            <a:off x="1261533" y="477894"/>
            <a:ext cx="6351602" cy="424732"/>
          </a:xfrm>
        </p:spPr>
        <p:txBody>
          <a:bodyPr/>
          <a:lstStyle/>
          <a:p>
            <a:r>
              <a:rPr lang="en-CA" dirty="0"/>
              <a:t>Suggestions for improvements to handyDART</a:t>
            </a:r>
          </a:p>
        </p:txBody>
      </p:sp>
      <p:sp>
        <p:nvSpPr>
          <p:cNvPr id="4" name="Slide Number Placeholder 3">
            <a:extLst>
              <a:ext uri="{FF2B5EF4-FFF2-40B4-BE49-F238E27FC236}">
                <a16:creationId xmlns:a16="http://schemas.microsoft.com/office/drawing/2014/main" id="{247293B3-4C0D-46F6-AE61-0FDA77B15E0A}"/>
              </a:ext>
            </a:extLst>
          </p:cNvPr>
          <p:cNvSpPr>
            <a:spLocks noGrp="1"/>
          </p:cNvSpPr>
          <p:nvPr>
            <p:ph type="sldNum" sz="quarter" idx="12"/>
          </p:nvPr>
        </p:nvSpPr>
        <p:spPr/>
        <p:txBody>
          <a:bodyPr/>
          <a:lstStyle/>
          <a:p>
            <a:fld id="{36679B2B-0B95-3D41-A6BF-74EBACF9BD9F}" type="slidenum">
              <a:rPr lang="en-US" smtClean="0"/>
              <a:pPr/>
              <a:t>33</a:t>
            </a:fld>
            <a:endParaRPr lang="en-US" dirty="0"/>
          </a:p>
        </p:txBody>
      </p:sp>
      <p:sp>
        <p:nvSpPr>
          <p:cNvPr id="16" name="Speech Bubble: Rectangle with Corners Rounded 15">
            <a:extLst>
              <a:ext uri="{FF2B5EF4-FFF2-40B4-BE49-F238E27FC236}">
                <a16:creationId xmlns:a16="http://schemas.microsoft.com/office/drawing/2014/main" id="{4644264F-8AF3-4A2B-951B-BF96E3E7FA77}"/>
              </a:ext>
            </a:extLst>
          </p:cNvPr>
          <p:cNvSpPr/>
          <p:nvPr/>
        </p:nvSpPr>
        <p:spPr>
          <a:xfrm>
            <a:off x="2206920" y="1192958"/>
            <a:ext cx="2365080" cy="849075"/>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“I think the handyDART is a great service, drivers are cordial, and usually have a smile on their faces. And careful drivers. New buses to enter by the front of the bus; much better than ramp on the back of the bus.”</a:t>
            </a:r>
            <a:endParaRPr lang="en-CA" sz="900" i="1" dirty="0">
              <a:solidFill>
                <a:schemeClr val="bg2">
                  <a:lumMod val="25000"/>
                </a:schemeClr>
              </a:solidFill>
            </a:endParaRPr>
          </a:p>
        </p:txBody>
      </p:sp>
      <p:sp>
        <p:nvSpPr>
          <p:cNvPr id="17" name="Speech Bubble: Rectangle with Corners Rounded 16">
            <a:extLst>
              <a:ext uri="{FF2B5EF4-FFF2-40B4-BE49-F238E27FC236}">
                <a16:creationId xmlns:a16="http://schemas.microsoft.com/office/drawing/2014/main" id="{7C435583-342A-42BE-97E0-86C5DA4F412C}"/>
              </a:ext>
            </a:extLst>
          </p:cNvPr>
          <p:cNvSpPr/>
          <p:nvPr/>
        </p:nvSpPr>
        <p:spPr>
          <a:xfrm>
            <a:off x="5243704" y="1111649"/>
            <a:ext cx="2955792" cy="488983"/>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“My wife _____ is handicapped and visits a day centre once weekly. handyDART picks her up and brings her home. We are very happy with the service.”</a:t>
            </a:r>
            <a:endParaRPr lang="en-CA" sz="900" i="1" dirty="0">
              <a:solidFill>
                <a:schemeClr val="bg2">
                  <a:lumMod val="25000"/>
                </a:schemeClr>
              </a:solidFill>
            </a:endParaRPr>
          </a:p>
        </p:txBody>
      </p:sp>
      <p:sp>
        <p:nvSpPr>
          <p:cNvPr id="19" name="Speech Bubble: Rectangle with Corners Rounded 18">
            <a:extLst>
              <a:ext uri="{FF2B5EF4-FFF2-40B4-BE49-F238E27FC236}">
                <a16:creationId xmlns:a16="http://schemas.microsoft.com/office/drawing/2014/main" id="{51D4B2B5-D9E8-4535-9762-1B1B230D7EB6}"/>
              </a:ext>
            </a:extLst>
          </p:cNvPr>
          <p:cNvSpPr/>
          <p:nvPr/>
        </p:nvSpPr>
        <p:spPr>
          <a:xfrm>
            <a:off x="5100185" y="2240357"/>
            <a:ext cx="3099311" cy="542512"/>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“Drivers are always polite and helpful, concerned for the riders. Riders are impressed about how they care about people who take handyDART.  Lots of compliments to them.</a:t>
            </a:r>
            <a:endParaRPr lang="en-CA" sz="900" i="1" dirty="0">
              <a:solidFill>
                <a:schemeClr val="bg2">
                  <a:lumMod val="25000"/>
                </a:schemeClr>
              </a:solidFill>
            </a:endParaRPr>
          </a:p>
        </p:txBody>
      </p:sp>
      <p:sp>
        <p:nvSpPr>
          <p:cNvPr id="20" name="Speech Bubble: Rectangle with Corners Rounded 19">
            <a:extLst>
              <a:ext uri="{FF2B5EF4-FFF2-40B4-BE49-F238E27FC236}">
                <a16:creationId xmlns:a16="http://schemas.microsoft.com/office/drawing/2014/main" id="{94EC9F02-CF4A-4F8D-B2A3-49FE2A1D5BFE}"/>
              </a:ext>
            </a:extLst>
          </p:cNvPr>
          <p:cNvSpPr/>
          <p:nvPr/>
        </p:nvSpPr>
        <p:spPr>
          <a:xfrm>
            <a:off x="2250140" y="2292030"/>
            <a:ext cx="2143775" cy="439166"/>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“Very happy with the service received so far. Would be interested in learning about the taxi saver program.”</a:t>
            </a:r>
            <a:endParaRPr lang="en-CA" sz="900" i="1" dirty="0">
              <a:solidFill>
                <a:schemeClr val="bg2">
                  <a:lumMod val="25000"/>
                </a:schemeClr>
              </a:solidFill>
            </a:endParaRPr>
          </a:p>
        </p:txBody>
      </p:sp>
      <p:sp>
        <p:nvSpPr>
          <p:cNvPr id="22" name="Speech Bubble: Rectangle with Corners Rounded 21">
            <a:extLst>
              <a:ext uri="{FF2B5EF4-FFF2-40B4-BE49-F238E27FC236}">
                <a16:creationId xmlns:a16="http://schemas.microsoft.com/office/drawing/2014/main" id="{36D01E73-5CF0-44A9-BDC0-E2E7834E27B5}"/>
              </a:ext>
            </a:extLst>
          </p:cNvPr>
          <p:cNvSpPr/>
          <p:nvPr/>
        </p:nvSpPr>
        <p:spPr>
          <a:xfrm>
            <a:off x="2322181" y="3056079"/>
            <a:ext cx="1999694" cy="576592"/>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“I would like once a week for booking an appointment instead of 14 days booking an appointment.”</a:t>
            </a:r>
            <a:endParaRPr lang="en-CA" sz="900" i="1" dirty="0">
              <a:solidFill>
                <a:schemeClr val="bg2">
                  <a:lumMod val="25000"/>
                </a:schemeClr>
              </a:solidFill>
            </a:endParaRPr>
          </a:p>
        </p:txBody>
      </p:sp>
      <p:sp>
        <p:nvSpPr>
          <p:cNvPr id="23" name="Speech Bubble: Rectangle with Corners Rounded 22">
            <a:extLst>
              <a:ext uri="{FF2B5EF4-FFF2-40B4-BE49-F238E27FC236}">
                <a16:creationId xmlns:a16="http://schemas.microsoft.com/office/drawing/2014/main" id="{9117875C-293D-43A4-BE4F-DFA4A0435C5E}"/>
              </a:ext>
            </a:extLst>
          </p:cNvPr>
          <p:cNvSpPr/>
          <p:nvPr/>
        </p:nvSpPr>
        <p:spPr>
          <a:xfrm>
            <a:off x="4965259" y="3063942"/>
            <a:ext cx="2955792" cy="679890"/>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“The booking time should be shorter (e.g. 1-2 days instead of 7 days) especially if it is urgent - medical appointments, treatments. Once I had to use Inter-Facility Transport, which is very expensive.”</a:t>
            </a:r>
            <a:endParaRPr lang="en-CA" sz="900" i="1" dirty="0">
              <a:solidFill>
                <a:schemeClr val="bg2">
                  <a:lumMod val="25000"/>
                </a:schemeClr>
              </a:solidFill>
            </a:endParaRPr>
          </a:p>
        </p:txBody>
      </p:sp>
      <p:sp>
        <p:nvSpPr>
          <p:cNvPr id="24" name="Speech Bubble: Rectangle with Corners Rounded 23">
            <a:extLst>
              <a:ext uri="{FF2B5EF4-FFF2-40B4-BE49-F238E27FC236}">
                <a16:creationId xmlns:a16="http://schemas.microsoft.com/office/drawing/2014/main" id="{AFE06B79-6053-4CDC-B3A0-F81E0D71E3B0}"/>
              </a:ext>
            </a:extLst>
          </p:cNvPr>
          <p:cNvSpPr/>
          <p:nvPr/>
        </p:nvSpPr>
        <p:spPr>
          <a:xfrm>
            <a:off x="2950739" y="3942103"/>
            <a:ext cx="3549953" cy="576592"/>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“It would be helpful if bookings could be made within 2-3 days of needing service. If payment to taxis could be made without paperwork. Not all drivers are happy with paperwork or with offering service.”</a:t>
            </a:r>
            <a:endParaRPr lang="en-CA" sz="900" i="1" dirty="0">
              <a:solidFill>
                <a:schemeClr val="bg2">
                  <a:lumMod val="25000"/>
                </a:schemeClr>
              </a:solidFill>
            </a:endParaRPr>
          </a:p>
        </p:txBody>
      </p:sp>
      <p:sp>
        <p:nvSpPr>
          <p:cNvPr id="27" name="TextBox 26">
            <a:extLst>
              <a:ext uri="{FF2B5EF4-FFF2-40B4-BE49-F238E27FC236}">
                <a16:creationId xmlns:a16="http://schemas.microsoft.com/office/drawing/2014/main" id="{42EF6497-CE43-3042-90A1-0AA717A09723}"/>
              </a:ext>
            </a:extLst>
          </p:cNvPr>
          <p:cNvSpPr txBox="1"/>
          <p:nvPr/>
        </p:nvSpPr>
        <p:spPr>
          <a:xfrm>
            <a:off x="105233" y="4816163"/>
            <a:ext cx="5802347" cy="295937"/>
          </a:xfrm>
          <a:prstGeom prst="rect">
            <a:avLst/>
          </a:prstGeom>
        </p:spPr>
        <p:txBody>
          <a:bodyPr vert="horz" wrap="square" lIns="68580" tIns="34290" rIns="68580" bIns="34290" rtlCol="0" anchor="b">
            <a:noAutofit/>
          </a:bodyPr>
          <a:lstStyle/>
          <a:p>
            <a:r>
              <a:rPr lang="en-CA" sz="700" dirty="0"/>
              <a:t>Base 2022: Total, n=1,203.</a:t>
            </a:r>
          </a:p>
          <a:p>
            <a:r>
              <a:rPr lang="en-CA" sz="700" dirty="0"/>
              <a:t>Q19. Do you have any additional comments or suggestions for improvements to handyDART service?</a:t>
            </a:r>
          </a:p>
        </p:txBody>
      </p:sp>
      <p:sp>
        <p:nvSpPr>
          <p:cNvPr id="28" name="Freeform 31">
            <a:extLst>
              <a:ext uri="{FF2B5EF4-FFF2-40B4-BE49-F238E27FC236}">
                <a16:creationId xmlns:a16="http://schemas.microsoft.com/office/drawing/2014/main" id="{762E12FA-F4EC-7D49-A5E9-42CFEAC1FB16}"/>
              </a:ext>
            </a:extLst>
          </p:cNvPr>
          <p:cNvSpPr>
            <a:spLocks noEditPoints="1"/>
          </p:cNvSpPr>
          <p:nvPr/>
        </p:nvSpPr>
        <p:spPr bwMode="auto">
          <a:xfrm>
            <a:off x="436854" y="369331"/>
            <a:ext cx="792943" cy="728213"/>
          </a:xfrm>
          <a:custGeom>
            <a:avLst/>
            <a:gdLst/>
            <a:ahLst/>
            <a:cxnLst>
              <a:cxn ang="0">
                <a:pos x="90" y="97"/>
              </a:cxn>
              <a:cxn ang="0">
                <a:pos x="128" y="60"/>
              </a:cxn>
              <a:cxn ang="0">
                <a:pos x="181" y="60"/>
              </a:cxn>
              <a:cxn ang="0">
                <a:pos x="186" y="61"/>
              </a:cxn>
              <a:cxn ang="0">
                <a:pos x="186" y="34"/>
              </a:cxn>
              <a:cxn ang="0">
                <a:pos x="152" y="0"/>
              </a:cxn>
              <a:cxn ang="0">
                <a:pos x="33" y="0"/>
              </a:cxn>
              <a:cxn ang="0">
                <a:pos x="0" y="34"/>
              </a:cxn>
              <a:cxn ang="0">
                <a:pos x="0" y="73"/>
              </a:cxn>
              <a:cxn ang="0">
                <a:pos x="33" y="107"/>
              </a:cxn>
              <a:cxn ang="0">
                <a:pos x="41" y="107"/>
              </a:cxn>
              <a:cxn ang="0">
                <a:pos x="19" y="158"/>
              </a:cxn>
              <a:cxn ang="0">
                <a:pos x="71" y="107"/>
              </a:cxn>
              <a:cxn ang="0">
                <a:pos x="90" y="107"/>
              </a:cxn>
              <a:cxn ang="0">
                <a:pos x="90" y="97"/>
              </a:cxn>
              <a:cxn ang="0">
                <a:pos x="181" y="73"/>
              </a:cxn>
              <a:cxn ang="0">
                <a:pos x="206" y="97"/>
              </a:cxn>
              <a:cxn ang="0">
                <a:pos x="206" y="126"/>
              </a:cxn>
              <a:cxn ang="0">
                <a:pos x="181" y="151"/>
              </a:cxn>
              <a:cxn ang="0">
                <a:pos x="162" y="151"/>
              </a:cxn>
              <a:cxn ang="0">
                <a:pos x="179" y="189"/>
              </a:cxn>
              <a:cxn ang="0">
                <a:pos x="141" y="151"/>
              </a:cxn>
              <a:cxn ang="0">
                <a:pos x="128" y="151"/>
              </a:cxn>
              <a:cxn ang="0">
                <a:pos x="103" y="126"/>
              </a:cxn>
              <a:cxn ang="0">
                <a:pos x="103" y="97"/>
              </a:cxn>
              <a:cxn ang="0">
                <a:pos x="128" y="73"/>
              </a:cxn>
              <a:cxn ang="0">
                <a:pos x="181" y="73"/>
              </a:cxn>
            </a:cxnLst>
            <a:rect l="0" t="0" r="r" b="b"/>
            <a:pathLst>
              <a:path w="206" h="189">
                <a:moveTo>
                  <a:pt x="90" y="97"/>
                </a:moveTo>
                <a:cubicBezTo>
                  <a:pt x="90" y="82"/>
                  <a:pt x="101" y="60"/>
                  <a:pt x="128" y="60"/>
                </a:cubicBezTo>
                <a:cubicBezTo>
                  <a:pt x="181" y="60"/>
                  <a:pt x="181" y="60"/>
                  <a:pt x="181" y="60"/>
                </a:cubicBezTo>
                <a:cubicBezTo>
                  <a:pt x="183" y="60"/>
                  <a:pt x="184" y="60"/>
                  <a:pt x="186" y="61"/>
                </a:cubicBezTo>
                <a:cubicBezTo>
                  <a:pt x="186" y="34"/>
                  <a:pt x="186" y="34"/>
                  <a:pt x="186" y="34"/>
                </a:cubicBezTo>
                <a:cubicBezTo>
                  <a:pt x="186" y="34"/>
                  <a:pt x="186" y="0"/>
                  <a:pt x="152" y="0"/>
                </a:cubicBezTo>
                <a:cubicBezTo>
                  <a:pt x="33" y="0"/>
                  <a:pt x="33" y="0"/>
                  <a:pt x="33" y="0"/>
                </a:cubicBezTo>
                <a:cubicBezTo>
                  <a:pt x="33" y="0"/>
                  <a:pt x="0" y="0"/>
                  <a:pt x="0" y="34"/>
                </a:cubicBezTo>
                <a:cubicBezTo>
                  <a:pt x="0" y="73"/>
                  <a:pt x="0" y="73"/>
                  <a:pt x="0" y="73"/>
                </a:cubicBezTo>
                <a:cubicBezTo>
                  <a:pt x="0" y="73"/>
                  <a:pt x="0" y="107"/>
                  <a:pt x="33" y="107"/>
                </a:cubicBezTo>
                <a:cubicBezTo>
                  <a:pt x="41" y="107"/>
                  <a:pt x="41" y="107"/>
                  <a:pt x="41" y="107"/>
                </a:cubicBezTo>
                <a:cubicBezTo>
                  <a:pt x="39" y="123"/>
                  <a:pt x="34" y="145"/>
                  <a:pt x="19" y="158"/>
                </a:cubicBezTo>
                <a:cubicBezTo>
                  <a:pt x="19" y="158"/>
                  <a:pt x="59" y="143"/>
                  <a:pt x="71" y="107"/>
                </a:cubicBezTo>
                <a:cubicBezTo>
                  <a:pt x="90" y="107"/>
                  <a:pt x="90" y="107"/>
                  <a:pt x="90" y="107"/>
                </a:cubicBezTo>
                <a:lnTo>
                  <a:pt x="90" y="97"/>
                </a:lnTo>
                <a:close/>
                <a:moveTo>
                  <a:pt x="181" y="73"/>
                </a:moveTo>
                <a:cubicBezTo>
                  <a:pt x="181" y="73"/>
                  <a:pt x="206" y="73"/>
                  <a:pt x="206" y="97"/>
                </a:cubicBezTo>
                <a:cubicBezTo>
                  <a:pt x="206" y="126"/>
                  <a:pt x="206" y="126"/>
                  <a:pt x="206" y="126"/>
                </a:cubicBezTo>
                <a:cubicBezTo>
                  <a:pt x="206" y="126"/>
                  <a:pt x="206" y="151"/>
                  <a:pt x="181" y="151"/>
                </a:cubicBezTo>
                <a:cubicBezTo>
                  <a:pt x="162" y="151"/>
                  <a:pt x="162" y="151"/>
                  <a:pt x="162" y="151"/>
                </a:cubicBezTo>
                <a:cubicBezTo>
                  <a:pt x="164" y="163"/>
                  <a:pt x="168" y="179"/>
                  <a:pt x="179" y="189"/>
                </a:cubicBezTo>
                <a:cubicBezTo>
                  <a:pt x="179" y="189"/>
                  <a:pt x="149" y="178"/>
                  <a:pt x="141" y="151"/>
                </a:cubicBezTo>
                <a:cubicBezTo>
                  <a:pt x="128" y="151"/>
                  <a:pt x="128" y="151"/>
                  <a:pt x="128" y="151"/>
                </a:cubicBezTo>
                <a:cubicBezTo>
                  <a:pt x="128" y="151"/>
                  <a:pt x="103" y="151"/>
                  <a:pt x="103" y="126"/>
                </a:cubicBezTo>
                <a:cubicBezTo>
                  <a:pt x="103" y="97"/>
                  <a:pt x="103" y="97"/>
                  <a:pt x="103" y="97"/>
                </a:cubicBezTo>
                <a:cubicBezTo>
                  <a:pt x="103" y="97"/>
                  <a:pt x="103" y="73"/>
                  <a:pt x="128" y="73"/>
                </a:cubicBezTo>
                <a:cubicBezTo>
                  <a:pt x="181" y="73"/>
                  <a:pt x="181" y="73"/>
                  <a:pt x="181" y="73"/>
                </a:cubicBezTo>
              </a:path>
            </a:pathLst>
          </a:custGeom>
          <a:solidFill>
            <a:schemeClr val="accent6">
              <a:lumMod val="40000"/>
              <a:lumOff val="60000"/>
              <a:alpha val="25000"/>
            </a:schemeClr>
          </a:solidFill>
          <a:ln w="9525" cap="flat">
            <a:noFill/>
            <a:prstDash val="solid"/>
            <a:miter/>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1" name="Speech Bubble: Rectangle with Corners Rounded 20">
            <a:extLst>
              <a:ext uri="{FF2B5EF4-FFF2-40B4-BE49-F238E27FC236}">
                <a16:creationId xmlns:a16="http://schemas.microsoft.com/office/drawing/2014/main" id="{68FF6075-5A84-465E-A669-ECF11A047429}"/>
              </a:ext>
            </a:extLst>
          </p:cNvPr>
          <p:cNvSpPr/>
          <p:nvPr/>
        </p:nvSpPr>
        <p:spPr>
          <a:xfrm>
            <a:off x="4787153" y="1742646"/>
            <a:ext cx="2692754" cy="370887"/>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“Keep up the good work, and I would be devastated if the handyDART service was discontinued.”</a:t>
            </a:r>
            <a:endParaRPr lang="en-CA" sz="900" i="1" dirty="0">
              <a:solidFill>
                <a:schemeClr val="bg2">
                  <a:lumMod val="25000"/>
                </a:schemeClr>
              </a:solidFill>
            </a:endParaRPr>
          </a:p>
        </p:txBody>
      </p:sp>
    </p:spTree>
    <p:extLst>
      <p:ext uri="{BB962C8B-B14F-4D97-AF65-F5344CB8AC3E}">
        <p14:creationId xmlns:p14="http://schemas.microsoft.com/office/powerpoint/2010/main" val="405622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2905AB13-457F-9247-8934-2479554170BC}"/>
              </a:ext>
            </a:extLst>
          </p:cNvPr>
          <p:cNvGraphicFramePr>
            <a:graphicFrameLocks noGrp="1"/>
          </p:cNvGraphicFramePr>
          <p:nvPr>
            <p:custDataLst>
              <p:tags r:id="rId1"/>
            </p:custDataLst>
            <p:extLst>
              <p:ext uri="{D42A27DB-BD31-4B8C-83A1-F6EECF244321}">
                <p14:modId xmlns:p14="http://schemas.microsoft.com/office/powerpoint/2010/main" val="1343736937"/>
              </p:ext>
            </p:extLst>
          </p:nvPr>
        </p:nvGraphicFramePr>
        <p:xfrm>
          <a:off x="373821" y="1202191"/>
          <a:ext cx="7825675" cy="3419054"/>
        </p:xfrm>
        <a:graphic>
          <a:graphicData uri="http://schemas.openxmlformats.org/drawingml/2006/table">
            <a:tbl>
              <a:tblPr bandRow="1">
                <a:tableStyleId>{073A0DAA-6AF3-43AB-8588-CEC1D06C72B9}</a:tableStyleId>
              </a:tblPr>
              <a:tblGrid>
                <a:gridCol w="1700512">
                  <a:extLst>
                    <a:ext uri="{9D8B030D-6E8A-4147-A177-3AD203B41FA5}">
                      <a16:colId xmlns:a16="http://schemas.microsoft.com/office/drawing/2014/main" val="993512121"/>
                    </a:ext>
                  </a:extLst>
                </a:gridCol>
                <a:gridCol w="6125163">
                  <a:extLst>
                    <a:ext uri="{9D8B030D-6E8A-4147-A177-3AD203B41FA5}">
                      <a16:colId xmlns:a16="http://schemas.microsoft.com/office/drawing/2014/main" val="2203895143"/>
                    </a:ext>
                  </a:extLst>
                </a:gridCol>
              </a:tblGrid>
              <a:tr h="1709527">
                <a:tc>
                  <a:txBody>
                    <a:bodyPr/>
                    <a:lstStyle/>
                    <a:p>
                      <a:pPr algn="ctr"/>
                      <a:r>
                        <a:rPr lang="en-CA" sz="2000" b="1" dirty="0">
                          <a:solidFill>
                            <a:schemeClr val="bg1"/>
                          </a:solidFill>
                        </a:rPr>
                        <a:t> 3%</a:t>
                      </a:r>
                    </a:p>
                    <a:p>
                      <a:pPr algn="ctr"/>
                      <a:endParaRPr lang="en-CA" sz="1000" b="1" dirty="0">
                        <a:solidFill>
                          <a:schemeClr val="bg1"/>
                        </a:solidFill>
                      </a:endParaRPr>
                    </a:p>
                    <a:p>
                      <a:pPr algn="ctr"/>
                      <a:r>
                        <a:rPr lang="en-US" sz="1000" b="1" dirty="0">
                          <a:solidFill>
                            <a:schemeClr val="bg1"/>
                          </a:solidFill>
                        </a:rPr>
                        <a:t>Improve customer service </a:t>
                      </a:r>
                      <a:endParaRPr lang="en-CA" sz="1000" b="1" dirty="0">
                        <a:solidFill>
                          <a:schemeClr val="bg1"/>
                        </a:solidFill>
                      </a:endParaRPr>
                    </a:p>
                  </a:txBody>
                  <a:tcPr anchor="ctr">
                    <a:lnB w="12700" cap="flat" cmpd="sng" algn="ctr">
                      <a:solidFill>
                        <a:schemeClr val="accent4"/>
                      </a:solidFill>
                      <a:prstDash val="sysDash"/>
                      <a:round/>
                      <a:headEnd type="none" w="med" len="med"/>
                      <a:tailEnd type="none" w="med" len="med"/>
                    </a:lnB>
                    <a:solidFill>
                      <a:schemeClr val="accent4">
                        <a:lumMod val="50000"/>
                      </a:schemeClr>
                    </a:solidFill>
                  </a:tcPr>
                </a:tc>
                <a:tc>
                  <a:txBody>
                    <a:bodyPr/>
                    <a:lstStyle/>
                    <a:p>
                      <a:pPr marL="0" marR="0" algn="just">
                        <a:lnSpc>
                          <a:spcPct val="107000"/>
                        </a:lnSpc>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B w="12700" cap="flat" cmpd="sng" algn="ctr">
                      <a:solidFill>
                        <a:schemeClr val="accent4"/>
                      </a:solidFill>
                      <a:prstDash val="sysDash"/>
                      <a:round/>
                      <a:headEnd type="none" w="med" len="med"/>
                      <a:tailEnd type="none" w="med" len="med"/>
                    </a:lnB>
                    <a:noFill/>
                  </a:tcPr>
                </a:tc>
                <a:extLst>
                  <a:ext uri="{0D108BD9-81ED-4DB2-BD59-A6C34878D82A}">
                    <a16:rowId xmlns:a16="http://schemas.microsoft.com/office/drawing/2014/main" val="603565932"/>
                  </a:ext>
                </a:extLst>
              </a:tr>
              <a:tr h="1709527">
                <a:tc>
                  <a:txBody>
                    <a:bodyPr/>
                    <a:lstStyle/>
                    <a:p>
                      <a:pPr algn="ctr"/>
                      <a:r>
                        <a:rPr lang="en-CA" sz="2000" b="1" dirty="0">
                          <a:solidFill>
                            <a:schemeClr val="bg1"/>
                          </a:solidFill>
                        </a:rPr>
                        <a:t>1%</a:t>
                      </a:r>
                    </a:p>
                    <a:p>
                      <a:pPr algn="ctr"/>
                      <a:endParaRPr lang="en-CA" sz="1000" b="1" dirty="0">
                        <a:solidFill>
                          <a:schemeClr val="bg1"/>
                        </a:solidFill>
                      </a:endParaRPr>
                    </a:p>
                    <a:p>
                      <a:pPr algn="ctr"/>
                      <a:r>
                        <a:rPr lang="en-US" sz="1000" b="1" dirty="0">
                          <a:solidFill>
                            <a:schemeClr val="bg1"/>
                          </a:solidFill>
                        </a:rPr>
                        <a:t>Unwilling / Unable to utilize handyDART during </a:t>
                      </a:r>
                    </a:p>
                    <a:p>
                      <a:pPr algn="ctr"/>
                      <a:r>
                        <a:rPr lang="en-US" sz="1000" b="1" dirty="0">
                          <a:solidFill>
                            <a:schemeClr val="bg1"/>
                          </a:solidFill>
                        </a:rPr>
                        <a:t>COVID-19 </a:t>
                      </a:r>
                      <a:endParaRPr lang="en-CA" sz="1000" b="1" dirty="0">
                        <a:solidFill>
                          <a:schemeClr val="bg1"/>
                        </a:solidFill>
                      </a:endParaRPr>
                    </a:p>
                  </a:txBody>
                  <a:tcPr anchor="ctr">
                    <a:lnT w="12700" cap="flat" cmpd="sng" algn="ctr">
                      <a:solidFill>
                        <a:schemeClr val="accent4"/>
                      </a:solidFill>
                      <a:prstDash val="sysDash"/>
                      <a:round/>
                      <a:headEnd type="none" w="med" len="med"/>
                      <a:tailEnd type="none" w="med" len="med"/>
                    </a:lnT>
                    <a:solidFill>
                      <a:schemeClr val="accent4">
                        <a:lumMod val="50000"/>
                      </a:schemeClr>
                    </a:solidFill>
                  </a:tcPr>
                </a:tc>
                <a:tc>
                  <a:txBody>
                    <a:bodyPr/>
                    <a:lstStyle/>
                    <a:p>
                      <a:pPr marL="0" indent="0">
                        <a:buFont typeface="Arial" panose="020B0604020202020204" pitchFamily="34" charset="0"/>
                        <a:buNone/>
                      </a:pPr>
                      <a:endParaRPr lang="en-CA" sz="1000" b="1" noProof="0" dirty="0">
                        <a:latin typeface="Calibri Light" panose="020F0302020204030204" pitchFamily="34" charset="0"/>
                        <a:cs typeface="Calibri Light" panose="020F0302020204030204" pitchFamily="34" charset="0"/>
                      </a:endParaRPr>
                    </a:p>
                  </a:txBody>
                  <a:tcPr anchor="ctr">
                    <a:lnT w="12700" cap="flat" cmpd="sng" algn="ctr">
                      <a:solidFill>
                        <a:schemeClr val="accent4"/>
                      </a:solidFill>
                      <a:prstDash val="sysDash"/>
                      <a:round/>
                      <a:headEnd type="none" w="med" len="med"/>
                      <a:tailEnd type="none" w="med" len="med"/>
                    </a:lnT>
                    <a:noFill/>
                  </a:tcPr>
                </a:tc>
                <a:extLst>
                  <a:ext uri="{0D108BD9-81ED-4DB2-BD59-A6C34878D82A}">
                    <a16:rowId xmlns:a16="http://schemas.microsoft.com/office/drawing/2014/main" val="1780907952"/>
                  </a:ext>
                </a:extLst>
              </a:tr>
            </a:tbl>
          </a:graphicData>
        </a:graphic>
      </p:graphicFrame>
      <p:sp>
        <p:nvSpPr>
          <p:cNvPr id="4" name="Slide Number Placeholder 3">
            <a:extLst>
              <a:ext uri="{FF2B5EF4-FFF2-40B4-BE49-F238E27FC236}">
                <a16:creationId xmlns:a16="http://schemas.microsoft.com/office/drawing/2014/main" id="{247293B3-4C0D-46F6-AE61-0FDA77B15E0A}"/>
              </a:ext>
            </a:extLst>
          </p:cNvPr>
          <p:cNvSpPr>
            <a:spLocks noGrp="1"/>
          </p:cNvSpPr>
          <p:nvPr>
            <p:ph type="sldNum" sz="quarter" idx="12"/>
          </p:nvPr>
        </p:nvSpPr>
        <p:spPr/>
        <p:txBody>
          <a:bodyPr/>
          <a:lstStyle/>
          <a:p>
            <a:fld id="{36679B2B-0B95-3D41-A6BF-74EBACF9BD9F}" type="slidenum">
              <a:rPr lang="en-US" smtClean="0"/>
              <a:pPr/>
              <a:t>34</a:t>
            </a:fld>
            <a:endParaRPr lang="en-US" dirty="0"/>
          </a:p>
        </p:txBody>
      </p:sp>
      <p:sp>
        <p:nvSpPr>
          <p:cNvPr id="16" name="Speech Bubble: Rectangle with Corners Rounded 15">
            <a:extLst>
              <a:ext uri="{FF2B5EF4-FFF2-40B4-BE49-F238E27FC236}">
                <a16:creationId xmlns:a16="http://schemas.microsoft.com/office/drawing/2014/main" id="{4644264F-8AF3-4A2B-951B-BF96E3E7FA77}"/>
              </a:ext>
            </a:extLst>
          </p:cNvPr>
          <p:cNvSpPr/>
          <p:nvPr/>
        </p:nvSpPr>
        <p:spPr>
          <a:xfrm>
            <a:off x="2347631" y="1228998"/>
            <a:ext cx="1532806" cy="863930"/>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“More buses, more drivers that are nicer, and more polite phone operators. Let’s not forget we are all old or sick or disabled.” </a:t>
            </a:r>
            <a:endParaRPr lang="en-CA" sz="900" i="1" dirty="0">
              <a:solidFill>
                <a:schemeClr val="bg2">
                  <a:lumMod val="25000"/>
                </a:schemeClr>
              </a:solidFill>
            </a:endParaRPr>
          </a:p>
        </p:txBody>
      </p:sp>
      <p:sp>
        <p:nvSpPr>
          <p:cNvPr id="17" name="Speech Bubble: Rectangle with Corners Rounded 16">
            <a:extLst>
              <a:ext uri="{FF2B5EF4-FFF2-40B4-BE49-F238E27FC236}">
                <a16:creationId xmlns:a16="http://schemas.microsoft.com/office/drawing/2014/main" id="{7C435583-342A-42BE-97E0-86C5DA4F412C}"/>
              </a:ext>
            </a:extLst>
          </p:cNvPr>
          <p:cNvSpPr/>
          <p:nvPr/>
        </p:nvSpPr>
        <p:spPr>
          <a:xfrm>
            <a:off x="4004739" y="1713539"/>
            <a:ext cx="1706627" cy="999635"/>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“When I call to book my trip I usually do not get an answer. They say they will call back, but I usually do not within time. Plus, I would like a shorter time than 2 days.”</a:t>
            </a:r>
            <a:endParaRPr lang="en-CA" sz="900" i="1" dirty="0">
              <a:solidFill>
                <a:schemeClr val="bg2">
                  <a:lumMod val="25000"/>
                </a:schemeClr>
              </a:solidFill>
            </a:endParaRPr>
          </a:p>
        </p:txBody>
      </p:sp>
      <p:sp>
        <p:nvSpPr>
          <p:cNvPr id="19" name="Speech Bubble: Rectangle with Corners Rounded 18">
            <a:extLst>
              <a:ext uri="{FF2B5EF4-FFF2-40B4-BE49-F238E27FC236}">
                <a16:creationId xmlns:a16="http://schemas.microsoft.com/office/drawing/2014/main" id="{51D4B2B5-D9E8-4535-9762-1B1B230D7EB6}"/>
              </a:ext>
            </a:extLst>
          </p:cNvPr>
          <p:cNvSpPr/>
          <p:nvPr/>
        </p:nvSpPr>
        <p:spPr>
          <a:xfrm>
            <a:off x="6008914" y="1380449"/>
            <a:ext cx="2023655" cy="832907"/>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“The communication between drivers &amp; clients when calling to book so we don't get the places to be dropped off &amp; picked up mixed up.”</a:t>
            </a:r>
            <a:endParaRPr lang="en-CA" sz="900" i="1" dirty="0">
              <a:solidFill>
                <a:schemeClr val="bg2">
                  <a:lumMod val="25000"/>
                </a:schemeClr>
              </a:solidFill>
            </a:endParaRPr>
          </a:p>
        </p:txBody>
      </p:sp>
      <p:sp>
        <p:nvSpPr>
          <p:cNvPr id="22" name="Speech Bubble: Rectangle with Corners Rounded 21">
            <a:extLst>
              <a:ext uri="{FF2B5EF4-FFF2-40B4-BE49-F238E27FC236}">
                <a16:creationId xmlns:a16="http://schemas.microsoft.com/office/drawing/2014/main" id="{36D01E73-5CF0-44A9-BDC0-E2E7834E27B5}"/>
              </a:ext>
            </a:extLst>
          </p:cNvPr>
          <p:cNvSpPr/>
          <p:nvPr/>
        </p:nvSpPr>
        <p:spPr>
          <a:xfrm>
            <a:off x="2264479" y="3129876"/>
            <a:ext cx="2101711" cy="612772"/>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“Haven't used handyDART during the past two years as the service has been severely cut due to the pandemic.</a:t>
            </a:r>
            <a:endParaRPr lang="en-CA" sz="900" i="1" dirty="0">
              <a:solidFill>
                <a:schemeClr val="bg2">
                  <a:lumMod val="25000"/>
                </a:schemeClr>
              </a:solidFill>
            </a:endParaRPr>
          </a:p>
        </p:txBody>
      </p:sp>
      <p:sp>
        <p:nvSpPr>
          <p:cNvPr id="23" name="Speech Bubble: Rectangle with Corners Rounded 22">
            <a:extLst>
              <a:ext uri="{FF2B5EF4-FFF2-40B4-BE49-F238E27FC236}">
                <a16:creationId xmlns:a16="http://schemas.microsoft.com/office/drawing/2014/main" id="{9117875C-293D-43A4-BE4F-DFA4A0435C5E}"/>
              </a:ext>
            </a:extLst>
          </p:cNvPr>
          <p:cNvSpPr/>
          <p:nvPr/>
        </p:nvSpPr>
        <p:spPr>
          <a:xfrm>
            <a:off x="3954788" y="3873188"/>
            <a:ext cx="1952792" cy="612772"/>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“Prior to COVID I used handyDART always due to COVID I am only able to use H.D. to doctor &amp; physio.”</a:t>
            </a:r>
            <a:endParaRPr lang="en-CA" sz="900" i="1" dirty="0">
              <a:solidFill>
                <a:schemeClr val="bg2">
                  <a:lumMod val="25000"/>
                </a:schemeClr>
              </a:solidFill>
            </a:endParaRPr>
          </a:p>
        </p:txBody>
      </p:sp>
      <p:sp>
        <p:nvSpPr>
          <p:cNvPr id="24" name="Speech Bubble: Rectangle with Corners Rounded 23">
            <a:extLst>
              <a:ext uri="{FF2B5EF4-FFF2-40B4-BE49-F238E27FC236}">
                <a16:creationId xmlns:a16="http://schemas.microsoft.com/office/drawing/2014/main" id="{AFE06B79-6053-4CDC-B3A0-F81E0D71E3B0}"/>
              </a:ext>
            </a:extLst>
          </p:cNvPr>
          <p:cNvSpPr/>
          <p:nvPr/>
        </p:nvSpPr>
        <p:spPr>
          <a:xfrm>
            <a:off x="6123358" y="3129876"/>
            <a:ext cx="2112695" cy="1013087"/>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“Because of COVID and that I live in an assisted living with restricted time and had a Drs service in house or online I have little need to go out. Also, one friend who sometimes gives rides.”</a:t>
            </a:r>
            <a:endParaRPr lang="en-CA" sz="900" i="1" dirty="0">
              <a:solidFill>
                <a:schemeClr val="bg2">
                  <a:lumMod val="25000"/>
                </a:schemeClr>
              </a:solidFill>
            </a:endParaRPr>
          </a:p>
        </p:txBody>
      </p:sp>
      <p:sp>
        <p:nvSpPr>
          <p:cNvPr id="30" name="Title 1">
            <a:extLst>
              <a:ext uri="{FF2B5EF4-FFF2-40B4-BE49-F238E27FC236}">
                <a16:creationId xmlns:a16="http://schemas.microsoft.com/office/drawing/2014/main" id="{77D43847-0846-3743-B25E-EB5C2F649E00}"/>
              </a:ext>
            </a:extLst>
          </p:cNvPr>
          <p:cNvSpPr>
            <a:spLocks noGrp="1"/>
          </p:cNvSpPr>
          <p:nvPr>
            <p:ph type="title"/>
          </p:nvPr>
        </p:nvSpPr>
        <p:spPr>
          <a:xfrm>
            <a:off x="1261533" y="477894"/>
            <a:ext cx="6351602" cy="424732"/>
          </a:xfrm>
        </p:spPr>
        <p:txBody>
          <a:bodyPr/>
          <a:lstStyle/>
          <a:p>
            <a:r>
              <a:rPr lang="en-CA" dirty="0"/>
              <a:t>Suggestions for improvements to handyDART</a:t>
            </a:r>
          </a:p>
        </p:txBody>
      </p:sp>
      <p:sp>
        <p:nvSpPr>
          <p:cNvPr id="31" name="Freeform 31">
            <a:extLst>
              <a:ext uri="{FF2B5EF4-FFF2-40B4-BE49-F238E27FC236}">
                <a16:creationId xmlns:a16="http://schemas.microsoft.com/office/drawing/2014/main" id="{B9979FAE-FBB3-F64E-965E-AFF3D339474D}"/>
              </a:ext>
            </a:extLst>
          </p:cNvPr>
          <p:cNvSpPr>
            <a:spLocks noEditPoints="1"/>
          </p:cNvSpPr>
          <p:nvPr/>
        </p:nvSpPr>
        <p:spPr bwMode="auto">
          <a:xfrm>
            <a:off x="436854" y="369331"/>
            <a:ext cx="792943" cy="728213"/>
          </a:xfrm>
          <a:custGeom>
            <a:avLst/>
            <a:gdLst/>
            <a:ahLst/>
            <a:cxnLst>
              <a:cxn ang="0">
                <a:pos x="90" y="97"/>
              </a:cxn>
              <a:cxn ang="0">
                <a:pos x="128" y="60"/>
              </a:cxn>
              <a:cxn ang="0">
                <a:pos x="181" y="60"/>
              </a:cxn>
              <a:cxn ang="0">
                <a:pos x="186" y="61"/>
              </a:cxn>
              <a:cxn ang="0">
                <a:pos x="186" y="34"/>
              </a:cxn>
              <a:cxn ang="0">
                <a:pos x="152" y="0"/>
              </a:cxn>
              <a:cxn ang="0">
                <a:pos x="33" y="0"/>
              </a:cxn>
              <a:cxn ang="0">
                <a:pos x="0" y="34"/>
              </a:cxn>
              <a:cxn ang="0">
                <a:pos x="0" y="73"/>
              </a:cxn>
              <a:cxn ang="0">
                <a:pos x="33" y="107"/>
              </a:cxn>
              <a:cxn ang="0">
                <a:pos x="41" y="107"/>
              </a:cxn>
              <a:cxn ang="0">
                <a:pos x="19" y="158"/>
              </a:cxn>
              <a:cxn ang="0">
                <a:pos x="71" y="107"/>
              </a:cxn>
              <a:cxn ang="0">
                <a:pos x="90" y="107"/>
              </a:cxn>
              <a:cxn ang="0">
                <a:pos x="90" y="97"/>
              </a:cxn>
              <a:cxn ang="0">
                <a:pos x="181" y="73"/>
              </a:cxn>
              <a:cxn ang="0">
                <a:pos x="206" y="97"/>
              </a:cxn>
              <a:cxn ang="0">
                <a:pos x="206" y="126"/>
              </a:cxn>
              <a:cxn ang="0">
                <a:pos x="181" y="151"/>
              </a:cxn>
              <a:cxn ang="0">
                <a:pos x="162" y="151"/>
              </a:cxn>
              <a:cxn ang="0">
                <a:pos x="179" y="189"/>
              </a:cxn>
              <a:cxn ang="0">
                <a:pos x="141" y="151"/>
              </a:cxn>
              <a:cxn ang="0">
                <a:pos x="128" y="151"/>
              </a:cxn>
              <a:cxn ang="0">
                <a:pos x="103" y="126"/>
              </a:cxn>
              <a:cxn ang="0">
                <a:pos x="103" y="97"/>
              </a:cxn>
              <a:cxn ang="0">
                <a:pos x="128" y="73"/>
              </a:cxn>
              <a:cxn ang="0">
                <a:pos x="181" y="73"/>
              </a:cxn>
            </a:cxnLst>
            <a:rect l="0" t="0" r="r" b="b"/>
            <a:pathLst>
              <a:path w="206" h="189">
                <a:moveTo>
                  <a:pt x="90" y="97"/>
                </a:moveTo>
                <a:cubicBezTo>
                  <a:pt x="90" y="82"/>
                  <a:pt x="101" y="60"/>
                  <a:pt x="128" y="60"/>
                </a:cubicBezTo>
                <a:cubicBezTo>
                  <a:pt x="181" y="60"/>
                  <a:pt x="181" y="60"/>
                  <a:pt x="181" y="60"/>
                </a:cubicBezTo>
                <a:cubicBezTo>
                  <a:pt x="183" y="60"/>
                  <a:pt x="184" y="60"/>
                  <a:pt x="186" y="61"/>
                </a:cubicBezTo>
                <a:cubicBezTo>
                  <a:pt x="186" y="34"/>
                  <a:pt x="186" y="34"/>
                  <a:pt x="186" y="34"/>
                </a:cubicBezTo>
                <a:cubicBezTo>
                  <a:pt x="186" y="34"/>
                  <a:pt x="186" y="0"/>
                  <a:pt x="152" y="0"/>
                </a:cubicBezTo>
                <a:cubicBezTo>
                  <a:pt x="33" y="0"/>
                  <a:pt x="33" y="0"/>
                  <a:pt x="33" y="0"/>
                </a:cubicBezTo>
                <a:cubicBezTo>
                  <a:pt x="33" y="0"/>
                  <a:pt x="0" y="0"/>
                  <a:pt x="0" y="34"/>
                </a:cubicBezTo>
                <a:cubicBezTo>
                  <a:pt x="0" y="73"/>
                  <a:pt x="0" y="73"/>
                  <a:pt x="0" y="73"/>
                </a:cubicBezTo>
                <a:cubicBezTo>
                  <a:pt x="0" y="73"/>
                  <a:pt x="0" y="107"/>
                  <a:pt x="33" y="107"/>
                </a:cubicBezTo>
                <a:cubicBezTo>
                  <a:pt x="41" y="107"/>
                  <a:pt x="41" y="107"/>
                  <a:pt x="41" y="107"/>
                </a:cubicBezTo>
                <a:cubicBezTo>
                  <a:pt x="39" y="123"/>
                  <a:pt x="34" y="145"/>
                  <a:pt x="19" y="158"/>
                </a:cubicBezTo>
                <a:cubicBezTo>
                  <a:pt x="19" y="158"/>
                  <a:pt x="59" y="143"/>
                  <a:pt x="71" y="107"/>
                </a:cubicBezTo>
                <a:cubicBezTo>
                  <a:pt x="90" y="107"/>
                  <a:pt x="90" y="107"/>
                  <a:pt x="90" y="107"/>
                </a:cubicBezTo>
                <a:lnTo>
                  <a:pt x="90" y="97"/>
                </a:lnTo>
                <a:close/>
                <a:moveTo>
                  <a:pt x="181" y="73"/>
                </a:moveTo>
                <a:cubicBezTo>
                  <a:pt x="181" y="73"/>
                  <a:pt x="206" y="73"/>
                  <a:pt x="206" y="97"/>
                </a:cubicBezTo>
                <a:cubicBezTo>
                  <a:pt x="206" y="126"/>
                  <a:pt x="206" y="126"/>
                  <a:pt x="206" y="126"/>
                </a:cubicBezTo>
                <a:cubicBezTo>
                  <a:pt x="206" y="126"/>
                  <a:pt x="206" y="151"/>
                  <a:pt x="181" y="151"/>
                </a:cubicBezTo>
                <a:cubicBezTo>
                  <a:pt x="162" y="151"/>
                  <a:pt x="162" y="151"/>
                  <a:pt x="162" y="151"/>
                </a:cubicBezTo>
                <a:cubicBezTo>
                  <a:pt x="164" y="163"/>
                  <a:pt x="168" y="179"/>
                  <a:pt x="179" y="189"/>
                </a:cubicBezTo>
                <a:cubicBezTo>
                  <a:pt x="179" y="189"/>
                  <a:pt x="149" y="178"/>
                  <a:pt x="141" y="151"/>
                </a:cubicBezTo>
                <a:cubicBezTo>
                  <a:pt x="128" y="151"/>
                  <a:pt x="128" y="151"/>
                  <a:pt x="128" y="151"/>
                </a:cubicBezTo>
                <a:cubicBezTo>
                  <a:pt x="128" y="151"/>
                  <a:pt x="103" y="151"/>
                  <a:pt x="103" y="126"/>
                </a:cubicBezTo>
                <a:cubicBezTo>
                  <a:pt x="103" y="97"/>
                  <a:pt x="103" y="97"/>
                  <a:pt x="103" y="97"/>
                </a:cubicBezTo>
                <a:cubicBezTo>
                  <a:pt x="103" y="97"/>
                  <a:pt x="103" y="73"/>
                  <a:pt x="128" y="73"/>
                </a:cubicBezTo>
                <a:cubicBezTo>
                  <a:pt x="181" y="73"/>
                  <a:pt x="181" y="73"/>
                  <a:pt x="181" y="73"/>
                </a:cubicBezTo>
              </a:path>
            </a:pathLst>
          </a:custGeom>
          <a:solidFill>
            <a:schemeClr val="accent6">
              <a:lumMod val="40000"/>
              <a:lumOff val="60000"/>
              <a:alpha val="25000"/>
            </a:schemeClr>
          </a:solidFill>
          <a:ln w="9525" cap="flat">
            <a:noFill/>
            <a:prstDash val="solid"/>
            <a:miter/>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4" name="TextBox 13">
            <a:extLst>
              <a:ext uri="{FF2B5EF4-FFF2-40B4-BE49-F238E27FC236}">
                <a16:creationId xmlns:a16="http://schemas.microsoft.com/office/drawing/2014/main" id="{B238DDA7-3A01-4A4D-9EBE-75B044F9C7FD}"/>
              </a:ext>
            </a:extLst>
          </p:cNvPr>
          <p:cNvSpPr txBox="1"/>
          <p:nvPr/>
        </p:nvSpPr>
        <p:spPr>
          <a:xfrm>
            <a:off x="105233" y="4816163"/>
            <a:ext cx="5802347" cy="295937"/>
          </a:xfrm>
          <a:prstGeom prst="rect">
            <a:avLst/>
          </a:prstGeom>
        </p:spPr>
        <p:txBody>
          <a:bodyPr vert="horz" wrap="square" lIns="68580" tIns="34290" rIns="68580" bIns="34290" rtlCol="0" anchor="b">
            <a:noAutofit/>
          </a:bodyPr>
          <a:lstStyle/>
          <a:p>
            <a:r>
              <a:rPr lang="en-CA" sz="700" dirty="0"/>
              <a:t>Base 2022: Total, n=1,203.</a:t>
            </a:r>
          </a:p>
          <a:p>
            <a:r>
              <a:rPr lang="en-CA" sz="700" dirty="0"/>
              <a:t>Q19. Do you have any additional comments or suggestions for improvements to handyDART service?</a:t>
            </a:r>
          </a:p>
        </p:txBody>
      </p:sp>
    </p:spTree>
    <p:extLst>
      <p:ext uri="{BB962C8B-B14F-4D97-AF65-F5344CB8AC3E}">
        <p14:creationId xmlns:p14="http://schemas.microsoft.com/office/powerpoint/2010/main" val="121690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A7F8F070-F83D-3B47-9021-75FCC8777EAC}"/>
              </a:ext>
            </a:extLst>
          </p:cNvPr>
          <p:cNvGraphicFramePr>
            <a:graphicFrameLocks noGrp="1"/>
          </p:cNvGraphicFramePr>
          <p:nvPr>
            <p:custDataLst>
              <p:tags r:id="rId1"/>
            </p:custDataLst>
            <p:extLst>
              <p:ext uri="{D42A27DB-BD31-4B8C-83A1-F6EECF244321}">
                <p14:modId xmlns:p14="http://schemas.microsoft.com/office/powerpoint/2010/main" val="2650706836"/>
              </p:ext>
            </p:extLst>
          </p:nvPr>
        </p:nvGraphicFramePr>
        <p:xfrm>
          <a:off x="373821" y="1202192"/>
          <a:ext cx="7825675" cy="3419055"/>
        </p:xfrm>
        <a:graphic>
          <a:graphicData uri="http://schemas.openxmlformats.org/drawingml/2006/table">
            <a:tbl>
              <a:tblPr bandRow="1">
                <a:tableStyleId>{073A0DAA-6AF3-43AB-8588-CEC1D06C72B9}</a:tableStyleId>
              </a:tblPr>
              <a:tblGrid>
                <a:gridCol w="1700512">
                  <a:extLst>
                    <a:ext uri="{9D8B030D-6E8A-4147-A177-3AD203B41FA5}">
                      <a16:colId xmlns:a16="http://schemas.microsoft.com/office/drawing/2014/main" val="993512121"/>
                    </a:ext>
                  </a:extLst>
                </a:gridCol>
                <a:gridCol w="6125163">
                  <a:extLst>
                    <a:ext uri="{9D8B030D-6E8A-4147-A177-3AD203B41FA5}">
                      <a16:colId xmlns:a16="http://schemas.microsoft.com/office/drawing/2014/main" val="2203895143"/>
                    </a:ext>
                  </a:extLst>
                </a:gridCol>
              </a:tblGrid>
              <a:tr h="1139685">
                <a:tc>
                  <a:txBody>
                    <a:bodyPr/>
                    <a:lstStyle/>
                    <a:p>
                      <a:pPr algn="ctr"/>
                      <a:r>
                        <a:rPr lang="en-CA" sz="2000" b="1" dirty="0">
                          <a:solidFill>
                            <a:schemeClr val="bg1"/>
                          </a:solidFill>
                        </a:rPr>
                        <a:t> 2%</a:t>
                      </a:r>
                    </a:p>
                    <a:p>
                      <a:pPr algn="ctr"/>
                      <a:endParaRPr lang="en-CA" sz="1000" b="1" dirty="0">
                        <a:solidFill>
                          <a:schemeClr val="bg1"/>
                        </a:solidFill>
                      </a:endParaRPr>
                    </a:p>
                    <a:p>
                      <a:pPr algn="ctr"/>
                      <a:r>
                        <a:rPr lang="en-US" sz="1000" b="1" dirty="0">
                          <a:solidFill>
                            <a:schemeClr val="bg1"/>
                          </a:solidFill>
                        </a:rPr>
                        <a:t>Reduced wait times for service </a:t>
                      </a:r>
                      <a:endParaRPr lang="en-CA" sz="1000" b="1" dirty="0">
                        <a:solidFill>
                          <a:schemeClr val="bg1"/>
                        </a:solidFill>
                      </a:endParaRPr>
                    </a:p>
                  </a:txBody>
                  <a:tcPr anchor="ctr">
                    <a:lnB w="12700" cap="flat" cmpd="sng" algn="ctr">
                      <a:solidFill>
                        <a:schemeClr val="accent4"/>
                      </a:solidFill>
                      <a:prstDash val="sysDash"/>
                      <a:round/>
                      <a:headEnd type="none" w="med" len="med"/>
                      <a:tailEnd type="none" w="med" len="med"/>
                    </a:lnB>
                    <a:solidFill>
                      <a:schemeClr val="accent4">
                        <a:lumMod val="50000"/>
                      </a:schemeClr>
                    </a:solidFill>
                  </a:tcPr>
                </a:tc>
                <a:tc>
                  <a:txBody>
                    <a:bodyPr/>
                    <a:lstStyle/>
                    <a:p>
                      <a:pPr marL="0" marR="0" algn="just">
                        <a:lnSpc>
                          <a:spcPct val="107000"/>
                        </a:lnSpc>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B w="12700" cap="flat" cmpd="sng" algn="ctr">
                      <a:solidFill>
                        <a:schemeClr val="accent4"/>
                      </a:solidFill>
                      <a:prstDash val="sysDash"/>
                      <a:round/>
                      <a:headEnd type="none" w="med" len="med"/>
                      <a:tailEnd type="none" w="med" len="med"/>
                    </a:lnB>
                    <a:noFill/>
                  </a:tcPr>
                </a:tc>
                <a:extLst>
                  <a:ext uri="{0D108BD9-81ED-4DB2-BD59-A6C34878D82A}">
                    <a16:rowId xmlns:a16="http://schemas.microsoft.com/office/drawing/2014/main" val="603565932"/>
                  </a:ext>
                </a:extLst>
              </a:tr>
              <a:tr h="1139685">
                <a:tc>
                  <a:txBody>
                    <a:bodyPr/>
                    <a:lstStyle/>
                    <a:p>
                      <a:pPr algn="ctr"/>
                      <a:r>
                        <a:rPr lang="en-CA" sz="2000" b="1" dirty="0">
                          <a:solidFill>
                            <a:schemeClr val="bg1"/>
                          </a:solidFill>
                        </a:rPr>
                        <a:t>1%</a:t>
                      </a:r>
                    </a:p>
                    <a:p>
                      <a:pPr algn="ctr"/>
                      <a:endParaRPr lang="en-CA" sz="1000" b="1" dirty="0">
                        <a:solidFill>
                          <a:schemeClr val="bg1"/>
                        </a:solidFill>
                      </a:endParaRPr>
                    </a:p>
                    <a:p>
                      <a:pPr algn="ctr"/>
                      <a:r>
                        <a:rPr lang="en-US" sz="1000" b="1" dirty="0">
                          <a:solidFill>
                            <a:schemeClr val="bg1"/>
                          </a:solidFill>
                        </a:rPr>
                        <a:t>More communication/ information</a:t>
                      </a:r>
                      <a:endParaRPr lang="en-CA" sz="1000" b="1" dirty="0">
                        <a:solidFill>
                          <a:schemeClr val="bg1"/>
                        </a:solidFill>
                      </a:endParaRPr>
                    </a:p>
                  </a:txBody>
                  <a:tcPr anchor="ctr">
                    <a:lnT w="12700" cap="flat" cmpd="sng" algn="ctr">
                      <a:solidFill>
                        <a:schemeClr val="accent4"/>
                      </a:solidFill>
                      <a:prstDash val="sysDash"/>
                      <a:round/>
                      <a:headEnd type="none" w="med" len="med"/>
                      <a:tailEnd type="none" w="med" len="med"/>
                    </a:lnT>
                    <a:lnB w="12700" cap="flat" cmpd="sng" algn="ctr">
                      <a:solidFill>
                        <a:schemeClr val="accent4"/>
                      </a:solidFill>
                      <a:prstDash val="sysDash"/>
                      <a:round/>
                      <a:headEnd type="none" w="med" len="med"/>
                      <a:tailEnd type="none" w="med" len="med"/>
                    </a:lnB>
                    <a:solidFill>
                      <a:schemeClr val="accent4">
                        <a:lumMod val="50000"/>
                      </a:schemeClr>
                    </a:solidFill>
                  </a:tcPr>
                </a:tc>
                <a:tc>
                  <a:txBody>
                    <a:bodyPr/>
                    <a:lstStyle/>
                    <a:p>
                      <a:pPr marL="0" marR="0" algn="just">
                        <a:lnSpc>
                          <a:spcPct val="107000"/>
                        </a:lnSpc>
                        <a:spcBef>
                          <a:spcPts val="0"/>
                        </a:spcBef>
                        <a:spcAft>
                          <a:spcPts val="8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T w="12700" cap="flat" cmpd="sng" algn="ctr">
                      <a:solidFill>
                        <a:schemeClr val="accent4"/>
                      </a:solidFill>
                      <a:prstDash val="sysDash"/>
                      <a:round/>
                      <a:headEnd type="none" w="med" len="med"/>
                      <a:tailEnd type="none" w="med" len="med"/>
                    </a:lnT>
                    <a:lnB w="12700" cap="flat" cmpd="sng" algn="ctr">
                      <a:solidFill>
                        <a:schemeClr val="accent4"/>
                      </a:solidFill>
                      <a:prstDash val="sysDash"/>
                      <a:round/>
                      <a:headEnd type="none" w="med" len="med"/>
                      <a:tailEnd type="none" w="med" len="med"/>
                    </a:lnB>
                    <a:noFill/>
                  </a:tcPr>
                </a:tc>
                <a:extLst>
                  <a:ext uri="{0D108BD9-81ED-4DB2-BD59-A6C34878D82A}">
                    <a16:rowId xmlns:a16="http://schemas.microsoft.com/office/drawing/2014/main" val="852388860"/>
                  </a:ext>
                </a:extLst>
              </a:tr>
              <a:tr h="1139685">
                <a:tc>
                  <a:txBody>
                    <a:bodyPr/>
                    <a:lstStyle/>
                    <a:p>
                      <a:pPr algn="ctr"/>
                      <a:r>
                        <a:rPr lang="en-CA" sz="2000" b="1" dirty="0">
                          <a:solidFill>
                            <a:schemeClr val="bg1"/>
                          </a:solidFill>
                        </a:rPr>
                        <a:t> 2%</a:t>
                      </a:r>
                    </a:p>
                    <a:p>
                      <a:pPr algn="ctr"/>
                      <a:endParaRPr lang="en-CA" sz="1000" b="1" dirty="0">
                        <a:solidFill>
                          <a:schemeClr val="bg1"/>
                        </a:solidFill>
                      </a:endParaRPr>
                    </a:p>
                    <a:p>
                      <a:pPr algn="ctr"/>
                      <a:r>
                        <a:rPr lang="en-US" sz="1000" b="1" dirty="0">
                          <a:solidFill>
                            <a:schemeClr val="bg1"/>
                          </a:solidFill>
                        </a:rPr>
                        <a:t>Increase service hours </a:t>
                      </a:r>
                      <a:endParaRPr lang="en-CA" sz="1000" b="1" dirty="0">
                        <a:solidFill>
                          <a:schemeClr val="bg1"/>
                        </a:solidFill>
                      </a:endParaRPr>
                    </a:p>
                  </a:txBody>
                  <a:tcPr anchor="ctr">
                    <a:lnT w="12700" cap="flat" cmpd="sng" algn="ctr">
                      <a:solidFill>
                        <a:schemeClr val="accent4"/>
                      </a:solidFill>
                      <a:prstDash val="sysDash"/>
                      <a:round/>
                      <a:headEnd type="none" w="med" len="med"/>
                      <a:tailEnd type="none" w="med" len="med"/>
                    </a:lnT>
                    <a:solidFill>
                      <a:schemeClr val="accent4">
                        <a:lumMod val="50000"/>
                      </a:schemeClr>
                    </a:solidFill>
                  </a:tcPr>
                </a:tc>
                <a:tc>
                  <a:txBody>
                    <a:bodyPr/>
                    <a:lstStyle/>
                    <a:p>
                      <a:pPr marL="0" indent="0">
                        <a:buFont typeface="Arial" panose="020B0604020202020204" pitchFamily="34" charset="0"/>
                        <a:buNone/>
                      </a:pPr>
                      <a:endParaRPr lang="en-CA" sz="1000" b="1" noProof="0" dirty="0">
                        <a:latin typeface="Calibri Light" panose="020F0302020204030204" pitchFamily="34" charset="0"/>
                        <a:cs typeface="Calibri Light" panose="020F0302020204030204" pitchFamily="34" charset="0"/>
                      </a:endParaRPr>
                    </a:p>
                  </a:txBody>
                  <a:tcPr anchor="ctr">
                    <a:lnT w="12700" cap="flat" cmpd="sng" algn="ctr">
                      <a:solidFill>
                        <a:schemeClr val="accent4"/>
                      </a:solidFill>
                      <a:prstDash val="sysDash"/>
                      <a:round/>
                      <a:headEnd type="none" w="med" len="med"/>
                      <a:tailEnd type="none" w="med" len="med"/>
                    </a:lnT>
                    <a:noFill/>
                  </a:tcPr>
                </a:tc>
                <a:extLst>
                  <a:ext uri="{0D108BD9-81ED-4DB2-BD59-A6C34878D82A}">
                    <a16:rowId xmlns:a16="http://schemas.microsoft.com/office/drawing/2014/main" val="1780907952"/>
                  </a:ext>
                </a:extLst>
              </a:tr>
            </a:tbl>
          </a:graphicData>
        </a:graphic>
      </p:graphicFrame>
      <p:sp>
        <p:nvSpPr>
          <p:cNvPr id="4" name="Slide Number Placeholder 3">
            <a:extLst>
              <a:ext uri="{FF2B5EF4-FFF2-40B4-BE49-F238E27FC236}">
                <a16:creationId xmlns:a16="http://schemas.microsoft.com/office/drawing/2014/main" id="{247293B3-4C0D-46F6-AE61-0FDA77B15E0A}"/>
              </a:ext>
            </a:extLst>
          </p:cNvPr>
          <p:cNvSpPr>
            <a:spLocks noGrp="1"/>
          </p:cNvSpPr>
          <p:nvPr>
            <p:ph type="sldNum" sz="quarter" idx="12"/>
          </p:nvPr>
        </p:nvSpPr>
        <p:spPr/>
        <p:txBody>
          <a:bodyPr/>
          <a:lstStyle/>
          <a:p>
            <a:fld id="{36679B2B-0B95-3D41-A6BF-74EBACF9BD9F}" type="slidenum">
              <a:rPr lang="en-US" smtClean="0"/>
              <a:pPr/>
              <a:t>35</a:t>
            </a:fld>
            <a:endParaRPr lang="en-US" dirty="0"/>
          </a:p>
        </p:txBody>
      </p:sp>
      <p:sp>
        <p:nvSpPr>
          <p:cNvPr id="22" name="Speech Bubble: Rectangle with Corners Rounded 21">
            <a:extLst>
              <a:ext uri="{FF2B5EF4-FFF2-40B4-BE49-F238E27FC236}">
                <a16:creationId xmlns:a16="http://schemas.microsoft.com/office/drawing/2014/main" id="{36D01E73-5CF0-44A9-BDC0-E2E7834E27B5}"/>
              </a:ext>
            </a:extLst>
          </p:cNvPr>
          <p:cNvSpPr/>
          <p:nvPr/>
        </p:nvSpPr>
        <p:spPr>
          <a:xfrm>
            <a:off x="2313838" y="2493765"/>
            <a:ext cx="3181626" cy="707691"/>
          </a:xfrm>
          <a:prstGeom prst="wedgeRoundRectCallout">
            <a:avLst>
              <a:gd name="adj1" fmla="val -21365"/>
              <a:gd name="adj2" fmla="val 62500"/>
              <a:gd name="adj3" fmla="val 16667"/>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“It would be ideal if handyDART could call riders to let them know they were 5-10 min away. Sometimes at the hospital, my appointments run late and I have no way of knowing when my handyDART will come or if they have already come and gone.”</a:t>
            </a:r>
            <a:endParaRPr lang="en-CA" sz="900" i="1" dirty="0">
              <a:solidFill>
                <a:schemeClr val="bg2">
                  <a:lumMod val="25000"/>
                </a:schemeClr>
              </a:solidFill>
            </a:endParaRPr>
          </a:p>
        </p:txBody>
      </p:sp>
      <p:sp>
        <p:nvSpPr>
          <p:cNvPr id="18" name="Speech Bubble: Rectangle with Corners Rounded 17">
            <a:extLst>
              <a:ext uri="{FF2B5EF4-FFF2-40B4-BE49-F238E27FC236}">
                <a16:creationId xmlns:a16="http://schemas.microsoft.com/office/drawing/2014/main" id="{17EA2C67-EF6D-4282-9469-B5126AB3FFE3}"/>
              </a:ext>
            </a:extLst>
          </p:cNvPr>
          <p:cNvSpPr/>
          <p:nvPr/>
        </p:nvSpPr>
        <p:spPr>
          <a:xfrm>
            <a:off x="5665802" y="2429981"/>
            <a:ext cx="2590473" cy="835257"/>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“We have really missed the ability to book and change requests online.  While I understand there was a security issue, it has now been months since we have had access to any online booking system.  The phone is fine, but definitely more labour intensive and not as convenient.”</a:t>
            </a:r>
            <a:endParaRPr lang="en-CA" sz="900" i="1" dirty="0">
              <a:solidFill>
                <a:schemeClr val="bg2">
                  <a:lumMod val="25000"/>
                </a:schemeClr>
              </a:solidFill>
            </a:endParaRPr>
          </a:p>
        </p:txBody>
      </p:sp>
      <p:sp>
        <p:nvSpPr>
          <p:cNvPr id="27" name="Speech Bubble: Rectangle with Corners Rounded 26">
            <a:extLst>
              <a:ext uri="{FF2B5EF4-FFF2-40B4-BE49-F238E27FC236}">
                <a16:creationId xmlns:a16="http://schemas.microsoft.com/office/drawing/2014/main" id="{D6235EDA-92D6-473D-80D7-11F5D0DBBF69}"/>
              </a:ext>
            </a:extLst>
          </p:cNvPr>
          <p:cNvSpPr/>
          <p:nvPr/>
        </p:nvSpPr>
        <p:spPr>
          <a:xfrm>
            <a:off x="2604537" y="3657689"/>
            <a:ext cx="2413488" cy="652861"/>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“I would like for handyDART to run at nighttime as a lot of events are on at night. as handyDART is done at 430. if  they start running at night, I would use it more often.”</a:t>
            </a:r>
            <a:endParaRPr lang="en-CA" sz="900" i="1" dirty="0">
              <a:solidFill>
                <a:schemeClr val="bg2">
                  <a:lumMod val="25000"/>
                </a:schemeClr>
              </a:solidFill>
            </a:endParaRPr>
          </a:p>
        </p:txBody>
      </p:sp>
      <p:sp>
        <p:nvSpPr>
          <p:cNvPr id="29" name="Speech Bubble: Rectangle with Corners Rounded 28">
            <a:extLst>
              <a:ext uri="{FF2B5EF4-FFF2-40B4-BE49-F238E27FC236}">
                <a16:creationId xmlns:a16="http://schemas.microsoft.com/office/drawing/2014/main" id="{D1DF3218-D2D7-4353-BE0B-066B654738B1}"/>
              </a:ext>
            </a:extLst>
          </p:cNvPr>
          <p:cNvSpPr/>
          <p:nvPr/>
        </p:nvSpPr>
        <p:spPr>
          <a:xfrm>
            <a:off x="5683988" y="3692091"/>
            <a:ext cx="1929147" cy="547279"/>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“Introduce service on Sundays-my thought was just morning service for Church service hours.”</a:t>
            </a:r>
            <a:endParaRPr lang="en-CA" sz="900" i="1" dirty="0">
              <a:solidFill>
                <a:schemeClr val="bg2">
                  <a:lumMod val="25000"/>
                </a:schemeClr>
              </a:solidFill>
            </a:endParaRPr>
          </a:p>
        </p:txBody>
      </p:sp>
      <p:sp>
        <p:nvSpPr>
          <p:cNvPr id="30" name="Speech Bubble: Rectangle with Corners Rounded 29">
            <a:extLst>
              <a:ext uri="{FF2B5EF4-FFF2-40B4-BE49-F238E27FC236}">
                <a16:creationId xmlns:a16="http://schemas.microsoft.com/office/drawing/2014/main" id="{FDC12D67-6649-4B60-931C-94D59EFD0B75}"/>
              </a:ext>
            </a:extLst>
          </p:cNvPr>
          <p:cNvSpPr/>
          <p:nvPr/>
        </p:nvSpPr>
        <p:spPr>
          <a:xfrm>
            <a:off x="2214808" y="1398633"/>
            <a:ext cx="1395292" cy="546304"/>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“Had to sit outside for 50min - 3-times a week.”</a:t>
            </a:r>
            <a:endParaRPr lang="en-CA" sz="900" i="1" dirty="0">
              <a:solidFill>
                <a:schemeClr val="bg2">
                  <a:lumMod val="25000"/>
                </a:schemeClr>
              </a:solidFill>
            </a:endParaRPr>
          </a:p>
        </p:txBody>
      </p:sp>
      <p:sp>
        <p:nvSpPr>
          <p:cNvPr id="31" name="Speech Bubble: Rectangle with Corners Rounded 30">
            <a:extLst>
              <a:ext uri="{FF2B5EF4-FFF2-40B4-BE49-F238E27FC236}">
                <a16:creationId xmlns:a16="http://schemas.microsoft.com/office/drawing/2014/main" id="{473A7F32-167C-466B-9055-761B36651C84}"/>
              </a:ext>
            </a:extLst>
          </p:cNvPr>
          <p:cNvSpPr/>
          <p:nvPr/>
        </p:nvSpPr>
        <p:spPr>
          <a:xfrm>
            <a:off x="6192588" y="1295438"/>
            <a:ext cx="2035731" cy="707690"/>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“The ability to book with less than two weeks’ notice. Continued mandatory masks on handyDART and regular bus service (fall, winter and spring).</a:t>
            </a:r>
            <a:endParaRPr lang="en-CA" sz="900" i="1" dirty="0">
              <a:solidFill>
                <a:schemeClr val="bg2">
                  <a:lumMod val="25000"/>
                </a:schemeClr>
              </a:solidFill>
            </a:endParaRPr>
          </a:p>
        </p:txBody>
      </p:sp>
      <p:sp>
        <p:nvSpPr>
          <p:cNvPr id="24" name="Title 1">
            <a:extLst>
              <a:ext uri="{FF2B5EF4-FFF2-40B4-BE49-F238E27FC236}">
                <a16:creationId xmlns:a16="http://schemas.microsoft.com/office/drawing/2014/main" id="{0059CC1D-D8AA-E04B-8EA9-F4493649F087}"/>
              </a:ext>
            </a:extLst>
          </p:cNvPr>
          <p:cNvSpPr>
            <a:spLocks noGrp="1"/>
          </p:cNvSpPr>
          <p:nvPr>
            <p:ph type="title"/>
          </p:nvPr>
        </p:nvSpPr>
        <p:spPr>
          <a:xfrm>
            <a:off x="1261533" y="477894"/>
            <a:ext cx="6351602" cy="424732"/>
          </a:xfrm>
        </p:spPr>
        <p:txBody>
          <a:bodyPr/>
          <a:lstStyle/>
          <a:p>
            <a:r>
              <a:rPr lang="en-CA" dirty="0"/>
              <a:t>Suggestions for improvements to handyDART</a:t>
            </a:r>
          </a:p>
        </p:txBody>
      </p:sp>
      <p:sp>
        <p:nvSpPr>
          <p:cNvPr id="32" name="Freeform 31">
            <a:extLst>
              <a:ext uri="{FF2B5EF4-FFF2-40B4-BE49-F238E27FC236}">
                <a16:creationId xmlns:a16="http://schemas.microsoft.com/office/drawing/2014/main" id="{92B87CC1-C4F4-EF41-8531-313B91D56355}"/>
              </a:ext>
            </a:extLst>
          </p:cNvPr>
          <p:cNvSpPr>
            <a:spLocks noEditPoints="1"/>
          </p:cNvSpPr>
          <p:nvPr/>
        </p:nvSpPr>
        <p:spPr bwMode="auto">
          <a:xfrm>
            <a:off x="436854" y="369331"/>
            <a:ext cx="792943" cy="728213"/>
          </a:xfrm>
          <a:custGeom>
            <a:avLst/>
            <a:gdLst/>
            <a:ahLst/>
            <a:cxnLst>
              <a:cxn ang="0">
                <a:pos x="90" y="97"/>
              </a:cxn>
              <a:cxn ang="0">
                <a:pos x="128" y="60"/>
              </a:cxn>
              <a:cxn ang="0">
                <a:pos x="181" y="60"/>
              </a:cxn>
              <a:cxn ang="0">
                <a:pos x="186" y="61"/>
              </a:cxn>
              <a:cxn ang="0">
                <a:pos x="186" y="34"/>
              </a:cxn>
              <a:cxn ang="0">
                <a:pos x="152" y="0"/>
              </a:cxn>
              <a:cxn ang="0">
                <a:pos x="33" y="0"/>
              </a:cxn>
              <a:cxn ang="0">
                <a:pos x="0" y="34"/>
              </a:cxn>
              <a:cxn ang="0">
                <a:pos x="0" y="73"/>
              </a:cxn>
              <a:cxn ang="0">
                <a:pos x="33" y="107"/>
              </a:cxn>
              <a:cxn ang="0">
                <a:pos x="41" y="107"/>
              </a:cxn>
              <a:cxn ang="0">
                <a:pos x="19" y="158"/>
              </a:cxn>
              <a:cxn ang="0">
                <a:pos x="71" y="107"/>
              </a:cxn>
              <a:cxn ang="0">
                <a:pos x="90" y="107"/>
              </a:cxn>
              <a:cxn ang="0">
                <a:pos x="90" y="97"/>
              </a:cxn>
              <a:cxn ang="0">
                <a:pos x="181" y="73"/>
              </a:cxn>
              <a:cxn ang="0">
                <a:pos x="206" y="97"/>
              </a:cxn>
              <a:cxn ang="0">
                <a:pos x="206" y="126"/>
              </a:cxn>
              <a:cxn ang="0">
                <a:pos x="181" y="151"/>
              </a:cxn>
              <a:cxn ang="0">
                <a:pos x="162" y="151"/>
              </a:cxn>
              <a:cxn ang="0">
                <a:pos x="179" y="189"/>
              </a:cxn>
              <a:cxn ang="0">
                <a:pos x="141" y="151"/>
              </a:cxn>
              <a:cxn ang="0">
                <a:pos x="128" y="151"/>
              </a:cxn>
              <a:cxn ang="0">
                <a:pos x="103" y="126"/>
              </a:cxn>
              <a:cxn ang="0">
                <a:pos x="103" y="97"/>
              </a:cxn>
              <a:cxn ang="0">
                <a:pos x="128" y="73"/>
              </a:cxn>
              <a:cxn ang="0">
                <a:pos x="181" y="73"/>
              </a:cxn>
            </a:cxnLst>
            <a:rect l="0" t="0" r="r" b="b"/>
            <a:pathLst>
              <a:path w="206" h="189">
                <a:moveTo>
                  <a:pt x="90" y="97"/>
                </a:moveTo>
                <a:cubicBezTo>
                  <a:pt x="90" y="82"/>
                  <a:pt x="101" y="60"/>
                  <a:pt x="128" y="60"/>
                </a:cubicBezTo>
                <a:cubicBezTo>
                  <a:pt x="181" y="60"/>
                  <a:pt x="181" y="60"/>
                  <a:pt x="181" y="60"/>
                </a:cubicBezTo>
                <a:cubicBezTo>
                  <a:pt x="183" y="60"/>
                  <a:pt x="184" y="60"/>
                  <a:pt x="186" y="61"/>
                </a:cubicBezTo>
                <a:cubicBezTo>
                  <a:pt x="186" y="34"/>
                  <a:pt x="186" y="34"/>
                  <a:pt x="186" y="34"/>
                </a:cubicBezTo>
                <a:cubicBezTo>
                  <a:pt x="186" y="34"/>
                  <a:pt x="186" y="0"/>
                  <a:pt x="152" y="0"/>
                </a:cubicBezTo>
                <a:cubicBezTo>
                  <a:pt x="33" y="0"/>
                  <a:pt x="33" y="0"/>
                  <a:pt x="33" y="0"/>
                </a:cubicBezTo>
                <a:cubicBezTo>
                  <a:pt x="33" y="0"/>
                  <a:pt x="0" y="0"/>
                  <a:pt x="0" y="34"/>
                </a:cubicBezTo>
                <a:cubicBezTo>
                  <a:pt x="0" y="73"/>
                  <a:pt x="0" y="73"/>
                  <a:pt x="0" y="73"/>
                </a:cubicBezTo>
                <a:cubicBezTo>
                  <a:pt x="0" y="73"/>
                  <a:pt x="0" y="107"/>
                  <a:pt x="33" y="107"/>
                </a:cubicBezTo>
                <a:cubicBezTo>
                  <a:pt x="41" y="107"/>
                  <a:pt x="41" y="107"/>
                  <a:pt x="41" y="107"/>
                </a:cubicBezTo>
                <a:cubicBezTo>
                  <a:pt x="39" y="123"/>
                  <a:pt x="34" y="145"/>
                  <a:pt x="19" y="158"/>
                </a:cubicBezTo>
                <a:cubicBezTo>
                  <a:pt x="19" y="158"/>
                  <a:pt x="59" y="143"/>
                  <a:pt x="71" y="107"/>
                </a:cubicBezTo>
                <a:cubicBezTo>
                  <a:pt x="90" y="107"/>
                  <a:pt x="90" y="107"/>
                  <a:pt x="90" y="107"/>
                </a:cubicBezTo>
                <a:lnTo>
                  <a:pt x="90" y="97"/>
                </a:lnTo>
                <a:close/>
                <a:moveTo>
                  <a:pt x="181" y="73"/>
                </a:moveTo>
                <a:cubicBezTo>
                  <a:pt x="181" y="73"/>
                  <a:pt x="206" y="73"/>
                  <a:pt x="206" y="97"/>
                </a:cubicBezTo>
                <a:cubicBezTo>
                  <a:pt x="206" y="126"/>
                  <a:pt x="206" y="126"/>
                  <a:pt x="206" y="126"/>
                </a:cubicBezTo>
                <a:cubicBezTo>
                  <a:pt x="206" y="126"/>
                  <a:pt x="206" y="151"/>
                  <a:pt x="181" y="151"/>
                </a:cubicBezTo>
                <a:cubicBezTo>
                  <a:pt x="162" y="151"/>
                  <a:pt x="162" y="151"/>
                  <a:pt x="162" y="151"/>
                </a:cubicBezTo>
                <a:cubicBezTo>
                  <a:pt x="164" y="163"/>
                  <a:pt x="168" y="179"/>
                  <a:pt x="179" y="189"/>
                </a:cubicBezTo>
                <a:cubicBezTo>
                  <a:pt x="179" y="189"/>
                  <a:pt x="149" y="178"/>
                  <a:pt x="141" y="151"/>
                </a:cubicBezTo>
                <a:cubicBezTo>
                  <a:pt x="128" y="151"/>
                  <a:pt x="128" y="151"/>
                  <a:pt x="128" y="151"/>
                </a:cubicBezTo>
                <a:cubicBezTo>
                  <a:pt x="128" y="151"/>
                  <a:pt x="103" y="151"/>
                  <a:pt x="103" y="126"/>
                </a:cubicBezTo>
                <a:cubicBezTo>
                  <a:pt x="103" y="97"/>
                  <a:pt x="103" y="97"/>
                  <a:pt x="103" y="97"/>
                </a:cubicBezTo>
                <a:cubicBezTo>
                  <a:pt x="103" y="97"/>
                  <a:pt x="103" y="73"/>
                  <a:pt x="128" y="73"/>
                </a:cubicBezTo>
                <a:cubicBezTo>
                  <a:pt x="181" y="73"/>
                  <a:pt x="181" y="73"/>
                  <a:pt x="181" y="73"/>
                </a:cubicBezTo>
              </a:path>
            </a:pathLst>
          </a:custGeom>
          <a:solidFill>
            <a:schemeClr val="accent6">
              <a:lumMod val="40000"/>
              <a:lumOff val="60000"/>
              <a:alpha val="25000"/>
            </a:schemeClr>
          </a:solidFill>
          <a:ln w="9525" cap="flat">
            <a:noFill/>
            <a:prstDash val="solid"/>
            <a:miter/>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4" name="TextBox 13">
            <a:extLst>
              <a:ext uri="{FF2B5EF4-FFF2-40B4-BE49-F238E27FC236}">
                <a16:creationId xmlns:a16="http://schemas.microsoft.com/office/drawing/2014/main" id="{510186B8-4023-EB46-90F2-ECE5B7F44732}"/>
              </a:ext>
            </a:extLst>
          </p:cNvPr>
          <p:cNvSpPr txBox="1"/>
          <p:nvPr/>
        </p:nvSpPr>
        <p:spPr>
          <a:xfrm>
            <a:off x="105233" y="4816163"/>
            <a:ext cx="5802347" cy="295937"/>
          </a:xfrm>
          <a:prstGeom prst="rect">
            <a:avLst/>
          </a:prstGeom>
        </p:spPr>
        <p:txBody>
          <a:bodyPr vert="horz" wrap="square" lIns="68580" tIns="34290" rIns="68580" bIns="34290" rtlCol="0" anchor="b">
            <a:noAutofit/>
          </a:bodyPr>
          <a:lstStyle/>
          <a:p>
            <a:r>
              <a:rPr lang="en-CA" sz="700" dirty="0"/>
              <a:t>Base 2022: Total, n=1,203.</a:t>
            </a:r>
          </a:p>
          <a:p>
            <a:r>
              <a:rPr lang="en-CA" sz="700" dirty="0"/>
              <a:t>Q19. Do you have any additional comments or suggestions for improvements to handyDART service?</a:t>
            </a:r>
          </a:p>
        </p:txBody>
      </p:sp>
      <p:sp>
        <p:nvSpPr>
          <p:cNvPr id="15" name="Speech Bubble: Rectangle with Corners Rounded 14">
            <a:extLst>
              <a:ext uri="{FF2B5EF4-FFF2-40B4-BE49-F238E27FC236}">
                <a16:creationId xmlns:a16="http://schemas.microsoft.com/office/drawing/2014/main" id="{F2133B55-05CF-406F-B4B4-618511ABCEAA}"/>
              </a:ext>
            </a:extLst>
          </p:cNvPr>
          <p:cNvSpPr/>
          <p:nvPr/>
        </p:nvSpPr>
        <p:spPr>
          <a:xfrm>
            <a:off x="3895108" y="1247056"/>
            <a:ext cx="2012472" cy="849459"/>
          </a:xfrm>
          <a:prstGeom prst="wedgeRoundRectCallout">
            <a:avLst/>
          </a:prstGeom>
          <a:solidFill>
            <a:schemeClr val="accent4">
              <a:lumMod val="40000"/>
              <a:lumOff val="60000"/>
            </a:schemeClr>
          </a:solidFill>
          <a:ln>
            <a:solidFill>
              <a:srgbClr val="C8DAA2"/>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900" i="1" dirty="0">
                <a:solidFill>
                  <a:schemeClr val="bg2">
                    <a:lumMod val="25000"/>
                  </a:schemeClr>
                </a:solidFill>
              </a:rPr>
              <a:t>“DS location on my driver. Terrible Sitting Waiting for 45 minutes wondering if they'll show up. Ridiculous waiting 48 hours before you can book an appointment.”</a:t>
            </a:r>
            <a:endParaRPr lang="en-CA" sz="900" i="1" dirty="0">
              <a:solidFill>
                <a:schemeClr val="bg2">
                  <a:lumMod val="25000"/>
                </a:schemeClr>
              </a:solidFill>
            </a:endParaRPr>
          </a:p>
        </p:txBody>
      </p:sp>
    </p:spTree>
    <p:extLst>
      <p:ext uri="{BB962C8B-B14F-4D97-AF65-F5344CB8AC3E}">
        <p14:creationId xmlns:p14="http://schemas.microsoft.com/office/powerpoint/2010/main" val="141718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7">
            <a:extLst>
              <a:ext uri="{FF2B5EF4-FFF2-40B4-BE49-F238E27FC236}">
                <a16:creationId xmlns:a16="http://schemas.microsoft.com/office/drawing/2014/main" id="{20C1A312-0FAE-44D8-9DC6-31422EE5A34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5491" t="25000" r="5491"/>
          <a:stretch/>
        </p:blipFill>
        <p:spPr>
          <a:xfrm>
            <a:off x="0" y="0"/>
            <a:ext cx="9144000" cy="5143500"/>
          </a:xfrm>
        </p:spPr>
      </p:pic>
      <p:sp>
        <p:nvSpPr>
          <p:cNvPr id="7" name="Title 6"/>
          <p:cNvSpPr>
            <a:spLocks noGrp="1"/>
          </p:cNvSpPr>
          <p:nvPr>
            <p:ph type="title"/>
          </p:nvPr>
        </p:nvSpPr>
        <p:spPr/>
        <p:txBody>
          <a:bodyPr/>
          <a:lstStyle/>
          <a:p>
            <a:r>
              <a:rPr lang="en-US" dirty="0"/>
              <a:t>Awareness and perceptions of </a:t>
            </a:r>
            <a:br>
              <a:rPr lang="en-US" dirty="0"/>
            </a:br>
            <a:r>
              <a:rPr lang="en-US" dirty="0"/>
              <a:t>supplemental taxi programs</a:t>
            </a:r>
            <a:endParaRPr lang="fr-CA" noProof="0" dirty="0"/>
          </a:p>
        </p:txBody>
      </p:sp>
      <p:pic>
        <p:nvPicPr>
          <p:cNvPr id="4" name="Picture 3" descr="A picture containing text, clipart, vector graphics&#10;&#10;Description automatically generated">
            <a:extLst>
              <a:ext uri="{FF2B5EF4-FFF2-40B4-BE49-F238E27FC236}">
                <a16:creationId xmlns:a16="http://schemas.microsoft.com/office/drawing/2014/main" id="{D5DB0485-1BBF-8F4F-8979-F2F71645D4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4578" y="133741"/>
            <a:ext cx="916662" cy="526218"/>
          </a:xfrm>
          <a:prstGeom prst="rect">
            <a:avLst/>
          </a:prstGeom>
        </p:spPr>
      </p:pic>
    </p:spTree>
    <p:extLst>
      <p:ext uri="{BB962C8B-B14F-4D97-AF65-F5344CB8AC3E}">
        <p14:creationId xmlns:p14="http://schemas.microsoft.com/office/powerpoint/2010/main" val="25754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6EFF4E18-FE94-9544-9135-5CD910CD3A27}"/>
              </a:ext>
            </a:extLst>
          </p:cNvPr>
          <p:cNvSpPr/>
          <p:nvPr/>
        </p:nvSpPr>
        <p:spPr>
          <a:xfrm>
            <a:off x="456690" y="1724050"/>
            <a:ext cx="3068287" cy="2745838"/>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883D28-0DC8-4ABD-9655-12DDB7569CEA}"/>
              </a:ext>
            </a:extLst>
          </p:cNvPr>
          <p:cNvSpPr>
            <a:spLocks noGrp="1"/>
          </p:cNvSpPr>
          <p:nvPr>
            <p:ph type="title"/>
          </p:nvPr>
        </p:nvSpPr>
        <p:spPr>
          <a:xfrm>
            <a:off x="1047022" y="615955"/>
            <a:ext cx="7665395" cy="424732"/>
          </a:xfrm>
        </p:spPr>
        <p:txBody>
          <a:bodyPr>
            <a:noAutofit/>
          </a:bodyPr>
          <a:lstStyle/>
          <a:p>
            <a:r>
              <a:rPr lang="en-US" sz="2100" dirty="0"/>
              <a:t>Almost three-quarters of riders are aware of the Taxi Saver program</a:t>
            </a:r>
            <a:endParaRPr lang="en-CA" sz="2100" dirty="0"/>
          </a:p>
        </p:txBody>
      </p:sp>
      <p:sp>
        <p:nvSpPr>
          <p:cNvPr id="3" name="Text Placeholder 2">
            <a:extLst>
              <a:ext uri="{FF2B5EF4-FFF2-40B4-BE49-F238E27FC236}">
                <a16:creationId xmlns:a16="http://schemas.microsoft.com/office/drawing/2014/main" id="{0D2ED5FD-7EBB-7943-BCE8-368F8529419C}"/>
              </a:ext>
            </a:extLst>
          </p:cNvPr>
          <p:cNvSpPr>
            <a:spLocks noGrp="1"/>
          </p:cNvSpPr>
          <p:nvPr>
            <p:ph type="body" sz="quarter" idx="13"/>
          </p:nvPr>
        </p:nvSpPr>
        <p:spPr>
          <a:xfrm>
            <a:off x="373318" y="1087370"/>
            <a:ext cx="8427782" cy="664797"/>
          </a:xfrm>
        </p:spPr>
        <p:txBody>
          <a:bodyPr/>
          <a:lstStyle/>
          <a:p>
            <a:r>
              <a:rPr lang="en-CA" sz="1200" dirty="0">
                <a:solidFill>
                  <a:schemeClr val="accent2"/>
                </a:solidFill>
              </a:rPr>
              <a:t>Urban riders (79%) are more likely to be aware of the Taxi Saver program than those in rural areas (59%).</a:t>
            </a:r>
          </a:p>
          <a:p>
            <a:r>
              <a:rPr lang="en-CA" sz="1200" dirty="0">
                <a:solidFill>
                  <a:schemeClr val="accent2"/>
                </a:solidFill>
              </a:rPr>
              <a:t>Prince George riders (91%) are the most aware of the Taxi Saver program, while Vernon riders are by far the least aware (63%). </a:t>
            </a:r>
          </a:p>
          <a:p>
            <a:endParaRPr lang="en-US" sz="1200" dirty="0">
              <a:solidFill>
                <a:schemeClr val="accent2"/>
              </a:solidFill>
            </a:endParaRPr>
          </a:p>
        </p:txBody>
      </p:sp>
      <p:sp>
        <p:nvSpPr>
          <p:cNvPr id="4" name="Slide Number Placeholder 3">
            <a:extLst>
              <a:ext uri="{FF2B5EF4-FFF2-40B4-BE49-F238E27FC236}">
                <a16:creationId xmlns:a16="http://schemas.microsoft.com/office/drawing/2014/main" id="{67F46180-5524-4C9B-BDA3-C5AE5133AC63}"/>
              </a:ext>
            </a:extLst>
          </p:cNvPr>
          <p:cNvSpPr>
            <a:spLocks noGrp="1"/>
          </p:cNvSpPr>
          <p:nvPr>
            <p:ph type="sldNum" sz="quarter" idx="12"/>
          </p:nvPr>
        </p:nvSpPr>
        <p:spPr/>
        <p:txBody>
          <a:bodyPr/>
          <a:lstStyle/>
          <a:p>
            <a:fld id="{36679B2B-0B95-3D41-A6BF-74EBACF9BD9F}" type="slidenum">
              <a:rPr lang="en-US" smtClean="0"/>
              <a:pPr/>
              <a:t>37</a:t>
            </a:fld>
            <a:endParaRPr lang="en-US" dirty="0"/>
          </a:p>
        </p:txBody>
      </p:sp>
      <p:graphicFrame>
        <p:nvGraphicFramePr>
          <p:cNvPr id="17" name="Chart 16">
            <a:extLst>
              <a:ext uri="{FF2B5EF4-FFF2-40B4-BE49-F238E27FC236}">
                <a16:creationId xmlns:a16="http://schemas.microsoft.com/office/drawing/2014/main" id="{45FA40B1-737D-4AE9-8CE6-E395924F3DE6}"/>
              </a:ext>
            </a:extLst>
          </p:cNvPr>
          <p:cNvGraphicFramePr/>
          <p:nvPr>
            <p:extLst/>
          </p:nvPr>
        </p:nvGraphicFramePr>
        <p:xfrm>
          <a:off x="513943" y="1744259"/>
          <a:ext cx="3357204" cy="274583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7FA5A5BD-BEBD-4140-A097-78269799F9CF}"/>
              </a:ext>
            </a:extLst>
          </p:cNvPr>
          <p:cNvSpPr txBox="1"/>
          <p:nvPr/>
        </p:nvSpPr>
        <p:spPr>
          <a:xfrm>
            <a:off x="5324736" y="1972690"/>
            <a:ext cx="2645131" cy="388456"/>
          </a:xfrm>
          <a:prstGeom prst="rect">
            <a:avLst/>
          </a:prstGeom>
        </p:spPr>
        <p:txBody>
          <a:bodyPr vert="horz" wrap="square" lIns="68580" tIns="34290" rIns="68580" bIns="34290" rtlCol="0" anchor="ctr">
            <a:noAutofit/>
          </a:bodyPr>
          <a:lstStyle/>
          <a:p>
            <a:pPr algn="ctr"/>
            <a:r>
              <a:rPr lang="en-CA" sz="1400" b="1" dirty="0">
                <a:solidFill>
                  <a:prstClr val="black">
                    <a:lumMod val="65000"/>
                    <a:lumOff val="35000"/>
                  </a:prstClr>
                </a:solidFill>
              </a:rPr>
              <a:t>AWARENESS </a:t>
            </a:r>
            <a:br>
              <a:rPr lang="en-CA" sz="1400" b="1" dirty="0">
                <a:solidFill>
                  <a:prstClr val="black">
                    <a:lumMod val="65000"/>
                    <a:lumOff val="35000"/>
                  </a:prstClr>
                </a:solidFill>
              </a:rPr>
            </a:br>
            <a:r>
              <a:rPr lang="en-CA" sz="1400" i="1" dirty="0">
                <a:solidFill>
                  <a:prstClr val="black">
                    <a:lumMod val="65000"/>
                    <a:lumOff val="35000"/>
                  </a:prstClr>
                </a:solidFill>
              </a:rPr>
              <a:t>of the Taxi Saver Program in 2022</a:t>
            </a:r>
          </a:p>
        </p:txBody>
      </p:sp>
      <p:sp>
        <p:nvSpPr>
          <p:cNvPr id="24" name="TextBox 23">
            <a:extLst>
              <a:ext uri="{FF2B5EF4-FFF2-40B4-BE49-F238E27FC236}">
                <a16:creationId xmlns:a16="http://schemas.microsoft.com/office/drawing/2014/main" id="{97E7ABDD-89DA-874F-8A71-C9F04235EE61}"/>
              </a:ext>
            </a:extLst>
          </p:cNvPr>
          <p:cNvSpPr txBox="1"/>
          <p:nvPr/>
        </p:nvSpPr>
        <p:spPr>
          <a:xfrm>
            <a:off x="118627" y="4815321"/>
            <a:ext cx="2980561" cy="258288"/>
          </a:xfrm>
          <a:prstGeom prst="rect">
            <a:avLst/>
          </a:prstGeom>
        </p:spPr>
        <p:txBody>
          <a:bodyPr vert="horz" wrap="square" lIns="68580" tIns="34290" rIns="68580" bIns="34290" rtlCol="0" anchor="b">
            <a:noAutofit/>
          </a:bodyPr>
          <a:lstStyle/>
          <a:p>
            <a:r>
              <a:rPr lang="en-CA" sz="700" dirty="0"/>
              <a:t>Base 2022: n=1,203. Base 2021: Total, n=581. Base 2020: n=453.  </a:t>
            </a:r>
          </a:p>
          <a:p>
            <a:r>
              <a:rPr lang="en-CA" sz="700" dirty="0"/>
              <a:t>Q9. Are you aware of the Taxi Saver program?</a:t>
            </a:r>
          </a:p>
        </p:txBody>
      </p:sp>
      <p:sp>
        <p:nvSpPr>
          <p:cNvPr id="25" name="TextBox 24">
            <a:extLst>
              <a:ext uri="{FF2B5EF4-FFF2-40B4-BE49-F238E27FC236}">
                <a16:creationId xmlns:a16="http://schemas.microsoft.com/office/drawing/2014/main" id="{426301E1-EEB7-7944-8DE7-04E80DCAB255}"/>
              </a:ext>
            </a:extLst>
          </p:cNvPr>
          <p:cNvSpPr txBox="1"/>
          <p:nvPr/>
        </p:nvSpPr>
        <p:spPr>
          <a:xfrm>
            <a:off x="557258" y="1854427"/>
            <a:ext cx="2867149" cy="388456"/>
          </a:xfrm>
          <a:prstGeom prst="rect">
            <a:avLst/>
          </a:prstGeom>
        </p:spPr>
        <p:txBody>
          <a:bodyPr vert="horz" wrap="square" lIns="68580" tIns="34290" rIns="68580" bIns="34290" rtlCol="0" anchor="ctr">
            <a:noAutofit/>
          </a:bodyPr>
          <a:lstStyle/>
          <a:p>
            <a:r>
              <a:rPr lang="en-CA" sz="1400" b="1" dirty="0">
                <a:solidFill>
                  <a:prstClr val="black">
                    <a:lumMod val="65000"/>
                    <a:lumOff val="35000"/>
                  </a:prstClr>
                </a:solidFill>
              </a:rPr>
              <a:t>AWARENESS </a:t>
            </a:r>
            <a:br>
              <a:rPr lang="en-CA" sz="1400" b="1" dirty="0">
                <a:solidFill>
                  <a:prstClr val="black">
                    <a:lumMod val="65000"/>
                    <a:lumOff val="35000"/>
                  </a:prstClr>
                </a:solidFill>
              </a:rPr>
            </a:br>
            <a:r>
              <a:rPr lang="en-CA" sz="1400" i="1" dirty="0">
                <a:solidFill>
                  <a:prstClr val="black">
                    <a:lumMod val="65000"/>
                    <a:lumOff val="35000"/>
                  </a:prstClr>
                </a:solidFill>
              </a:rPr>
              <a:t>of the Taxi Saver Program</a:t>
            </a:r>
          </a:p>
        </p:txBody>
      </p:sp>
      <p:graphicFrame>
        <p:nvGraphicFramePr>
          <p:cNvPr id="6" name="Table 5">
            <a:extLst>
              <a:ext uri="{FF2B5EF4-FFF2-40B4-BE49-F238E27FC236}">
                <a16:creationId xmlns:a16="http://schemas.microsoft.com/office/drawing/2014/main" id="{FACF4E10-CA3A-214E-9F0B-C70C61A984B0}"/>
              </a:ext>
            </a:extLst>
          </p:cNvPr>
          <p:cNvGraphicFramePr>
            <a:graphicFrameLocks noGrp="1"/>
          </p:cNvGraphicFramePr>
          <p:nvPr>
            <p:extLst/>
          </p:nvPr>
        </p:nvGraphicFramePr>
        <p:xfrm>
          <a:off x="513943" y="2562162"/>
          <a:ext cx="869029" cy="1762926"/>
        </p:xfrm>
        <a:graphic>
          <a:graphicData uri="http://schemas.openxmlformats.org/drawingml/2006/table">
            <a:tbl>
              <a:tblPr firstRow="1" bandRow="1">
                <a:tableStyleId>{00A15C55-8517-42AA-B614-E9B94910E393}</a:tableStyleId>
              </a:tblPr>
              <a:tblGrid>
                <a:gridCol w="869029">
                  <a:extLst>
                    <a:ext uri="{9D8B030D-6E8A-4147-A177-3AD203B41FA5}">
                      <a16:colId xmlns:a16="http://schemas.microsoft.com/office/drawing/2014/main" val="2809522673"/>
                    </a:ext>
                  </a:extLst>
                </a:gridCol>
              </a:tblGrid>
              <a:tr h="527433">
                <a:tc>
                  <a:txBody>
                    <a:bodyPr/>
                    <a:lstStyle/>
                    <a:p>
                      <a:pPr algn="r"/>
                      <a:r>
                        <a:rPr lang="en-US" sz="1000" b="0" dirty="0">
                          <a:solidFill>
                            <a:schemeClr val="bg2">
                              <a:lumMod val="25000"/>
                            </a:schemeClr>
                          </a:solidFill>
                        </a:rPr>
                        <a:t>Yes</a:t>
                      </a:r>
                      <a:endParaRPr lang="en-CA" sz="1000" b="0" dirty="0">
                        <a:solidFill>
                          <a:schemeClr val="bg2">
                            <a:lumMod val="25000"/>
                          </a:schemeClr>
                        </a:solidFill>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819871"/>
                  </a:ext>
                </a:extLst>
              </a:tr>
              <a:tr h="527433">
                <a:tc>
                  <a:txBody>
                    <a:bodyPr/>
                    <a:lstStyle/>
                    <a:p>
                      <a:pPr algn="r"/>
                      <a:r>
                        <a:rPr lang="en-US" sz="1000" b="0" dirty="0">
                          <a:solidFill>
                            <a:schemeClr val="bg2">
                              <a:lumMod val="25000"/>
                            </a:schemeClr>
                          </a:solidFill>
                        </a:rPr>
                        <a:t>No</a:t>
                      </a:r>
                      <a:endParaRPr lang="en-CA" sz="1000" b="0" dirty="0">
                        <a:solidFill>
                          <a:schemeClr val="bg2">
                            <a:lumMod val="25000"/>
                          </a:schemeClr>
                        </a:solidFill>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5219456"/>
                  </a:ext>
                </a:extLst>
              </a:tr>
              <a:tr h="708060">
                <a:tc>
                  <a:txBody>
                    <a:bodyPr/>
                    <a:lstStyle/>
                    <a:p>
                      <a:pPr algn="r"/>
                      <a:r>
                        <a:rPr lang="en-CA" sz="1000" b="0" dirty="0">
                          <a:solidFill>
                            <a:schemeClr val="bg2">
                              <a:lumMod val="25000"/>
                            </a:schemeClr>
                          </a:solidFill>
                        </a:rPr>
                        <a:t>Prefer not to answer</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2311197"/>
                  </a:ext>
                </a:extLst>
              </a:tr>
            </a:tbl>
          </a:graphicData>
        </a:graphic>
      </p:graphicFrame>
      <p:graphicFrame>
        <p:nvGraphicFramePr>
          <p:cNvPr id="26" name="Table 25">
            <a:extLst>
              <a:ext uri="{FF2B5EF4-FFF2-40B4-BE49-F238E27FC236}">
                <a16:creationId xmlns:a16="http://schemas.microsoft.com/office/drawing/2014/main" id="{215B3213-2D69-9A4E-917B-0C88862EACF2}"/>
              </a:ext>
            </a:extLst>
          </p:cNvPr>
          <p:cNvGraphicFramePr>
            <a:graphicFrameLocks noGrp="1"/>
          </p:cNvGraphicFramePr>
          <p:nvPr>
            <p:extLst/>
          </p:nvPr>
        </p:nvGraphicFramePr>
        <p:xfrm>
          <a:off x="3836192" y="2521835"/>
          <a:ext cx="5033621" cy="1566128"/>
        </p:xfrm>
        <a:graphic>
          <a:graphicData uri="http://schemas.openxmlformats.org/drawingml/2006/table">
            <a:tbl>
              <a:tblPr firstRow="1" bandRow="1">
                <a:tableStyleId>{00A15C55-8517-42AA-B614-E9B94910E393}</a:tableStyleId>
              </a:tblPr>
              <a:tblGrid>
                <a:gridCol w="562185">
                  <a:extLst>
                    <a:ext uri="{9D8B030D-6E8A-4147-A177-3AD203B41FA5}">
                      <a16:colId xmlns:a16="http://schemas.microsoft.com/office/drawing/2014/main" val="1370033215"/>
                    </a:ext>
                  </a:extLst>
                </a:gridCol>
                <a:gridCol w="471718">
                  <a:extLst>
                    <a:ext uri="{9D8B030D-6E8A-4147-A177-3AD203B41FA5}">
                      <a16:colId xmlns:a16="http://schemas.microsoft.com/office/drawing/2014/main" val="3549500605"/>
                    </a:ext>
                  </a:extLst>
                </a:gridCol>
                <a:gridCol w="471718">
                  <a:extLst>
                    <a:ext uri="{9D8B030D-6E8A-4147-A177-3AD203B41FA5}">
                      <a16:colId xmlns:a16="http://schemas.microsoft.com/office/drawing/2014/main" val="2728544790"/>
                    </a:ext>
                  </a:extLst>
                </a:gridCol>
                <a:gridCol w="504000">
                  <a:extLst>
                    <a:ext uri="{9D8B030D-6E8A-4147-A177-3AD203B41FA5}">
                      <a16:colId xmlns:a16="http://schemas.microsoft.com/office/drawing/2014/main" val="2430601670"/>
                    </a:ext>
                  </a:extLst>
                </a:gridCol>
                <a:gridCol w="504000">
                  <a:extLst>
                    <a:ext uri="{9D8B030D-6E8A-4147-A177-3AD203B41FA5}">
                      <a16:colId xmlns:a16="http://schemas.microsoft.com/office/drawing/2014/main" val="4210581126"/>
                    </a:ext>
                  </a:extLst>
                </a:gridCol>
                <a:gridCol w="504000">
                  <a:extLst>
                    <a:ext uri="{9D8B030D-6E8A-4147-A177-3AD203B41FA5}">
                      <a16:colId xmlns:a16="http://schemas.microsoft.com/office/drawing/2014/main" val="656137682"/>
                    </a:ext>
                  </a:extLst>
                </a:gridCol>
                <a:gridCol w="504000">
                  <a:extLst>
                    <a:ext uri="{9D8B030D-6E8A-4147-A177-3AD203B41FA5}">
                      <a16:colId xmlns:a16="http://schemas.microsoft.com/office/drawing/2014/main" val="2792904077"/>
                    </a:ext>
                  </a:extLst>
                </a:gridCol>
                <a:gridCol w="504000">
                  <a:extLst>
                    <a:ext uri="{9D8B030D-6E8A-4147-A177-3AD203B41FA5}">
                      <a16:colId xmlns:a16="http://schemas.microsoft.com/office/drawing/2014/main" val="1467221213"/>
                    </a:ext>
                  </a:extLst>
                </a:gridCol>
                <a:gridCol w="504000">
                  <a:extLst>
                    <a:ext uri="{9D8B030D-6E8A-4147-A177-3AD203B41FA5}">
                      <a16:colId xmlns:a16="http://schemas.microsoft.com/office/drawing/2014/main" val="3665733655"/>
                    </a:ext>
                  </a:extLst>
                </a:gridCol>
                <a:gridCol w="504000">
                  <a:extLst>
                    <a:ext uri="{9D8B030D-6E8A-4147-A177-3AD203B41FA5}">
                      <a16:colId xmlns:a16="http://schemas.microsoft.com/office/drawing/2014/main" val="1236891826"/>
                    </a:ext>
                  </a:extLst>
                </a:gridCol>
              </a:tblGrid>
              <a:tr h="311050">
                <a:tc>
                  <a:txBody>
                    <a:bodyPr/>
                    <a:lstStyle/>
                    <a:p>
                      <a:endParaRPr lang="en-CA" sz="1000" dirty="0">
                        <a:latin typeface="+mn-lt"/>
                      </a:endParaRPr>
                    </a:p>
                  </a:txBody>
                  <a:tcPr marL="68580" marR="68580" marT="34290" marB="34290">
                    <a:lnB w="9525" cap="flat" cmpd="sng" algn="ctr">
                      <a:solidFill>
                        <a:schemeClr val="bg1"/>
                      </a:solidFill>
                      <a:prstDash val="solid"/>
                      <a:round/>
                      <a:headEnd type="none" w="med" len="med"/>
                      <a:tailEnd type="none" w="med" len="med"/>
                    </a:lnB>
                    <a:noFill/>
                  </a:tcPr>
                </a:tc>
                <a:tc gridSpan="2">
                  <a:txBody>
                    <a:bodyPr/>
                    <a:lstStyle/>
                    <a:p>
                      <a:pPr algn="ctr"/>
                      <a:r>
                        <a:rPr lang="en-CA" sz="1000" b="1" dirty="0">
                          <a:solidFill>
                            <a:schemeClr val="bg1"/>
                          </a:solidFill>
                          <a:latin typeface="+mn-lt"/>
                        </a:rPr>
                        <a:t>REGION</a:t>
                      </a:r>
                    </a:p>
                  </a:txBody>
                  <a:tcPr marL="68580" marR="68580" marT="34290" marB="34290" anchor="ctr">
                    <a:lnR w="9525" cap="flat" cmpd="sng" algn="ctr">
                      <a:solidFill>
                        <a:schemeClr val="bg1"/>
                      </a:solidFill>
                      <a:prstDash val="solid"/>
                      <a:round/>
                      <a:headEnd type="none" w="med" len="med"/>
                      <a:tailEnd type="none" w="med" len="med"/>
                    </a:lnR>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pPr algn="ctr"/>
                      <a:endParaRPr lang="en-CA" sz="1200" b="0">
                        <a:solidFill>
                          <a:schemeClr val="bg2">
                            <a:lumMod val="25000"/>
                          </a:schemeClr>
                        </a:solidFill>
                      </a:endParaRPr>
                    </a:p>
                  </a:txBody>
                  <a:tcPr anchor="ctr"/>
                </a:tc>
                <a:tc gridSpan="7">
                  <a:txBody>
                    <a:bodyPr/>
                    <a:lstStyle/>
                    <a:p>
                      <a:pPr algn="ctr"/>
                      <a:r>
                        <a:rPr lang="en-CA" sz="1000" b="1" dirty="0">
                          <a:solidFill>
                            <a:schemeClr val="bg1"/>
                          </a:solidFill>
                          <a:latin typeface="+mn-lt"/>
                        </a:rPr>
                        <a:t>CITY</a:t>
                      </a:r>
                    </a:p>
                  </a:txBody>
                  <a:tcPr marL="68580" marR="68580" marT="34290" marB="34290" anchor="ctr">
                    <a:lnL w="9525" cap="flat" cmpd="sng" algn="ctr">
                      <a:solidFill>
                        <a:schemeClr val="bg1"/>
                      </a:solidFill>
                      <a:prstDash val="solid"/>
                      <a:round/>
                      <a:headEnd type="none" w="med" len="med"/>
                      <a:tailEnd type="none" w="med" len="med"/>
                    </a:lnL>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CA" sz="1100" b="1">
                        <a:solidFill>
                          <a:schemeClr val="bg2">
                            <a:lumMod val="25000"/>
                          </a:schemeClr>
                        </a:solidFill>
                      </a:endParaRPr>
                    </a:p>
                  </a:txBody>
                  <a:tcPr anchor="ctr"/>
                </a:tc>
                <a:tc hMerge="1">
                  <a:txBody>
                    <a:bodyPr/>
                    <a:lstStyle/>
                    <a:p>
                      <a:pPr algn="ctr"/>
                      <a:endParaRPr lang="en-CA" sz="1000" b="1">
                        <a:solidFill>
                          <a:schemeClr val="bg1"/>
                        </a:solidFill>
                        <a:latin typeface="+mn-lt"/>
                      </a:endParaRPr>
                    </a:p>
                  </a:txBody>
                  <a:tcPr marL="68580" marR="68580" marT="34290" marB="34290" anchor="ctr">
                    <a:lnL w="9525" cap="flat" cmpd="sng" algn="ctr">
                      <a:solidFill>
                        <a:schemeClr val="bg1"/>
                      </a:solidFill>
                      <a:prstDash val="solid"/>
                      <a:round/>
                      <a:headEnd type="none" w="med" len="med"/>
                      <a:tailEnd type="none" w="med" len="med"/>
                    </a:lnL>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pPr algn="ctr"/>
                      <a:endParaRPr lang="en-CA" sz="1000" b="1">
                        <a:solidFill>
                          <a:schemeClr val="bg1"/>
                        </a:solidFill>
                        <a:latin typeface="+mn-lt"/>
                      </a:endParaRPr>
                    </a:p>
                  </a:txBody>
                  <a:tcPr marL="68580" marR="68580" marT="34290" marB="34290" anchor="ctr">
                    <a:lnL w="9525" cap="flat" cmpd="sng" algn="ctr">
                      <a:solidFill>
                        <a:schemeClr val="bg1"/>
                      </a:solidFill>
                      <a:prstDash val="solid"/>
                      <a:round/>
                      <a:headEnd type="none" w="med" len="med"/>
                      <a:tailEnd type="none" w="med" len="med"/>
                    </a:lnL>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70387283"/>
                  </a:ext>
                </a:extLst>
              </a:tr>
              <a:tr h="486410">
                <a:tc>
                  <a:txBody>
                    <a:bodyPr/>
                    <a:lstStyle/>
                    <a:p>
                      <a:r>
                        <a:rPr lang="en-CA" sz="1400" b="1" dirty="0">
                          <a:solidFill>
                            <a:schemeClr val="accent4">
                              <a:lumMod val="75000"/>
                            </a:schemeClr>
                          </a:solidFill>
                        </a:rPr>
                        <a:t>2022</a:t>
                      </a:r>
                      <a:endParaRPr lang="en-CA" sz="1400" dirty="0">
                        <a:solidFill>
                          <a:schemeClr val="accent4">
                            <a:lumMod val="75000"/>
                          </a:schemeClr>
                        </a:solidFill>
                        <a:latin typeface="+mn-lt"/>
                      </a:endParaRPr>
                    </a:p>
                  </a:txBody>
                  <a:tcPr marL="68580" marR="68580" marT="34290" marB="34290" anchor="b">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lnSpc>
                          <a:spcPct val="80000"/>
                        </a:lnSpc>
                      </a:pPr>
                      <a:r>
                        <a:rPr lang="en-CA" sz="800" b="1" dirty="0">
                          <a:solidFill>
                            <a:schemeClr val="bg2">
                              <a:lumMod val="25000"/>
                            </a:schemeClr>
                          </a:solidFill>
                          <a:latin typeface="+mn-lt"/>
                        </a:rPr>
                        <a:t>Urban</a:t>
                      </a:r>
                    </a:p>
                    <a:p>
                      <a:pPr algn="ctr">
                        <a:lnSpc>
                          <a:spcPct val="80000"/>
                        </a:lnSpc>
                      </a:pPr>
                      <a:r>
                        <a:rPr lang="en-CA" sz="800" b="0" dirty="0">
                          <a:solidFill>
                            <a:schemeClr val="bg2">
                              <a:lumMod val="25000"/>
                            </a:schemeClr>
                          </a:solidFill>
                          <a:latin typeface="+mn-lt"/>
                        </a:rPr>
                        <a:t>(n=770)</a:t>
                      </a:r>
                    </a:p>
                  </a:txBody>
                  <a:tcPr marL="0" marR="0" marT="34290" marB="34290" anchor="b">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800" b="1" dirty="0">
                          <a:solidFill>
                            <a:schemeClr val="bg2">
                              <a:lumMod val="25000"/>
                            </a:schemeClr>
                          </a:solidFill>
                          <a:latin typeface="+mn-lt"/>
                        </a:rPr>
                        <a:t>Rural/ </a:t>
                      </a:r>
                      <a:br>
                        <a:rPr lang="en-CA" sz="800" b="1" dirty="0">
                          <a:solidFill>
                            <a:schemeClr val="bg2">
                              <a:lumMod val="25000"/>
                            </a:schemeClr>
                          </a:solidFill>
                          <a:latin typeface="+mn-lt"/>
                        </a:rPr>
                      </a:br>
                      <a:r>
                        <a:rPr lang="en-CA" sz="800" b="1" dirty="0">
                          <a:solidFill>
                            <a:schemeClr val="bg2">
                              <a:lumMod val="25000"/>
                            </a:schemeClr>
                          </a:solidFill>
                          <a:latin typeface="+mn-lt"/>
                        </a:rPr>
                        <a:t>Smaller Urban </a:t>
                      </a:r>
                    </a:p>
                    <a:p>
                      <a:pPr algn="ctr">
                        <a:lnSpc>
                          <a:spcPct val="80000"/>
                        </a:lnSpc>
                      </a:pPr>
                      <a:r>
                        <a:rPr lang="en-CA" sz="800" b="0" dirty="0">
                          <a:solidFill>
                            <a:schemeClr val="bg2">
                              <a:lumMod val="25000"/>
                            </a:schemeClr>
                          </a:solidFill>
                          <a:latin typeface="+mn-lt"/>
                        </a:rPr>
                        <a:t>(n=409)</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800" b="1" dirty="0">
                          <a:solidFill>
                            <a:schemeClr val="bg2">
                              <a:lumMod val="25000"/>
                            </a:schemeClr>
                          </a:solidFill>
                          <a:latin typeface="+mn-lt"/>
                        </a:rPr>
                        <a:t>Victoria </a:t>
                      </a:r>
                    </a:p>
                    <a:p>
                      <a:pPr algn="ctr">
                        <a:lnSpc>
                          <a:spcPct val="80000"/>
                        </a:lnSpc>
                      </a:pPr>
                      <a:r>
                        <a:rPr lang="en-CA" sz="800" b="0" dirty="0">
                          <a:solidFill>
                            <a:schemeClr val="bg2">
                              <a:lumMod val="25000"/>
                            </a:schemeClr>
                          </a:solidFill>
                          <a:latin typeface="+mn-lt"/>
                        </a:rPr>
                        <a:t>(n=354)</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800" b="1" dirty="0">
                          <a:solidFill>
                            <a:schemeClr val="bg2">
                              <a:lumMod val="25000"/>
                            </a:schemeClr>
                          </a:solidFill>
                          <a:latin typeface="+mn-lt"/>
                        </a:rPr>
                        <a:t>Kelowna </a:t>
                      </a:r>
                      <a:br>
                        <a:rPr lang="en-CA" sz="800" b="1" dirty="0">
                          <a:solidFill>
                            <a:schemeClr val="bg2">
                              <a:lumMod val="25000"/>
                            </a:schemeClr>
                          </a:solidFill>
                          <a:latin typeface="+mn-lt"/>
                        </a:rPr>
                      </a:br>
                      <a:r>
                        <a:rPr lang="en-CA" sz="800" b="0" dirty="0">
                          <a:solidFill>
                            <a:schemeClr val="bg2">
                              <a:lumMod val="25000"/>
                            </a:schemeClr>
                          </a:solidFill>
                          <a:latin typeface="+mn-lt"/>
                        </a:rPr>
                        <a:t>(n=144)</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800" b="1" dirty="0">
                          <a:solidFill>
                            <a:schemeClr val="bg2">
                              <a:lumMod val="25000"/>
                            </a:schemeClr>
                          </a:solidFill>
                          <a:latin typeface="+mn-lt"/>
                        </a:rPr>
                        <a:t>Abbotsford </a:t>
                      </a:r>
                      <a:br>
                        <a:rPr lang="en-CA" sz="800" b="1" dirty="0">
                          <a:solidFill>
                            <a:schemeClr val="bg2">
                              <a:lumMod val="25000"/>
                            </a:schemeClr>
                          </a:solidFill>
                          <a:latin typeface="+mn-lt"/>
                        </a:rPr>
                      </a:br>
                      <a:r>
                        <a:rPr lang="en-CA" sz="800" b="0" dirty="0">
                          <a:solidFill>
                            <a:schemeClr val="bg2">
                              <a:lumMod val="25000"/>
                            </a:schemeClr>
                          </a:solidFill>
                          <a:latin typeface="+mn-lt"/>
                        </a:rPr>
                        <a:t>(n=68)</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800" b="1" dirty="0">
                          <a:solidFill>
                            <a:schemeClr val="bg2">
                              <a:lumMod val="25000"/>
                            </a:schemeClr>
                          </a:solidFill>
                          <a:latin typeface="+mn-lt"/>
                        </a:rPr>
                        <a:t>Kamloops </a:t>
                      </a:r>
                      <a:br>
                        <a:rPr lang="en-CA" sz="800" b="1" dirty="0">
                          <a:solidFill>
                            <a:schemeClr val="bg2">
                              <a:lumMod val="25000"/>
                            </a:schemeClr>
                          </a:solidFill>
                          <a:latin typeface="+mn-lt"/>
                        </a:rPr>
                      </a:br>
                      <a:r>
                        <a:rPr lang="en-CA" sz="800" b="0" dirty="0">
                          <a:solidFill>
                            <a:schemeClr val="bg2">
                              <a:lumMod val="25000"/>
                            </a:schemeClr>
                          </a:solidFill>
                          <a:latin typeface="+mn-lt"/>
                        </a:rPr>
                        <a:t>(n=113)</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800" b="1" dirty="0">
                          <a:solidFill>
                            <a:schemeClr val="bg2">
                              <a:lumMod val="25000"/>
                            </a:schemeClr>
                          </a:solidFill>
                          <a:latin typeface="+mn-lt"/>
                        </a:rPr>
                        <a:t>Chilliwack </a:t>
                      </a:r>
                      <a:br>
                        <a:rPr lang="en-CA" sz="800" b="1" dirty="0">
                          <a:solidFill>
                            <a:schemeClr val="bg2">
                              <a:lumMod val="25000"/>
                            </a:schemeClr>
                          </a:solidFill>
                          <a:latin typeface="+mn-lt"/>
                        </a:rPr>
                      </a:br>
                      <a:r>
                        <a:rPr lang="en-CA" sz="800" b="0" dirty="0">
                          <a:solidFill>
                            <a:schemeClr val="bg2">
                              <a:lumMod val="25000"/>
                            </a:schemeClr>
                          </a:solidFill>
                          <a:latin typeface="+mn-lt"/>
                        </a:rPr>
                        <a:t>(n=70)</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lang="en-CA" sz="800" b="1" dirty="0">
                          <a:solidFill>
                            <a:schemeClr val="bg2">
                              <a:lumMod val="25000"/>
                            </a:schemeClr>
                          </a:solidFill>
                          <a:latin typeface="+mn-lt"/>
                        </a:rPr>
                        <a:t>Prince George </a:t>
                      </a:r>
                      <a:br>
                        <a:rPr lang="en-CA" sz="800" b="1" dirty="0">
                          <a:solidFill>
                            <a:schemeClr val="bg2">
                              <a:lumMod val="25000"/>
                            </a:schemeClr>
                          </a:solidFill>
                          <a:latin typeface="+mn-lt"/>
                        </a:rPr>
                      </a:br>
                      <a:r>
                        <a:rPr lang="en-CA" sz="800" b="0" dirty="0">
                          <a:solidFill>
                            <a:schemeClr val="bg2">
                              <a:lumMod val="25000"/>
                            </a:schemeClr>
                          </a:solidFill>
                          <a:latin typeface="+mn-lt"/>
                        </a:rPr>
                        <a:t>(n=69)</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lang="en-CA" sz="800" b="1" dirty="0">
                          <a:solidFill>
                            <a:schemeClr val="bg2">
                              <a:lumMod val="25000"/>
                            </a:schemeClr>
                          </a:solidFill>
                          <a:latin typeface="+mn-lt"/>
                        </a:rPr>
                        <a:t>Vernon</a:t>
                      </a:r>
                      <a:br>
                        <a:rPr lang="en-CA" sz="800" b="1" dirty="0">
                          <a:solidFill>
                            <a:schemeClr val="bg2">
                              <a:lumMod val="25000"/>
                            </a:schemeClr>
                          </a:solidFill>
                          <a:latin typeface="+mn-lt"/>
                        </a:rPr>
                      </a:br>
                      <a:r>
                        <a:rPr lang="en-CA" sz="800" b="0" dirty="0">
                          <a:solidFill>
                            <a:schemeClr val="bg2">
                              <a:lumMod val="25000"/>
                            </a:schemeClr>
                          </a:solidFill>
                          <a:latin typeface="+mn-lt"/>
                        </a:rPr>
                        <a:t>(n=54)</a:t>
                      </a:r>
                    </a:p>
                  </a:txBody>
                  <a:tcPr marL="0" marR="0" marT="34290" marB="34290" anchor="b">
                    <a:lnL w="9525" cap="flat" cmpd="sng" algn="ctr">
                      <a:solidFill>
                        <a:schemeClr val="bg1"/>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extLst>
                  <a:ext uri="{0D108BD9-81ED-4DB2-BD59-A6C34878D82A}">
                    <a16:rowId xmlns:a16="http://schemas.microsoft.com/office/drawing/2014/main" val="1268492341"/>
                  </a:ext>
                </a:extLst>
              </a:tr>
              <a:tr h="384334">
                <a:tc>
                  <a:txBody>
                    <a:bodyPr/>
                    <a:lstStyle/>
                    <a:p>
                      <a:r>
                        <a:rPr lang="en-US" sz="900" b="0" dirty="0">
                          <a:solidFill>
                            <a:schemeClr val="bg2">
                              <a:lumMod val="25000"/>
                            </a:schemeClr>
                          </a:solidFill>
                          <a:latin typeface="+mn-lt"/>
                        </a:rPr>
                        <a:t>Yes</a:t>
                      </a:r>
                    </a:p>
                  </a:txBody>
                  <a:tcPr marL="68580" marR="0" marT="34290" marB="3429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79%</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59%</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85%</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82%</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85%</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74%</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86%</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91%</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24%</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02765260"/>
                  </a:ext>
                </a:extLst>
              </a:tr>
              <a:tr h="384334">
                <a:tc>
                  <a:txBody>
                    <a:bodyPr/>
                    <a:lstStyle/>
                    <a:p>
                      <a:r>
                        <a:rPr lang="en-US" sz="900" b="0" dirty="0">
                          <a:solidFill>
                            <a:schemeClr val="bg2">
                              <a:lumMod val="25000"/>
                            </a:schemeClr>
                          </a:solidFill>
                          <a:latin typeface="+mn-lt"/>
                        </a:rPr>
                        <a:t>No</a:t>
                      </a:r>
                      <a:endParaRPr lang="en-US" sz="900" b="0" i="1" dirty="0">
                        <a:solidFill>
                          <a:schemeClr val="bg2">
                            <a:lumMod val="25000"/>
                          </a:schemeClr>
                        </a:solidFill>
                        <a:latin typeface="+mn-lt"/>
                      </a:endParaRPr>
                    </a:p>
                  </a:txBody>
                  <a:tcPr marL="68580" marR="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17%</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34%</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4">
                        <a:lumMod val="40000"/>
                        <a:lumOff val="60000"/>
                      </a:schemeClr>
                    </a:solid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12%</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13%</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10%</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25%</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4">
                        <a:lumMod val="40000"/>
                        <a:lumOff val="60000"/>
                      </a:schemeClr>
                    </a:solid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6%</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8%</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900" b="0" i="0" u="none" strike="noStrike" dirty="0">
                          <a:solidFill>
                            <a:schemeClr val="tx1">
                              <a:lumMod val="75000"/>
                              <a:lumOff val="25000"/>
                            </a:schemeClr>
                          </a:solidFill>
                          <a:effectLst/>
                          <a:latin typeface="Calibri" panose="020F0502020204030204" pitchFamily="34" charset="0"/>
                        </a:rPr>
                        <a:t>63%</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rgbClr val="E9F0DA"/>
                    </a:solidFill>
                  </a:tcPr>
                </a:tc>
                <a:extLst>
                  <a:ext uri="{0D108BD9-81ED-4DB2-BD59-A6C34878D82A}">
                    <a16:rowId xmlns:a16="http://schemas.microsoft.com/office/drawing/2014/main" val="2777666818"/>
                  </a:ext>
                </a:extLst>
              </a:tr>
            </a:tbl>
          </a:graphicData>
        </a:graphic>
      </p:graphicFrame>
      <p:grpSp>
        <p:nvGrpSpPr>
          <p:cNvPr id="27" name="Group 26">
            <a:extLst>
              <a:ext uri="{FF2B5EF4-FFF2-40B4-BE49-F238E27FC236}">
                <a16:creationId xmlns:a16="http://schemas.microsoft.com/office/drawing/2014/main" id="{4C45F188-27A2-754D-9DB5-026A14824B31}"/>
              </a:ext>
            </a:extLst>
          </p:cNvPr>
          <p:cNvGrpSpPr/>
          <p:nvPr/>
        </p:nvGrpSpPr>
        <p:grpSpPr>
          <a:xfrm>
            <a:off x="6247977" y="4821611"/>
            <a:ext cx="2039310" cy="187550"/>
            <a:chOff x="6247977" y="4821611"/>
            <a:chExt cx="2039310" cy="187550"/>
          </a:xfrm>
        </p:grpSpPr>
        <p:sp>
          <p:nvSpPr>
            <p:cNvPr id="28" name="Rectangle 27">
              <a:extLst>
                <a:ext uri="{FF2B5EF4-FFF2-40B4-BE49-F238E27FC236}">
                  <a16:creationId xmlns:a16="http://schemas.microsoft.com/office/drawing/2014/main" id="{99452FEE-58BD-7B41-9655-3F898459CAD8}"/>
                </a:ext>
              </a:extLst>
            </p:cNvPr>
            <p:cNvSpPr/>
            <p:nvPr/>
          </p:nvSpPr>
          <p:spPr>
            <a:xfrm>
              <a:off x="6247977" y="4844106"/>
              <a:ext cx="380190" cy="142560"/>
            </a:xfrm>
            <a:prstGeom prst="rect">
              <a:avLst/>
            </a:prstGeom>
            <a:solidFill>
              <a:schemeClr val="accent4">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350" dirty="0"/>
            </a:p>
          </p:txBody>
        </p:sp>
        <p:sp>
          <p:nvSpPr>
            <p:cNvPr id="29" name="TextBox 28">
              <a:extLst>
                <a:ext uri="{FF2B5EF4-FFF2-40B4-BE49-F238E27FC236}">
                  <a16:creationId xmlns:a16="http://schemas.microsoft.com/office/drawing/2014/main" id="{FBCBC39D-9C4E-8547-AA71-D3DD52E54686}"/>
                </a:ext>
              </a:extLst>
            </p:cNvPr>
            <p:cNvSpPr txBox="1"/>
            <p:nvPr/>
          </p:nvSpPr>
          <p:spPr>
            <a:xfrm>
              <a:off x="6628167" y="4821611"/>
              <a:ext cx="1659120" cy="187550"/>
            </a:xfrm>
            <a:prstGeom prst="rect">
              <a:avLst/>
            </a:prstGeom>
          </p:spPr>
          <p:txBody>
            <a:bodyPr vert="horz" wrap="square" lIns="68580" tIns="34290" rIns="68580" bIns="34290" rtlCol="0" anchor="ctr">
              <a:noAutofit/>
            </a:bodyPr>
            <a:lstStyle/>
            <a:p>
              <a:r>
                <a:rPr lang="en-CA" sz="800" dirty="0"/>
                <a:t>Significantly higher at the 95% level.</a:t>
              </a:r>
            </a:p>
          </p:txBody>
        </p:sp>
      </p:grpSp>
      <p:grpSp>
        <p:nvGrpSpPr>
          <p:cNvPr id="11" name="Group 10">
            <a:extLst>
              <a:ext uri="{FF2B5EF4-FFF2-40B4-BE49-F238E27FC236}">
                <a16:creationId xmlns:a16="http://schemas.microsoft.com/office/drawing/2014/main" id="{DF1D6203-B474-2B4B-9B15-44FB4A790EB9}"/>
              </a:ext>
            </a:extLst>
          </p:cNvPr>
          <p:cNvGrpSpPr/>
          <p:nvPr/>
        </p:nvGrpSpPr>
        <p:grpSpPr>
          <a:xfrm>
            <a:off x="419618" y="460255"/>
            <a:ext cx="627404" cy="627404"/>
            <a:chOff x="577406" y="2348738"/>
            <a:chExt cx="563852" cy="563852"/>
          </a:xfrm>
        </p:grpSpPr>
        <p:sp>
          <p:nvSpPr>
            <p:cNvPr id="32" name="Oval 31">
              <a:extLst>
                <a:ext uri="{FF2B5EF4-FFF2-40B4-BE49-F238E27FC236}">
                  <a16:creationId xmlns:a16="http://schemas.microsoft.com/office/drawing/2014/main" id="{C1D54580-1E44-244D-BF1F-62D527B10B26}"/>
                </a:ext>
              </a:extLst>
            </p:cNvPr>
            <p:cNvSpPr/>
            <p:nvPr/>
          </p:nvSpPr>
          <p:spPr>
            <a:xfrm>
              <a:off x="577406" y="2348738"/>
              <a:ext cx="563852" cy="563852"/>
            </a:xfrm>
            <a:prstGeom prst="ellipse">
              <a:avLst/>
            </a:prstGeom>
            <a:solidFill>
              <a:schemeClr val="bg1"/>
            </a:solid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Taxi outline">
              <a:extLst>
                <a:ext uri="{FF2B5EF4-FFF2-40B4-BE49-F238E27FC236}">
                  <a16:creationId xmlns:a16="http://schemas.microsoft.com/office/drawing/2014/main" id="{DC7842A8-1836-2040-B9A5-B94CE2898F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159" y="2359491"/>
              <a:ext cx="542345" cy="542345"/>
            </a:xfrm>
            <a:prstGeom prst="rect">
              <a:avLst/>
            </a:prstGeom>
          </p:spPr>
        </p:pic>
      </p:grpSp>
    </p:spTree>
    <p:extLst>
      <p:ext uri="{BB962C8B-B14F-4D97-AF65-F5344CB8AC3E}">
        <p14:creationId xmlns:p14="http://schemas.microsoft.com/office/powerpoint/2010/main" val="2421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6EFF4E18-FE94-9544-9135-5CD910CD3A27}"/>
              </a:ext>
            </a:extLst>
          </p:cNvPr>
          <p:cNvSpPr/>
          <p:nvPr/>
        </p:nvSpPr>
        <p:spPr>
          <a:xfrm>
            <a:off x="456690" y="1827746"/>
            <a:ext cx="3068287" cy="2694388"/>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883D28-0DC8-4ABD-9655-12DDB7569CEA}"/>
              </a:ext>
            </a:extLst>
          </p:cNvPr>
          <p:cNvSpPr>
            <a:spLocks noGrp="1"/>
          </p:cNvSpPr>
          <p:nvPr>
            <p:ph type="title"/>
          </p:nvPr>
        </p:nvSpPr>
        <p:spPr>
          <a:xfrm>
            <a:off x="1058987" y="477894"/>
            <a:ext cx="7114772" cy="424732"/>
          </a:xfrm>
        </p:spPr>
        <p:txBody>
          <a:bodyPr>
            <a:noAutofit/>
          </a:bodyPr>
          <a:lstStyle/>
          <a:p>
            <a:r>
              <a:rPr lang="en-US" sz="2000" dirty="0"/>
              <a:t>Six in ten riders who are aware of the Taxi Saver program also use the Taxi Saver program which is consistent with last year’s results</a:t>
            </a:r>
            <a:endParaRPr lang="en-CA" sz="2000" dirty="0"/>
          </a:p>
        </p:txBody>
      </p:sp>
      <p:sp>
        <p:nvSpPr>
          <p:cNvPr id="3" name="Text Placeholder 2">
            <a:extLst>
              <a:ext uri="{FF2B5EF4-FFF2-40B4-BE49-F238E27FC236}">
                <a16:creationId xmlns:a16="http://schemas.microsoft.com/office/drawing/2014/main" id="{0D2ED5FD-7EBB-7943-BCE8-368F8529419C}"/>
              </a:ext>
            </a:extLst>
          </p:cNvPr>
          <p:cNvSpPr>
            <a:spLocks noGrp="1"/>
          </p:cNvSpPr>
          <p:nvPr>
            <p:ph type="body" sz="quarter" idx="13"/>
          </p:nvPr>
        </p:nvSpPr>
        <p:spPr>
          <a:xfrm>
            <a:off x="373318" y="1176185"/>
            <a:ext cx="7618957" cy="424732"/>
          </a:xfrm>
        </p:spPr>
        <p:txBody>
          <a:bodyPr/>
          <a:lstStyle/>
          <a:p>
            <a:r>
              <a:rPr lang="en-US" sz="1200" dirty="0">
                <a:solidFill>
                  <a:schemeClr val="accent2"/>
                </a:solidFill>
              </a:rPr>
              <a:t>Use is higher among those who book one-time trips (63%). Victoria and Kamloops residents are least likely to use the program (41% and 49%, respectively) compared to other regions. </a:t>
            </a:r>
            <a:endParaRPr lang="en-CA" sz="1200" dirty="0">
              <a:solidFill>
                <a:schemeClr val="accent2"/>
              </a:solidFill>
            </a:endParaRPr>
          </a:p>
        </p:txBody>
      </p:sp>
      <p:sp>
        <p:nvSpPr>
          <p:cNvPr id="4" name="Slide Number Placeholder 3">
            <a:extLst>
              <a:ext uri="{FF2B5EF4-FFF2-40B4-BE49-F238E27FC236}">
                <a16:creationId xmlns:a16="http://schemas.microsoft.com/office/drawing/2014/main" id="{67F46180-5524-4C9B-BDA3-C5AE5133AC63}"/>
              </a:ext>
            </a:extLst>
          </p:cNvPr>
          <p:cNvSpPr>
            <a:spLocks noGrp="1"/>
          </p:cNvSpPr>
          <p:nvPr>
            <p:ph type="sldNum" sz="quarter" idx="12"/>
          </p:nvPr>
        </p:nvSpPr>
        <p:spPr/>
        <p:txBody>
          <a:bodyPr/>
          <a:lstStyle/>
          <a:p>
            <a:fld id="{36679B2B-0B95-3D41-A6BF-74EBACF9BD9F}" type="slidenum">
              <a:rPr lang="en-US" smtClean="0"/>
              <a:pPr/>
              <a:t>38</a:t>
            </a:fld>
            <a:endParaRPr lang="en-US" dirty="0"/>
          </a:p>
        </p:txBody>
      </p:sp>
      <p:graphicFrame>
        <p:nvGraphicFramePr>
          <p:cNvPr id="17" name="Chart 16">
            <a:extLst>
              <a:ext uri="{FF2B5EF4-FFF2-40B4-BE49-F238E27FC236}">
                <a16:creationId xmlns:a16="http://schemas.microsoft.com/office/drawing/2014/main" id="{45FA40B1-737D-4AE9-8CE6-E395924F3DE6}"/>
              </a:ext>
            </a:extLst>
          </p:cNvPr>
          <p:cNvGraphicFramePr/>
          <p:nvPr>
            <p:extLst/>
          </p:nvPr>
        </p:nvGraphicFramePr>
        <p:xfrm>
          <a:off x="513943" y="1847955"/>
          <a:ext cx="3357204" cy="274583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7FA5A5BD-BEBD-4140-A097-78269799F9CF}"/>
              </a:ext>
            </a:extLst>
          </p:cNvPr>
          <p:cNvSpPr txBox="1"/>
          <p:nvPr/>
        </p:nvSpPr>
        <p:spPr>
          <a:xfrm>
            <a:off x="4634820" y="1970511"/>
            <a:ext cx="4052489" cy="388456"/>
          </a:xfrm>
          <a:prstGeom prst="rect">
            <a:avLst/>
          </a:prstGeom>
        </p:spPr>
        <p:txBody>
          <a:bodyPr vert="horz" wrap="square" lIns="68580" tIns="34290" rIns="68580" bIns="34290" rtlCol="0" anchor="ctr">
            <a:noAutofit/>
          </a:bodyPr>
          <a:lstStyle/>
          <a:p>
            <a:pPr algn="ctr"/>
            <a:r>
              <a:rPr lang="en-CA" sz="1400" b="1" dirty="0">
                <a:solidFill>
                  <a:prstClr val="black">
                    <a:lumMod val="65000"/>
                    <a:lumOff val="35000"/>
                  </a:prstClr>
                </a:solidFill>
              </a:rPr>
              <a:t>USAGE </a:t>
            </a:r>
            <a:br>
              <a:rPr lang="en-CA" sz="1400" b="1" dirty="0">
                <a:solidFill>
                  <a:prstClr val="black">
                    <a:lumMod val="65000"/>
                    <a:lumOff val="35000"/>
                  </a:prstClr>
                </a:solidFill>
              </a:rPr>
            </a:br>
            <a:r>
              <a:rPr lang="en-CA" sz="1400" i="1" dirty="0">
                <a:solidFill>
                  <a:prstClr val="black">
                    <a:lumMod val="65000"/>
                    <a:lumOff val="35000"/>
                  </a:prstClr>
                </a:solidFill>
              </a:rPr>
              <a:t>of the Taxi Saver Program in 2022</a:t>
            </a:r>
            <a:endParaRPr lang="en-CA" sz="1400" b="1" dirty="0">
              <a:solidFill>
                <a:prstClr val="black">
                  <a:lumMod val="65000"/>
                  <a:lumOff val="35000"/>
                </a:prstClr>
              </a:solidFill>
            </a:endParaRPr>
          </a:p>
        </p:txBody>
      </p:sp>
      <p:sp>
        <p:nvSpPr>
          <p:cNvPr id="24" name="TextBox 23">
            <a:extLst>
              <a:ext uri="{FF2B5EF4-FFF2-40B4-BE49-F238E27FC236}">
                <a16:creationId xmlns:a16="http://schemas.microsoft.com/office/drawing/2014/main" id="{97E7ABDD-89DA-874F-8A71-C9F04235EE61}"/>
              </a:ext>
            </a:extLst>
          </p:cNvPr>
          <p:cNvSpPr txBox="1"/>
          <p:nvPr/>
        </p:nvSpPr>
        <p:spPr>
          <a:xfrm>
            <a:off x="118627" y="4815321"/>
            <a:ext cx="5802347" cy="258288"/>
          </a:xfrm>
          <a:prstGeom prst="rect">
            <a:avLst/>
          </a:prstGeom>
        </p:spPr>
        <p:txBody>
          <a:bodyPr vert="horz" wrap="square" lIns="68580" tIns="34290" rIns="68580" bIns="34290" rtlCol="0" anchor="b">
            <a:noAutofit/>
          </a:bodyPr>
          <a:lstStyle/>
          <a:p>
            <a:r>
              <a:rPr lang="en-CA" sz="700" dirty="0"/>
              <a:t>Among those aware of the Taxi Saver program in Q9 (for each wave). Base 2022: n=870. Base 2021: n=396. Base 2020: n=325.  </a:t>
            </a:r>
          </a:p>
          <a:p>
            <a:r>
              <a:rPr lang="en-CA" sz="700" dirty="0"/>
              <a:t>Q10. Do you use the Taxi Saver program?</a:t>
            </a:r>
          </a:p>
        </p:txBody>
      </p:sp>
      <p:sp>
        <p:nvSpPr>
          <p:cNvPr id="25" name="TextBox 24">
            <a:extLst>
              <a:ext uri="{FF2B5EF4-FFF2-40B4-BE49-F238E27FC236}">
                <a16:creationId xmlns:a16="http://schemas.microsoft.com/office/drawing/2014/main" id="{426301E1-EEB7-7944-8DE7-04E80DCAB255}"/>
              </a:ext>
            </a:extLst>
          </p:cNvPr>
          <p:cNvSpPr txBox="1"/>
          <p:nvPr/>
        </p:nvSpPr>
        <p:spPr>
          <a:xfrm>
            <a:off x="557258" y="1958123"/>
            <a:ext cx="2867149" cy="388456"/>
          </a:xfrm>
          <a:prstGeom prst="rect">
            <a:avLst/>
          </a:prstGeom>
        </p:spPr>
        <p:txBody>
          <a:bodyPr vert="horz" wrap="square" lIns="68580" tIns="34290" rIns="68580" bIns="34290" rtlCol="0" anchor="ctr">
            <a:noAutofit/>
          </a:bodyPr>
          <a:lstStyle/>
          <a:p>
            <a:r>
              <a:rPr lang="en-CA" sz="1400" b="1" dirty="0">
                <a:solidFill>
                  <a:prstClr val="black">
                    <a:lumMod val="65000"/>
                    <a:lumOff val="35000"/>
                  </a:prstClr>
                </a:solidFill>
              </a:rPr>
              <a:t>USAGE </a:t>
            </a:r>
            <a:br>
              <a:rPr lang="en-CA" sz="1400" b="1" dirty="0">
                <a:solidFill>
                  <a:prstClr val="black">
                    <a:lumMod val="65000"/>
                    <a:lumOff val="35000"/>
                  </a:prstClr>
                </a:solidFill>
              </a:rPr>
            </a:br>
            <a:r>
              <a:rPr lang="en-CA" sz="1400" i="1" dirty="0">
                <a:solidFill>
                  <a:prstClr val="black">
                    <a:lumMod val="65000"/>
                    <a:lumOff val="35000"/>
                  </a:prstClr>
                </a:solidFill>
              </a:rPr>
              <a:t>of the Taxi Saver Program</a:t>
            </a:r>
          </a:p>
        </p:txBody>
      </p:sp>
      <p:graphicFrame>
        <p:nvGraphicFramePr>
          <p:cNvPr id="6" name="Table 5">
            <a:extLst>
              <a:ext uri="{FF2B5EF4-FFF2-40B4-BE49-F238E27FC236}">
                <a16:creationId xmlns:a16="http://schemas.microsoft.com/office/drawing/2014/main" id="{FACF4E10-CA3A-214E-9F0B-C70C61A984B0}"/>
              </a:ext>
            </a:extLst>
          </p:cNvPr>
          <p:cNvGraphicFramePr>
            <a:graphicFrameLocks noGrp="1"/>
          </p:cNvGraphicFramePr>
          <p:nvPr>
            <p:extLst/>
          </p:nvPr>
        </p:nvGraphicFramePr>
        <p:xfrm>
          <a:off x="557258" y="2665858"/>
          <a:ext cx="869029" cy="1762926"/>
        </p:xfrm>
        <a:graphic>
          <a:graphicData uri="http://schemas.openxmlformats.org/drawingml/2006/table">
            <a:tbl>
              <a:tblPr firstRow="1" bandRow="1">
                <a:tableStyleId>{00A15C55-8517-42AA-B614-E9B94910E393}</a:tableStyleId>
              </a:tblPr>
              <a:tblGrid>
                <a:gridCol w="869029">
                  <a:extLst>
                    <a:ext uri="{9D8B030D-6E8A-4147-A177-3AD203B41FA5}">
                      <a16:colId xmlns:a16="http://schemas.microsoft.com/office/drawing/2014/main" val="2809522673"/>
                    </a:ext>
                  </a:extLst>
                </a:gridCol>
              </a:tblGrid>
              <a:tr h="527433">
                <a:tc>
                  <a:txBody>
                    <a:bodyPr/>
                    <a:lstStyle/>
                    <a:p>
                      <a:pPr algn="r"/>
                      <a:r>
                        <a:rPr lang="en-US" sz="1000" b="0" dirty="0">
                          <a:solidFill>
                            <a:schemeClr val="bg2">
                              <a:lumMod val="25000"/>
                            </a:schemeClr>
                          </a:solidFill>
                        </a:rPr>
                        <a:t>Yes</a:t>
                      </a:r>
                      <a:endParaRPr lang="en-CA" sz="1000" b="0" dirty="0">
                        <a:solidFill>
                          <a:schemeClr val="bg2">
                            <a:lumMod val="25000"/>
                          </a:schemeClr>
                        </a:solidFill>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819871"/>
                  </a:ext>
                </a:extLst>
              </a:tr>
              <a:tr h="527433">
                <a:tc>
                  <a:txBody>
                    <a:bodyPr/>
                    <a:lstStyle/>
                    <a:p>
                      <a:pPr algn="r"/>
                      <a:r>
                        <a:rPr lang="en-US" sz="1000" b="0" dirty="0">
                          <a:solidFill>
                            <a:schemeClr val="bg2">
                              <a:lumMod val="25000"/>
                            </a:schemeClr>
                          </a:solidFill>
                        </a:rPr>
                        <a:t>No</a:t>
                      </a:r>
                      <a:endParaRPr lang="en-CA" sz="1000" b="0" dirty="0">
                        <a:solidFill>
                          <a:schemeClr val="bg2">
                            <a:lumMod val="25000"/>
                          </a:schemeClr>
                        </a:solidFill>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5219456"/>
                  </a:ext>
                </a:extLst>
              </a:tr>
              <a:tr h="708060">
                <a:tc>
                  <a:txBody>
                    <a:bodyPr/>
                    <a:lstStyle/>
                    <a:p>
                      <a:pPr algn="r"/>
                      <a:r>
                        <a:rPr lang="en-CA" sz="1000" b="0" dirty="0">
                          <a:solidFill>
                            <a:schemeClr val="bg2">
                              <a:lumMod val="25000"/>
                            </a:schemeClr>
                          </a:solidFill>
                        </a:rPr>
                        <a:t>Prefer not to answer</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2311197"/>
                  </a:ext>
                </a:extLst>
              </a:tr>
            </a:tbl>
          </a:graphicData>
        </a:graphic>
      </p:graphicFrame>
      <p:graphicFrame>
        <p:nvGraphicFramePr>
          <p:cNvPr id="26" name="Table 25">
            <a:extLst>
              <a:ext uri="{FF2B5EF4-FFF2-40B4-BE49-F238E27FC236}">
                <a16:creationId xmlns:a16="http://schemas.microsoft.com/office/drawing/2014/main" id="{215B3213-2D69-9A4E-917B-0C88862EACF2}"/>
              </a:ext>
            </a:extLst>
          </p:cNvPr>
          <p:cNvGraphicFramePr>
            <a:graphicFrameLocks noGrp="1"/>
          </p:cNvGraphicFramePr>
          <p:nvPr>
            <p:extLst/>
          </p:nvPr>
        </p:nvGraphicFramePr>
        <p:xfrm>
          <a:off x="3928400" y="2521835"/>
          <a:ext cx="4758907" cy="1603435"/>
        </p:xfrm>
        <a:graphic>
          <a:graphicData uri="http://schemas.openxmlformats.org/drawingml/2006/table">
            <a:tbl>
              <a:tblPr firstRow="1" bandRow="1">
                <a:tableStyleId>{00A15C55-8517-42AA-B614-E9B94910E393}</a:tableStyleId>
              </a:tblPr>
              <a:tblGrid>
                <a:gridCol w="915987">
                  <a:extLst>
                    <a:ext uri="{9D8B030D-6E8A-4147-A177-3AD203B41FA5}">
                      <a16:colId xmlns:a16="http://schemas.microsoft.com/office/drawing/2014/main" val="1370033215"/>
                    </a:ext>
                  </a:extLst>
                </a:gridCol>
                <a:gridCol w="768584">
                  <a:extLst>
                    <a:ext uri="{9D8B030D-6E8A-4147-A177-3AD203B41FA5}">
                      <a16:colId xmlns:a16="http://schemas.microsoft.com/office/drawing/2014/main" val="3549500605"/>
                    </a:ext>
                  </a:extLst>
                </a:gridCol>
                <a:gridCol w="768584">
                  <a:extLst>
                    <a:ext uri="{9D8B030D-6E8A-4147-A177-3AD203B41FA5}">
                      <a16:colId xmlns:a16="http://schemas.microsoft.com/office/drawing/2014/main" val="1185046016"/>
                    </a:ext>
                  </a:extLst>
                </a:gridCol>
                <a:gridCol w="768584">
                  <a:extLst>
                    <a:ext uri="{9D8B030D-6E8A-4147-A177-3AD203B41FA5}">
                      <a16:colId xmlns:a16="http://schemas.microsoft.com/office/drawing/2014/main" val="2728544790"/>
                    </a:ext>
                  </a:extLst>
                </a:gridCol>
                <a:gridCol w="768584">
                  <a:extLst>
                    <a:ext uri="{9D8B030D-6E8A-4147-A177-3AD203B41FA5}">
                      <a16:colId xmlns:a16="http://schemas.microsoft.com/office/drawing/2014/main" val="2430601670"/>
                    </a:ext>
                  </a:extLst>
                </a:gridCol>
                <a:gridCol w="768584">
                  <a:extLst>
                    <a:ext uri="{9D8B030D-6E8A-4147-A177-3AD203B41FA5}">
                      <a16:colId xmlns:a16="http://schemas.microsoft.com/office/drawing/2014/main" val="4210581126"/>
                    </a:ext>
                  </a:extLst>
                </a:gridCol>
              </a:tblGrid>
              <a:tr h="336944">
                <a:tc>
                  <a:txBody>
                    <a:bodyPr/>
                    <a:lstStyle/>
                    <a:p>
                      <a:endParaRPr lang="en-CA" sz="1000" dirty="0">
                        <a:latin typeface="+mn-lt"/>
                      </a:endParaRPr>
                    </a:p>
                  </a:txBody>
                  <a:tcPr marL="68580" marR="68580" marT="34290" marB="34290">
                    <a:lnB w="9525" cap="flat" cmpd="sng" algn="ctr">
                      <a:solidFill>
                        <a:schemeClr val="bg1"/>
                      </a:solidFill>
                      <a:prstDash val="solid"/>
                      <a:round/>
                      <a:headEnd type="none" w="med" len="med"/>
                      <a:tailEnd type="none" w="med" len="med"/>
                    </a:lnB>
                    <a:noFill/>
                  </a:tcPr>
                </a:tc>
                <a:tc gridSpan="3">
                  <a:txBody>
                    <a:bodyPr/>
                    <a:lstStyle/>
                    <a:p>
                      <a:pPr algn="ctr"/>
                      <a:r>
                        <a:rPr lang="en-CA" sz="1000" b="1" dirty="0">
                          <a:solidFill>
                            <a:schemeClr val="bg1"/>
                          </a:solidFill>
                          <a:latin typeface="+mn-lt"/>
                        </a:rPr>
                        <a:t>TRIP BOOKING TYPE</a:t>
                      </a:r>
                    </a:p>
                  </a:txBody>
                  <a:tcPr marL="68580" marR="68580" marT="34290" marB="34290" anchor="ctr">
                    <a:lnR w="9525" cap="flat" cmpd="sng" algn="ctr">
                      <a:solidFill>
                        <a:schemeClr val="bg1"/>
                      </a:solidFill>
                      <a:prstDash val="solid"/>
                      <a:round/>
                      <a:headEnd type="none" w="med" len="med"/>
                      <a:tailEnd type="none" w="med" len="med"/>
                    </a:lnR>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endParaRPr lang="en-US"/>
                    </a:p>
                  </a:txBody>
                  <a:tcPr/>
                </a:tc>
                <a:tc hMerge="1">
                  <a:txBody>
                    <a:bodyPr/>
                    <a:lstStyle/>
                    <a:p>
                      <a:pPr algn="ctr"/>
                      <a:endParaRPr lang="en-CA" sz="1200" b="0">
                        <a:solidFill>
                          <a:schemeClr val="bg2">
                            <a:lumMod val="25000"/>
                          </a:schemeClr>
                        </a:solidFill>
                      </a:endParaRPr>
                    </a:p>
                  </a:txBody>
                  <a:tcPr anchor="ctr"/>
                </a:tc>
                <a:tc gridSpan="2">
                  <a:txBody>
                    <a:bodyPr/>
                    <a:lstStyle/>
                    <a:p>
                      <a:pPr algn="ctr"/>
                      <a:r>
                        <a:rPr lang="en-CA" sz="1000" b="1" dirty="0">
                          <a:solidFill>
                            <a:schemeClr val="bg1"/>
                          </a:solidFill>
                          <a:latin typeface="+mn-lt"/>
                        </a:rPr>
                        <a:t>REGION</a:t>
                      </a:r>
                    </a:p>
                  </a:txBody>
                  <a:tcPr marL="68580" marR="68580" marT="34290" marB="34290" anchor="ctr">
                    <a:lnL w="9525" cap="flat" cmpd="sng" algn="ctr">
                      <a:solidFill>
                        <a:schemeClr val="bg1"/>
                      </a:solidFill>
                      <a:prstDash val="solid"/>
                      <a:round/>
                      <a:headEnd type="none" w="med" len="med"/>
                      <a:tailEnd type="none" w="med" len="med"/>
                    </a:lnL>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pPr algn="ctr"/>
                      <a:endParaRPr lang="en-CA" sz="1200" b="0">
                        <a:solidFill>
                          <a:schemeClr val="bg2">
                            <a:lumMod val="25000"/>
                          </a:schemeClr>
                        </a:solidFill>
                      </a:endParaRPr>
                    </a:p>
                  </a:txBody>
                  <a:tcPr anchor="ctr"/>
                </a:tc>
                <a:extLst>
                  <a:ext uri="{0D108BD9-81ED-4DB2-BD59-A6C34878D82A}">
                    <a16:rowId xmlns:a16="http://schemas.microsoft.com/office/drawing/2014/main" val="170387283"/>
                  </a:ext>
                </a:extLst>
              </a:tr>
              <a:tr h="433835">
                <a:tc>
                  <a:txBody>
                    <a:bodyPr/>
                    <a:lstStyle/>
                    <a:p>
                      <a:r>
                        <a:rPr lang="en-CA" sz="1400" b="1" dirty="0">
                          <a:solidFill>
                            <a:schemeClr val="accent4">
                              <a:lumMod val="75000"/>
                            </a:schemeClr>
                          </a:solidFill>
                        </a:rPr>
                        <a:t>2022</a:t>
                      </a:r>
                      <a:endParaRPr lang="en-CA" sz="1400" dirty="0">
                        <a:solidFill>
                          <a:schemeClr val="accent4">
                            <a:lumMod val="75000"/>
                          </a:schemeClr>
                        </a:solidFill>
                        <a:latin typeface="+mn-lt"/>
                      </a:endParaRPr>
                    </a:p>
                  </a:txBody>
                  <a:tcPr marL="68580" marR="68580" marT="34290" marB="34290" anchor="b">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lnSpc>
                          <a:spcPct val="80000"/>
                        </a:lnSpc>
                      </a:pPr>
                      <a:r>
                        <a:rPr lang="en-CA" sz="900" b="1" dirty="0">
                          <a:solidFill>
                            <a:schemeClr val="bg2">
                              <a:lumMod val="25000"/>
                            </a:schemeClr>
                          </a:solidFill>
                          <a:latin typeface="+mn-lt"/>
                        </a:rPr>
                        <a:t>Subscription Trip</a:t>
                      </a:r>
                    </a:p>
                    <a:p>
                      <a:pPr algn="ctr">
                        <a:lnSpc>
                          <a:spcPct val="80000"/>
                        </a:lnSpc>
                      </a:pPr>
                      <a:r>
                        <a:rPr lang="en-CA" sz="900" b="0" dirty="0">
                          <a:solidFill>
                            <a:schemeClr val="bg2">
                              <a:lumMod val="25000"/>
                            </a:schemeClr>
                          </a:solidFill>
                          <a:latin typeface="+mn-lt"/>
                        </a:rPr>
                        <a:t>(n=109)</a:t>
                      </a:r>
                    </a:p>
                  </a:txBody>
                  <a:tcPr marL="0" marR="0" marT="34290" marB="34290" anchor="b">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900" b="1" dirty="0">
                          <a:solidFill>
                            <a:schemeClr val="bg2">
                              <a:lumMod val="25000"/>
                            </a:schemeClr>
                          </a:solidFill>
                          <a:latin typeface="+mn-lt"/>
                        </a:rPr>
                        <a:t>One-Time</a:t>
                      </a:r>
                      <a:br>
                        <a:rPr lang="en-CA" sz="900" b="1" dirty="0">
                          <a:solidFill>
                            <a:schemeClr val="bg2">
                              <a:lumMod val="25000"/>
                            </a:schemeClr>
                          </a:solidFill>
                          <a:latin typeface="+mn-lt"/>
                        </a:rPr>
                      </a:br>
                      <a:r>
                        <a:rPr lang="en-CA" sz="900" b="1" dirty="0">
                          <a:solidFill>
                            <a:schemeClr val="bg2">
                              <a:lumMod val="25000"/>
                            </a:schemeClr>
                          </a:solidFill>
                          <a:latin typeface="+mn-lt"/>
                        </a:rPr>
                        <a:t> Trip</a:t>
                      </a:r>
                    </a:p>
                    <a:p>
                      <a:pPr algn="ctr">
                        <a:lnSpc>
                          <a:spcPct val="80000"/>
                        </a:lnSpc>
                      </a:pPr>
                      <a:r>
                        <a:rPr lang="en-CA" sz="900" b="0" dirty="0">
                          <a:solidFill>
                            <a:schemeClr val="bg2">
                              <a:lumMod val="25000"/>
                            </a:schemeClr>
                          </a:solidFill>
                          <a:latin typeface="+mn-lt"/>
                        </a:rPr>
                        <a:t>(n=494)</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900" b="1" dirty="0">
                          <a:solidFill>
                            <a:schemeClr val="bg2">
                              <a:lumMod val="25000"/>
                            </a:schemeClr>
                          </a:solidFill>
                          <a:latin typeface="+mn-lt"/>
                        </a:rPr>
                        <a:t>Both</a:t>
                      </a:r>
                    </a:p>
                    <a:p>
                      <a:pPr algn="ctr">
                        <a:lnSpc>
                          <a:spcPct val="80000"/>
                        </a:lnSpc>
                      </a:pPr>
                      <a:r>
                        <a:rPr lang="en-CA" sz="900" b="0" dirty="0">
                          <a:solidFill>
                            <a:schemeClr val="bg2">
                              <a:lumMod val="25000"/>
                            </a:schemeClr>
                          </a:solidFill>
                          <a:latin typeface="+mn-lt"/>
                        </a:rPr>
                        <a:t>(n=191)</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900" b="1" dirty="0">
                          <a:solidFill>
                            <a:schemeClr val="bg2">
                              <a:lumMod val="25000"/>
                            </a:schemeClr>
                          </a:solidFill>
                          <a:latin typeface="+mn-lt"/>
                        </a:rPr>
                        <a:t>Urban</a:t>
                      </a:r>
                    </a:p>
                    <a:p>
                      <a:pPr algn="ctr">
                        <a:lnSpc>
                          <a:spcPct val="80000"/>
                        </a:lnSpc>
                      </a:pPr>
                      <a:r>
                        <a:rPr lang="en-CA" sz="900" b="0" dirty="0">
                          <a:solidFill>
                            <a:schemeClr val="bg2">
                              <a:lumMod val="25000"/>
                            </a:schemeClr>
                          </a:solidFill>
                          <a:latin typeface="+mn-lt"/>
                        </a:rPr>
                        <a:t>(n=627)</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ct val="80000"/>
                        </a:lnSpc>
                      </a:pPr>
                      <a:r>
                        <a:rPr lang="en-CA" sz="900" b="1" dirty="0">
                          <a:solidFill>
                            <a:schemeClr val="bg2">
                              <a:lumMod val="25000"/>
                            </a:schemeClr>
                          </a:solidFill>
                          <a:latin typeface="+mn-lt"/>
                        </a:rPr>
                        <a:t>Rural/ </a:t>
                      </a:r>
                      <a:br>
                        <a:rPr lang="en-CA" sz="900" b="1" dirty="0">
                          <a:solidFill>
                            <a:schemeClr val="bg2">
                              <a:lumMod val="25000"/>
                            </a:schemeClr>
                          </a:solidFill>
                          <a:latin typeface="+mn-lt"/>
                        </a:rPr>
                      </a:br>
                      <a:r>
                        <a:rPr lang="en-CA" sz="900" b="1" dirty="0">
                          <a:solidFill>
                            <a:schemeClr val="bg2">
                              <a:lumMod val="25000"/>
                            </a:schemeClr>
                          </a:solidFill>
                          <a:latin typeface="+mn-lt"/>
                        </a:rPr>
                        <a:t>Smaller Urban </a:t>
                      </a:r>
                    </a:p>
                    <a:p>
                      <a:pPr algn="ctr">
                        <a:lnSpc>
                          <a:spcPct val="80000"/>
                        </a:lnSpc>
                      </a:pPr>
                      <a:r>
                        <a:rPr lang="en-CA" sz="900" b="0" dirty="0">
                          <a:solidFill>
                            <a:schemeClr val="bg2">
                              <a:lumMod val="25000"/>
                            </a:schemeClr>
                          </a:solidFill>
                          <a:latin typeface="+mn-lt"/>
                        </a:rPr>
                        <a:t>(n=243)</a:t>
                      </a:r>
                    </a:p>
                  </a:txBody>
                  <a:tcPr marL="0" marR="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extLst>
                  <a:ext uri="{0D108BD9-81ED-4DB2-BD59-A6C34878D82A}">
                    <a16:rowId xmlns:a16="http://schemas.microsoft.com/office/drawing/2014/main" val="1268492341"/>
                  </a:ext>
                </a:extLst>
              </a:tr>
              <a:tr h="416328">
                <a:tc>
                  <a:txBody>
                    <a:bodyPr/>
                    <a:lstStyle/>
                    <a:p>
                      <a:r>
                        <a:rPr lang="en-US" sz="1100" b="0" dirty="0">
                          <a:solidFill>
                            <a:schemeClr val="bg2">
                              <a:lumMod val="25000"/>
                            </a:schemeClr>
                          </a:solidFill>
                          <a:latin typeface="+mn-lt"/>
                        </a:rPr>
                        <a:t>Yes</a:t>
                      </a:r>
                    </a:p>
                  </a:txBody>
                  <a:tcPr marL="68580" marR="0" marT="34290" marB="3429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mn-lt"/>
                        </a:rPr>
                        <a:t>58%</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mn-lt"/>
                        </a:rPr>
                        <a:t>63%</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0" u="none" strike="noStrike" dirty="0">
                          <a:solidFill>
                            <a:schemeClr val="bg2">
                              <a:lumMod val="25000"/>
                            </a:schemeClr>
                          </a:solidFill>
                          <a:effectLst/>
                          <a:latin typeface="+mn-lt"/>
                        </a:rPr>
                        <a:t>48%</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mn-lt"/>
                        </a:rPr>
                        <a:t>59%</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mn-lt"/>
                        </a:rPr>
                        <a:t>60%</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02765260"/>
                  </a:ext>
                </a:extLst>
              </a:tr>
              <a:tr h="416328">
                <a:tc>
                  <a:txBody>
                    <a:bodyPr/>
                    <a:lstStyle/>
                    <a:p>
                      <a:r>
                        <a:rPr lang="en-US" sz="1100" b="0" dirty="0">
                          <a:solidFill>
                            <a:schemeClr val="bg2">
                              <a:lumMod val="25000"/>
                            </a:schemeClr>
                          </a:solidFill>
                          <a:latin typeface="+mn-lt"/>
                        </a:rPr>
                        <a:t>No</a:t>
                      </a:r>
                      <a:endParaRPr lang="en-US" sz="1100" b="0" i="1" dirty="0">
                        <a:solidFill>
                          <a:schemeClr val="bg2">
                            <a:lumMod val="25000"/>
                          </a:schemeClr>
                        </a:solidFill>
                        <a:latin typeface="+mn-lt"/>
                      </a:endParaRPr>
                    </a:p>
                  </a:txBody>
                  <a:tcPr marL="68580" marR="0" marT="34290" marB="3429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mn-lt"/>
                        </a:rPr>
                        <a:t>40%</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mn-lt"/>
                        </a:rPr>
                        <a:t>34%</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mn-lt"/>
                        </a:rPr>
                        <a:t>51%</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4">
                        <a:lumMod val="40000"/>
                        <a:lumOff val="60000"/>
                      </a:schemeClr>
                    </a:solidFill>
                  </a:tcPr>
                </a:tc>
                <a:tc>
                  <a:txBody>
                    <a:bodyPr/>
                    <a:lstStyle/>
                    <a:p>
                      <a:pPr algn="ctr" fontAlgn="b"/>
                      <a:r>
                        <a:rPr lang="en-US" sz="1100" b="0" i="0" u="none" strike="noStrike" dirty="0">
                          <a:solidFill>
                            <a:schemeClr val="bg2">
                              <a:lumMod val="25000"/>
                            </a:schemeClr>
                          </a:solidFill>
                          <a:effectLst/>
                          <a:latin typeface="+mn-lt"/>
                        </a:rPr>
                        <a:t>38%</a:t>
                      </a:r>
                    </a:p>
                  </a:txBody>
                  <a:tcPr marL="9525" marR="9525" marT="9525" marB="0" anchor="ctr">
                    <a:lnL w="6350"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1100" b="0" i="0" u="none" strike="noStrike" dirty="0">
                          <a:solidFill>
                            <a:schemeClr val="bg2">
                              <a:lumMod val="25000"/>
                            </a:schemeClr>
                          </a:solidFill>
                          <a:effectLst/>
                          <a:latin typeface="+mn-lt"/>
                        </a:rPr>
                        <a:t>39%</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777666818"/>
                  </a:ext>
                </a:extLst>
              </a:tr>
            </a:tbl>
          </a:graphicData>
        </a:graphic>
      </p:graphicFrame>
      <p:grpSp>
        <p:nvGrpSpPr>
          <p:cNvPr id="27" name="Group 26">
            <a:extLst>
              <a:ext uri="{FF2B5EF4-FFF2-40B4-BE49-F238E27FC236}">
                <a16:creationId xmlns:a16="http://schemas.microsoft.com/office/drawing/2014/main" id="{4C45F188-27A2-754D-9DB5-026A14824B31}"/>
              </a:ext>
            </a:extLst>
          </p:cNvPr>
          <p:cNvGrpSpPr/>
          <p:nvPr/>
        </p:nvGrpSpPr>
        <p:grpSpPr>
          <a:xfrm>
            <a:off x="6247977" y="4821611"/>
            <a:ext cx="2039310" cy="187550"/>
            <a:chOff x="6247977" y="4821611"/>
            <a:chExt cx="2039310" cy="187550"/>
          </a:xfrm>
        </p:grpSpPr>
        <p:sp>
          <p:nvSpPr>
            <p:cNvPr id="28" name="Rectangle 27">
              <a:extLst>
                <a:ext uri="{FF2B5EF4-FFF2-40B4-BE49-F238E27FC236}">
                  <a16:creationId xmlns:a16="http://schemas.microsoft.com/office/drawing/2014/main" id="{99452FEE-58BD-7B41-9655-3F898459CAD8}"/>
                </a:ext>
              </a:extLst>
            </p:cNvPr>
            <p:cNvSpPr/>
            <p:nvPr/>
          </p:nvSpPr>
          <p:spPr>
            <a:xfrm>
              <a:off x="6247977" y="4844106"/>
              <a:ext cx="380190" cy="142560"/>
            </a:xfrm>
            <a:prstGeom prst="rect">
              <a:avLst/>
            </a:prstGeom>
            <a:solidFill>
              <a:schemeClr val="accent4">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350" dirty="0"/>
            </a:p>
          </p:txBody>
        </p:sp>
        <p:sp>
          <p:nvSpPr>
            <p:cNvPr id="29" name="TextBox 28">
              <a:extLst>
                <a:ext uri="{FF2B5EF4-FFF2-40B4-BE49-F238E27FC236}">
                  <a16:creationId xmlns:a16="http://schemas.microsoft.com/office/drawing/2014/main" id="{FBCBC39D-9C4E-8547-AA71-D3DD52E54686}"/>
                </a:ext>
              </a:extLst>
            </p:cNvPr>
            <p:cNvSpPr txBox="1"/>
            <p:nvPr/>
          </p:nvSpPr>
          <p:spPr>
            <a:xfrm>
              <a:off x="6628167" y="4821611"/>
              <a:ext cx="1659120" cy="187550"/>
            </a:xfrm>
            <a:prstGeom prst="rect">
              <a:avLst/>
            </a:prstGeom>
          </p:spPr>
          <p:txBody>
            <a:bodyPr vert="horz" wrap="square" lIns="68580" tIns="34290" rIns="68580" bIns="34290" rtlCol="0" anchor="ctr">
              <a:noAutofit/>
            </a:bodyPr>
            <a:lstStyle/>
            <a:p>
              <a:r>
                <a:rPr lang="en-CA" sz="800" dirty="0"/>
                <a:t>Significantly higher at the 95% level.</a:t>
              </a:r>
            </a:p>
          </p:txBody>
        </p:sp>
      </p:grpSp>
      <p:grpSp>
        <p:nvGrpSpPr>
          <p:cNvPr id="20" name="Group 19">
            <a:extLst>
              <a:ext uri="{FF2B5EF4-FFF2-40B4-BE49-F238E27FC236}">
                <a16:creationId xmlns:a16="http://schemas.microsoft.com/office/drawing/2014/main" id="{1122818D-4544-154E-ACC0-033748917540}"/>
              </a:ext>
            </a:extLst>
          </p:cNvPr>
          <p:cNvGrpSpPr/>
          <p:nvPr/>
        </p:nvGrpSpPr>
        <p:grpSpPr>
          <a:xfrm>
            <a:off x="419618" y="460255"/>
            <a:ext cx="627404" cy="627404"/>
            <a:chOff x="577406" y="2348738"/>
            <a:chExt cx="563852" cy="563852"/>
          </a:xfrm>
        </p:grpSpPr>
        <p:sp>
          <p:nvSpPr>
            <p:cNvPr id="21" name="Oval 20">
              <a:extLst>
                <a:ext uri="{FF2B5EF4-FFF2-40B4-BE49-F238E27FC236}">
                  <a16:creationId xmlns:a16="http://schemas.microsoft.com/office/drawing/2014/main" id="{EC1B10EE-24C2-474B-A532-05742ABE009C}"/>
                </a:ext>
              </a:extLst>
            </p:cNvPr>
            <p:cNvSpPr/>
            <p:nvPr/>
          </p:nvSpPr>
          <p:spPr>
            <a:xfrm>
              <a:off x="577406" y="2348738"/>
              <a:ext cx="563852" cy="563852"/>
            </a:xfrm>
            <a:prstGeom prst="ellipse">
              <a:avLst/>
            </a:prstGeom>
            <a:solidFill>
              <a:schemeClr val="bg1"/>
            </a:solid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Taxi outline">
              <a:extLst>
                <a:ext uri="{FF2B5EF4-FFF2-40B4-BE49-F238E27FC236}">
                  <a16:creationId xmlns:a16="http://schemas.microsoft.com/office/drawing/2014/main" id="{EC6A4CC3-74F0-B841-B8C0-B3A3F426FA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8159" y="2359491"/>
              <a:ext cx="542345" cy="542345"/>
            </a:xfrm>
            <a:prstGeom prst="rect">
              <a:avLst/>
            </a:prstGeom>
          </p:spPr>
        </p:pic>
      </p:grpSp>
    </p:spTree>
    <p:extLst>
      <p:ext uri="{BB962C8B-B14F-4D97-AF65-F5344CB8AC3E}">
        <p14:creationId xmlns:p14="http://schemas.microsoft.com/office/powerpoint/2010/main" val="1484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E7B094-DBCD-DD42-9E21-3B838A9BC0C1}"/>
              </a:ext>
            </a:extLst>
          </p:cNvPr>
          <p:cNvSpPr>
            <a:spLocks noGrp="1"/>
          </p:cNvSpPr>
          <p:nvPr>
            <p:ph type="body" sz="quarter" idx="13"/>
          </p:nvPr>
        </p:nvSpPr>
        <p:spPr>
          <a:xfrm>
            <a:off x="373318" y="1260682"/>
            <a:ext cx="8427782" cy="258532"/>
          </a:xfrm>
        </p:spPr>
        <p:txBody>
          <a:bodyPr/>
          <a:lstStyle/>
          <a:p>
            <a:r>
              <a:rPr lang="en-US" sz="1200" dirty="0">
                <a:solidFill>
                  <a:schemeClr val="accent2"/>
                </a:solidFill>
              </a:rPr>
              <a:t>Prince George Taxi Saver Program users (49%) are more likely to do so for short-distance trips. </a:t>
            </a:r>
          </a:p>
        </p:txBody>
      </p:sp>
      <p:sp>
        <p:nvSpPr>
          <p:cNvPr id="2" name="Title 1">
            <a:extLst>
              <a:ext uri="{FF2B5EF4-FFF2-40B4-BE49-F238E27FC236}">
                <a16:creationId xmlns:a16="http://schemas.microsoft.com/office/drawing/2014/main" id="{27A245A4-F818-46C6-BC91-609977365158}"/>
              </a:ext>
            </a:extLst>
          </p:cNvPr>
          <p:cNvSpPr>
            <a:spLocks noGrp="1"/>
          </p:cNvSpPr>
          <p:nvPr>
            <p:ph type="title"/>
          </p:nvPr>
        </p:nvSpPr>
        <p:spPr>
          <a:xfrm>
            <a:off x="1063534" y="561674"/>
            <a:ext cx="7016932" cy="617376"/>
          </a:xfrm>
        </p:spPr>
        <p:txBody>
          <a:bodyPr>
            <a:noAutofit/>
          </a:bodyPr>
          <a:lstStyle/>
          <a:p>
            <a:r>
              <a:rPr lang="en-US" sz="2100" dirty="0"/>
              <a:t>Riders prefer to have </a:t>
            </a:r>
            <a:r>
              <a:rPr lang="en-CA" sz="2100" dirty="0"/>
              <a:t>vouchers </a:t>
            </a:r>
            <a:r>
              <a:rPr lang="en-US" sz="2100" dirty="0"/>
              <a:t>to use in case they need them in the future or to use the service for short-distance trips. </a:t>
            </a:r>
            <a:endParaRPr lang="en-CA" sz="2100" dirty="0"/>
          </a:p>
        </p:txBody>
      </p:sp>
      <p:sp>
        <p:nvSpPr>
          <p:cNvPr id="4" name="Slide Number Placeholder 3">
            <a:extLst>
              <a:ext uri="{FF2B5EF4-FFF2-40B4-BE49-F238E27FC236}">
                <a16:creationId xmlns:a16="http://schemas.microsoft.com/office/drawing/2014/main" id="{882F60BE-0EBB-45C6-A762-F8DFBE4DE87B}"/>
              </a:ext>
            </a:extLst>
          </p:cNvPr>
          <p:cNvSpPr>
            <a:spLocks noGrp="1"/>
          </p:cNvSpPr>
          <p:nvPr>
            <p:ph type="sldNum" sz="quarter" idx="12"/>
          </p:nvPr>
        </p:nvSpPr>
        <p:spPr/>
        <p:txBody>
          <a:bodyPr/>
          <a:lstStyle/>
          <a:p>
            <a:fld id="{36679B2B-0B95-3D41-A6BF-74EBACF9BD9F}" type="slidenum">
              <a:rPr lang="en-US" smtClean="0"/>
              <a:pPr/>
              <a:t>39</a:t>
            </a:fld>
            <a:endParaRPr lang="en-US" dirty="0"/>
          </a:p>
        </p:txBody>
      </p:sp>
      <p:sp>
        <p:nvSpPr>
          <p:cNvPr id="13" name="Rounded Rectangle 12">
            <a:extLst>
              <a:ext uri="{FF2B5EF4-FFF2-40B4-BE49-F238E27FC236}">
                <a16:creationId xmlns:a16="http://schemas.microsoft.com/office/drawing/2014/main" id="{4EBD0971-03BA-FD46-B91D-4B46727E24B3}"/>
              </a:ext>
            </a:extLst>
          </p:cNvPr>
          <p:cNvSpPr/>
          <p:nvPr/>
        </p:nvSpPr>
        <p:spPr>
          <a:xfrm>
            <a:off x="456690" y="1827746"/>
            <a:ext cx="3357204" cy="2694388"/>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35B3BD2-8652-9C48-8CAA-9C25C6D1C2F4}"/>
              </a:ext>
            </a:extLst>
          </p:cNvPr>
          <p:cNvSpPr txBox="1"/>
          <p:nvPr/>
        </p:nvSpPr>
        <p:spPr>
          <a:xfrm>
            <a:off x="4083389" y="1958123"/>
            <a:ext cx="4700830" cy="388456"/>
          </a:xfrm>
          <a:prstGeom prst="rect">
            <a:avLst/>
          </a:prstGeom>
        </p:spPr>
        <p:txBody>
          <a:bodyPr vert="horz" wrap="square" lIns="68580" tIns="34290" rIns="68580" bIns="34290" rtlCol="0" anchor="ctr">
            <a:noAutofit/>
          </a:bodyPr>
          <a:lstStyle/>
          <a:p>
            <a:pPr algn="ctr"/>
            <a:r>
              <a:rPr lang="en-CA" sz="1400" b="1" dirty="0">
                <a:solidFill>
                  <a:prstClr val="black">
                    <a:lumMod val="65000"/>
                    <a:lumOff val="35000"/>
                  </a:prstClr>
                </a:solidFill>
              </a:rPr>
              <a:t>REASON FOR USING</a:t>
            </a:r>
            <a:br>
              <a:rPr lang="en-CA" sz="1400" b="1" dirty="0">
                <a:solidFill>
                  <a:prstClr val="black">
                    <a:lumMod val="65000"/>
                    <a:lumOff val="35000"/>
                  </a:prstClr>
                </a:solidFill>
              </a:rPr>
            </a:br>
            <a:r>
              <a:rPr lang="en-CA" sz="1400" i="1" dirty="0">
                <a:solidFill>
                  <a:prstClr val="black">
                    <a:lumMod val="65000"/>
                    <a:lumOff val="35000"/>
                  </a:prstClr>
                </a:solidFill>
              </a:rPr>
              <a:t>the Taxi Saver Program in 2022</a:t>
            </a:r>
            <a:endParaRPr lang="en-CA" sz="1400" b="1" dirty="0">
              <a:solidFill>
                <a:prstClr val="black">
                  <a:lumMod val="65000"/>
                  <a:lumOff val="35000"/>
                </a:prstClr>
              </a:solidFill>
            </a:endParaRPr>
          </a:p>
        </p:txBody>
      </p:sp>
      <p:sp>
        <p:nvSpPr>
          <p:cNvPr id="17" name="TextBox 16">
            <a:extLst>
              <a:ext uri="{FF2B5EF4-FFF2-40B4-BE49-F238E27FC236}">
                <a16:creationId xmlns:a16="http://schemas.microsoft.com/office/drawing/2014/main" id="{F09BC292-997E-0F43-AB0B-3B2788C2A317}"/>
              </a:ext>
            </a:extLst>
          </p:cNvPr>
          <p:cNvSpPr txBox="1"/>
          <p:nvPr/>
        </p:nvSpPr>
        <p:spPr>
          <a:xfrm>
            <a:off x="118627" y="4815321"/>
            <a:ext cx="5802347" cy="258288"/>
          </a:xfrm>
          <a:prstGeom prst="rect">
            <a:avLst/>
          </a:prstGeom>
        </p:spPr>
        <p:txBody>
          <a:bodyPr vert="horz" wrap="square" lIns="68580" tIns="34290" rIns="68580" bIns="34290" rtlCol="0" anchor="b">
            <a:noAutofit/>
          </a:bodyPr>
          <a:lstStyle/>
          <a:p>
            <a:r>
              <a:rPr lang="en-CA" sz="700" dirty="0"/>
              <a:t>Base 2022: Total, n=507.</a:t>
            </a:r>
          </a:p>
          <a:p>
            <a:r>
              <a:rPr lang="en-CA" sz="700" dirty="0"/>
              <a:t>Q10Aa. </a:t>
            </a:r>
            <a:r>
              <a:rPr lang="en-US" sz="700" dirty="0"/>
              <a:t>If you use the Taxi Saver program, how do you generally use it?</a:t>
            </a:r>
            <a:endParaRPr lang="en-CA" sz="700" dirty="0"/>
          </a:p>
        </p:txBody>
      </p:sp>
      <p:sp>
        <p:nvSpPr>
          <p:cNvPr id="18" name="TextBox 17">
            <a:extLst>
              <a:ext uri="{FF2B5EF4-FFF2-40B4-BE49-F238E27FC236}">
                <a16:creationId xmlns:a16="http://schemas.microsoft.com/office/drawing/2014/main" id="{92BD3EC5-8302-9943-82B1-DC464C3A9FD2}"/>
              </a:ext>
            </a:extLst>
          </p:cNvPr>
          <p:cNvSpPr txBox="1"/>
          <p:nvPr/>
        </p:nvSpPr>
        <p:spPr>
          <a:xfrm>
            <a:off x="557258" y="1958123"/>
            <a:ext cx="2867149" cy="388456"/>
          </a:xfrm>
          <a:prstGeom prst="rect">
            <a:avLst/>
          </a:prstGeom>
        </p:spPr>
        <p:txBody>
          <a:bodyPr vert="horz" wrap="square" lIns="68580" tIns="34290" rIns="68580" bIns="34290" rtlCol="0" anchor="ctr">
            <a:noAutofit/>
          </a:bodyPr>
          <a:lstStyle/>
          <a:p>
            <a:r>
              <a:rPr lang="en-CA" sz="1400" b="1" dirty="0">
                <a:solidFill>
                  <a:prstClr val="black">
                    <a:lumMod val="65000"/>
                    <a:lumOff val="35000"/>
                  </a:prstClr>
                </a:solidFill>
              </a:rPr>
              <a:t>REASON FOR USING </a:t>
            </a:r>
            <a:br>
              <a:rPr lang="en-CA" sz="1400" b="1" dirty="0">
                <a:solidFill>
                  <a:prstClr val="black">
                    <a:lumMod val="65000"/>
                    <a:lumOff val="35000"/>
                  </a:prstClr>
                </a:solidFill>
              </a:rPr>
            </a:br>
            <a:r>
              <a:rPr lang="en-CA" sz="1400" i="1" dirty="0">
                <a:solidFill>
                  <a:prstClr val="black">
                    <a:lumMod val="65000"/>
                    <a:lumOff val="35000"/>
                  </a:prstClr>
                </a:solidFill>
              </a:rPr>
              <a:t>the Taxi Saver Program</a:t>
            </a:r>
          </a:p>
        </p:txBody>
      </p:sp>
      <p:grpSp>
        <p:nvGrpSpPr>
          <p:cNvPr id="20" name="Group 19">
            <a:extLst>
              <a:ext uri="{FF2B5EF4-FFF2-40B4-BE49-F238E27FC236}">
                <a16:creationId xmlns:a16="http://schemas.microsoft.com/office/drawing/2014/main" id="{6A55BCD5-E900-7849-8DC9-8BF3194FD7BF}"/>
              </a:ext>
            </a:extLst>
          </p:cNvPr>
          <p:cNvGrpSpPr/>
          <p:nvPr/>
        </p:nvGrpSpPr>
        <p:grpSpPr>
          <a:xfrm>
            <a:off x="6247977" y="4821611"/>
            <a:ext cx="2039310" cy="187550"/>
            <a:chOff x="6247977" y="4821611"/>
            <a:chExt cx="2039310" cy="187550"/>
          </a:xfrm>
        </p:grpSpPr>
        <p:sp>
          <p:nvSpPr>
            <p:cNvPr id="21" name="Rectangle 20">
              <a:extLst>
                <a:ext uri="{FF2B5EF4-FFF2-40B4-BE49-F238E27FC236}">
                  <a16:creationId xmlns:a16="http://schemas.microsoft.com/office/drawing/2014/main" id="{6044B824-9623-5746-819D-D551F4C2F084}"/>
                </a:ext>
              </a:extLst>
            </p:cNvPr>
            <p:cNvSpPr/>
            <p:nvPr/>
          </p:nvSpPr>
          <p:spPr>
            <a:xfrm>
              <a:off x="6247977" y="4844106"/>
              <a:ext cx="380190" cy="142560"/>
            </a:xfrm>
            <a:prstGeom prst="rect">
              <a:avLst/>
            </a:prstGeom>
            <a:solidFill>
              <a:schemeClr val="accent4">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350" dirty="0"/>
            </a:p>
          </p:txBody>
        </p:sp>
        <p:sp>
          <p:nvSpPr>
            <p:cNvPr id="22" name="TextBox 21">
              <a:extLst>
                <a:ext uri="{FF2B5EF4-FFF2-40B4-BE49-F238E27FC236}">
                  <a16:creationId xmlns:a16="http://schemas.microsoft.com/office/drawing/2014/main" id="{69A521AE-EC86-6E4E-A4A9-1E1482F0C399}"/>
                </a:ext>
              </a:extLst>
            </p:cNvPr>
            <p:cNvSpPr txBox="1"/>
            <p:nvPr/>
          </p:nvSpPr>
          <p:spPr>
            <a:xfrm>
              <a:off x="6628167" y="4821611"/>
              <a:ext cx="1659120" cy="187550"/>
            </a:xfrm>
            <a:prstGeom prst="rect">
              <a:avLst/>
            </a:prstGeom>
          </p:spPr>
          <p:txBody>
            <a:bodyPr vert="horz" wrap="square" lIns="68580" tIns="34290" rIns="68580" bIns="34290" rtlCol="0" anchor="ctr">
              <a:noAutofit/>
            </a:bodyPr>
            <a:lstStyle/>
            <a:p>
              <a:r>
                <a:rPr lang="en-CA" sz="800" dirty="0"/>
                <a:t>Significantly higher at the 95% level.</a:t>
              </a:r>
            </a:p>
          </p:txBody>
        </p:sp>
      </p:grpSp>
      <p:graphicFrame>
        <p:nvGraphicFramePr>
          <p:cNvPr id="6" name="Table 5">
            <a:extLst>
              <a:ext uri="{FF2B5EF4-FFF2-40B4-BE49-F238E27FC236}">
                <a16:creationId xmlns:a16="http://schemas.microsoft.com/office/drawing/2014/main" id="{40687C00-836E-A54F-B83C-46E543BB0ED3}"/>
              </a:ext>
            </a:extLst>
          </p:cNvPr>
          <p:cNvGraphicFramePr>
            <a:graphicFrameLocks noGrp="1"/>
          </p:cNvGraphicFramePr>
          <p:nvPr>
            <p:extLst/>
          </p:nvPr>
        </p:nvGraphicFramePr>
        <p:xfrm>
          <a:off x="4083389" y="2489755"/>
          <a:ext cx="4700830" cy="1991387"/>
        </p:xfrm>
        <a:graphic>
          <a:graphicData uri="http://schemas.openxmlformats.org/drawingml/2006/table">
            <a:tbl>
              <a:tblPr firstRow="1" bandRow="1">
                <a:tableStyleId>{00A15C55-8517-42AA-B614-E9B94910E393}</a:tableStyleId>
              </a:tblPr>
              <a:tblGrid>
                <a:gridCol w="1186626">
                  <a:extLst>
                    <a:ext uri="{9D8B030D-6E8A-4147-A177-3AD203B41FA5}">
                      <a16:colId xmlns:a16="http://schemas.microsoft.com/office/drawing/2014/main" val="2222873719"/>
                    </a:ext>
                  </a:extLst>
                </a:gridCol>
                <a:gridCol w="878551">
                  <a:extLst>
                    <a:ext uri="{9D8B030D-6E8A-4147-A177-3AD203B41FA5}">
                      <a16:colId xmlns:a16="http://schemas.microsoft.com/office/drawing/2014/main" val="3478396699"/>
                    </a:ext>
                  </a:extLst>
                </a:gridCol>
                <a:gridCol w="878551">
                  <a:extLst>
                    <a:ext uri="{9D8B030D-6E8A-4147-A177-3AD203B41FA5}">
                      <a16:colId xmlns:a16="http://schemas.microsoft.com/office/drawing/2014/main" val="1411634311"/>
                    </a:ext>
                  </a:extLst>
                </a:gridCol>
                <a:gridCol w="878551">
                  <a:extLst>
                    <a:ext uri="{9D8B030D-6E8A-4147-A177-3AD203B41FA5}">
                      <a16:colId xmlns:a16="http://schemas.microsoft.com/office/drawing/2014/main" val="1772525966"/>
                    </a:ext>
                  </a:extLst>
                </a:gridCol>
                <a:gridCol w="878551">
                  <a:extLst>
                    <a:ext uri="{9D8B030D-6E8A-4147-A177-3AD203B41FA5}">
                      <a16:colId xmlns:a16="http://schemas.microsoft.com/office/drawing/2014/main" val="3583612283"/>
                    </a:ext>
                  </a:extLst>
                </a:gridCol>
              </a:tblGrid>
              <a:tr h="265603">
                <a:tc>
                  <a:txBody>
                    <a:bodyPr/>
                    <a:lstStyle/>
                    <a:p>
                      <a:endParaRPr lang="en-CA" sz="900" dirty="0">
                        <a:latin typeface="+mn-lt"/>
                      </a:endParaRPr>
                    </a:p>
                  </a:txBody>
                  <a:tcPr marL="68580" marR="68580" marT="34290" marB="34290">
                    <a:lnB w="9525" cap="flat" cmpd="sng" algn="ctr">
                      <a:solidFill>
                        <a:schemeClr val="bg1"/>
                      </a:solidFill>
                      <a:prstDash val="solid"/>
                      <a:round/>
                      <a:headEnd type="none" w="med" len="med"/>
                      <a:tailEnd type="none" w="med" len="med"/>
                    </a:lnB>
                    <a:noFill/>
                  </a:tcPr>
                </a:tc>
                <a:tc>
                  <a:txBody>
                    <a:bodyPr/>
                    <a:lstStyle/>
                    <a:p>
                      <a:pPr algn="ctr">
                        <a:lnSpc>
                          <a:spcPct val="90000"/>
                        </a:lnSpc>
                      </a:pPr>
                      <a:endParaRPr lang="en-CA" sz="900" b="0" dirty="0">
                        <a:solidFill>
                          <a:schemeClr val="bg2">
                            <a:lumMod val="25000"/>
                          </a:schemeClr>
                        </a:solidFill>
                      </a:endParaRPr>
                    </a:p>
                  </a:txBody>
                  <a:tcPr marL="68580" marR="68580" marT="34290" marB="34290" anchor="b">
                    <a:lnR w="9525" cap="flat" cmpd="sng" algn="ctr">
                      <a:solidFill>
                        <a:schemeClr val="accent5">
                          <a:lumMod val="40000"/>
                          <a:lumOff val="60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noFill/>
                  </a:tcPr>
                </a:tc>
                <a:tc gridSpan="3">
                  <a:txBody>
                    <a:bodyPr/>
                    <a:lstStyle/>
                    <a:p>
                      <a:pPr algn="ctr"/>
                      <a:r>
                        <a:rPr lang="en-CA" sz="900" dirty="0">
                          <a:solidFill>
                            <a:schemeClr val="bg1"/>
                          </a:solidFill>
                        </a:rPr>
                        <a:t>HANDYDART RIDERSHIP FREQUENCY</a:t>
                      </a:r>
                    </a:p>
                  </a:txBody>
                  <a:tcPr marL="68580" marR="68580" marT="34290" marB="34290" anchor="ctr">
                    <a:lnL w="9525" cap="flat" cmpd="sng" algn="ctr">
                      <a:solidFill>
                        <a:schemeClr val="accent5">
                          <a:lumMod val="40000"/>
                          <a:lumOff val="6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B w="6350" cap="flat" cmpd="sng" algn="ctr">
                      <a:solidFill>
                        <a:schemeClr val="accent5">
                          <a:lumMod val="40000"/>
                          <a:lumOff val="60000"/>
                        </a:schemeClr>
                      </a:solidFill>
                      <a:prstDash val="solid"/>
                      <a:round/>
                      <a:headEnd type="none" w="med" len="med"/>
                      <a:tailEnd type="none" w="med" len="med"/>
                    </a:lnB>
                    <a:solidFill>
                      <a:schemeClr val="accent4">
                        <a:lumMod val="75000"/>
                      </a:schemeClr>
                    </a:solidFill>
                  </a:tcPr>
                </a:tc>
                <a:tc hMerge="1">
                  <a:txBody>
                    <a:bodyPr/>
                    <a:lstStyle/>
                    <a:p>
                      <a:pPr algn="ctr"/>
                      <a:endParaRPr lang="en-CA" sz="1200">
                        <a:solidFill>
                          <a:schemeClr val="bg2">
                            <a:lumMod val="25000"/>
                          </a:schemeClr>
                        </a:solidFill>
                      </a:endParaRPr>
                    </a:p>
                  </a:txBody>
                  <a:tcPr/>
                </a:tc>
                <a:tc hMerge="1">
                  <a:txBody>
                    <a:bodyPr/>
                    <a:lstStyle/>
                    <a:p>
                      <a:pPr algn="ctr"/>
                      <a:endParaRPr lang="en-CA" sz="1200">
                        <a:solidFill>
                          <a:schemeClr val="bg2">
                            <a:lumMod val="25000"/>
                          </a:schemeClr>
                        </a:solidFill>
                      </a:endParaRPr>
                    </a:p>
                  </a:txBody>
                  <a:tcPr/>
                </a:tc>
                <a:extLst>
                  <a:ext uri="{0D108BD9-81ED-4DB2-BD59-A6C34878D82A}">
                    <a16:rowId xmlns:a16="http://schemas.microsoft.com/office/drawing/2014/main" val="2704090281"/>
                  </a:ext>
                </a:extLst>
              </a:tr>
              <a:tr h="0">
                <a:tc>
                  <a:txBody>
                    <a:bodyPr/>
                    <a:lstStyle/>
                    <a:p>
                      <a:pPr algn="l"/>
                      <a:r>
                        <a:rPr lang="en-CA" sz="1200" b="1" dirty="0">
                          <a:solidFill>
                            <a:schemeClr val="accent4">
                              <a:lumMod val="75000"/>
                            </a:schemeClr>
                          </a:solidFill>
                        </a:rPr>
                        <a:t>2022</a:t>
                      </a:r>
                      <a:endParaRPr lang="en-CA" sz="1200" dirty="0">
                        <a:solidFill>
                          <a:schemeClr val="accent4">
                            <a:lumMod val="75000"/>
                          </a:schemeClr>
                        </a:solidFill>
                        <a:latin typeface="+mn-lt"/>
                      </a:endParaRPr>
                    </a:p>
                  </a:txBody>
                  <a:tcPr marL="68580" marR="68580" marT="34290" marB="34290" anchor="b">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lnSpc>
                          <a:spcPts val="1040"/>
                        </a:lnSpc>
                      </a:pPr>
                      <a:r>
                        <a:rPr lang="en-CA" sz="1000" b="1" dirty="0">
                          <a:solidFill>
                            <a:schemeClr val="bg2">
                              <a:lumMod val="25000"/>
                            </a:schemeClr>
                          </a:solidFill>
                        </a:rPr>
                        <a:t>TOTAL</a:t>
                      </a:r>
                    </a:p>
                    <a:p>
                      <a:pPr algn="ctr">
                        <a:lnSpc>
                          <a:spcPts val="1040"/>
                        </a:lnSpc>
                      </a:pPr>
                      <a:r>
                        <a:rPr lang="en-CA" sz="900" b="1" dirty="0">
                          <a:solidFill>
                            <a:schemeClr val="bg2">
                              <a:lumMod val="25000"/>
                            </a:schemeClr>
                          </a:solidFill>
                        </a:rPr>
                        <a:t>(n=519)</a:t>
                      </a:r>
                    </a:p>
                  </a:txBody>
                  <a:tcPr marL="68580" marR="68580" marT="34290" marB="34290" anchor="b">
                    <a:lnR w="9525" cap="flat" cmpd="sng" algn="ctr">
                      <a:solidFill>
                        <a:schemeClr val="accent5">
                          <a:lumMod val="40000"/>
                          <a:lumOff val="6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lnSpc>
                          <a:spcPts val="940"/>
                        </a:lnSpc>
                      </a:pPr>
                      <a:r>
                        <a:rPr lang="en-CA" sz="900" b="1" dirty="0">
                          <a:solidFill>
                            <a:schemeClr val="bg2">
                              <a:lumMod val="25000"/>
                            </a:schemeClr>
                          </a:solidFill>
                        </a:rPr>
                        <a:t>Heavy </a:t>
                      </a:r>
                      <a:br>
                        <a:rPr lang="en-CA" sz="900" b="1" dirty="0">
                          <a:solidFill>
                            <a:schemeClr val="bg2">
                              <a:lumMod val="25000"/>
                            </a:schemeClr>
                          </a:solidFill>
                        </a:rPr>
                      </a:br>
                      <a:r>
                        <a:rPr lang="en-CA" sz="900" b="1" dirty="0">
                          <a:solidFill>
                            <a:schemeClr val="bg2">
                              <a:lumMod val="25000"/>
                            </a:schemeClr>
                          </a:solidFill>
                        </a:rPr>
                        <a:t>Rider</a:t>
                      </a:r>
                    </a:p>
                    <a:p>
                      <a:pPr algn="ctr">
                        <a:lnSpc>
                          <a:spcPts val="940"/>
                        </a:lnSpc>
                      </a:pPr>
                      <a:r>
                        <a:rPr lang="en-CA" sz="900" dirty="0">
                          <a:solidFill>
                            <a:schemeClr val="bg2">
                              <a:lumMod val="25000"/>
                            </a:schemeClr>
                          </a:solidFill>
                        </a:rPr>
                        <a:t>(n=97)</a:t>
                      </a:r>
                    </a:p>
                  </a:txBody>
                  <a:tcPr marL="68580" marR="68580" marT="34290" marB="34290" anchor="b">
                    <a:lnL w="9525" cap="flat" cmpd="sng" algn="ctr">
                      <a:solidFill>
                        <a:schemeClr val="accent5">
                          <a:lumMod val="40000"/>
                          <a:lumOff val="6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ts val="940"/>
                        </a:lnSpc>
                      </a:pPr>
                      <a:r>
                        <a:rPr lang="en-CA" sz="900" b="1" dirty="0">
                          <a:solidFill>
                            <a:schemeClr val="bg2">
                              <a:lumMod val="25000"/>
                            </a:schemeClr>
                          </a:solidFill>
                        </a:rPr>
                        <a:t>Medium </a:t>
                      </a:r>
                      <a:br>
                        <a:rPr lang="en-CA" sz="900" b="1" dirty="0">
                          <a:solidFill>
                            <a:schemeClr val="bg2">
                              <a:lumMod val="25000"/>
                            </a:schemeClr>
                          </a:solidFill>
                        </a:rPr>
                      </a:br>
                      <a:r>
                        <a:rPr lang="en-CA" sz="900" b="1" dirty="0">
                          <a:solidFill>
                            <a:schemeClr val="bg2">
                              <a:lumMod val="25000"/>
                            </a:schemeClr>
                          </a:solidFill>
                        </a:rPr>
                        <a:t>Rider</a:t>
                      </a:r>
                    </a:p>
                    <a:p>
                      <a:pPr algn="ctr">
                        <a:lnSpc>
                          <a:spcPts val="940"/>
                        </a:lnSpc>
                      </a:pPr>
                      <a:r>
                        <a:rPr lang="en-CA" sz="900" dirty="0">
                          <a:solidFill>
                            <a:schemeClr val="bg2">
                              <a:lumMod val="25000"/>
                            </a:schemeClr>
                          </a:solidFill>
                        </a:rPr>
                        <a:t>(n=257)</a:t>
                      </a:r>
                    </a:p>
                  </a:txBody>
                  <a:tcPr marL="68580" marR="6858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tc>
                  <a:txBody>
                    <a:bodyPr/>
                    <a:lstStyle/>
                    <a:p>
                      <a:pPr algn="ctr">
                        <a:lnSpc>
                          <a:spcPts val="940"/>
                        </a:lnSpc>
                      </a:pPr>
                      <a:r>
                        <a:rPr lang="en-CA" sz="900" b="1" dirty="0">
                          <a:solidFill>
                            <a:schemeClr val="bg2">
                              <a:lumMod val="25000"/>
                            </a:schemeClr>
                          </a:solidFill>
                        </a:rPr>
                        <a:t>Occasional Rider</a:t>
                      </a:r>
                    </a:p>
                    <a:p>
                      <a:pPr algn="ctr">
                        <a:lnSpc>
                          <a:spcPts val="940"/>
                        </a:lnSpc>
                      </a:pPr>
                      <a:r>
                        <a:rPr lang="en-CA" sz="900" dirty="0">
                          <a:solidFill>
                            <a:schemeClr val="bg2">
                              <a:lumMod val="25000"/>
                            </a:schemeClr>
                          </a:solidFill>
                        </a:rPr>
                        <a:t>(n=138)</a:t>
                      </a:r>
                    </a:p>
                  </a:txBody>
                  <a:tcPr marL="68580" marR="68580" marT="34290" marB="3429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2"/>
                    </a:solidFill>
                  </a:tcPr>
                </a:tc>
                <a:extLst>
                  <a:ext uri="{0D108BD9-81ED-4DB2-BD59-A6C34878D82A}">
                    <a16:rowId xmlns:a16="http://schemas.microsoft.com/office/drawing/2014/main" val="1438798113"/>
                  </a:ext>
                </a:extLst>
              </a:tr>
              <a:tr h="328179">
                <a:tc>
                  <a:txBody>
                    <a:bodyPr/>
                    <a:lstStyle/>
                    <a:p>
                      <a:pPr marL="0" marR="0" lvl="0" indent="0" algn="l" defTabSz="457200" rtl="0" eaLnBrk="1" fontAlgn="b" latinLnBrk="0" hangingPunct="1">
                        <a:lnSpc>
                          <a:spcPts val="780"/>
                        </a:lnSpc>
                        <a:spcBef>
                          <a:spcPts val="0"/>
                        </a:spcBef>
                        <a:spcAft>
                          <a:spcPts val="0"/>
                        </a:spcAft>
                        <a:buClrTx/>
                        <a:buSzTx/>
                        <a:buFontTx/>
                        <a:buNone/>
                        <a:tabLst/>
                        <a:defRPr/>
                      </a:pPr>
                      <a:r>
                        <a:rPr lang="en-US" sz="900" b="0" i="0" u="none" strike="noStrike" dirty="0">
                          <a:solidFill>
                            <a:schemeClr val="bg2">
                              <a:lumMod val="25000"/>
                            </a:schemeClr>
                          </a:solidFill>
                          <a:effectLst/>
                          <a:latin typeface="+mn-lt"/>
                        </a:rPr>
                        <a:t>In case I need them in the future</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1" i="0" u="none" strike="noStrike" kern="1200" cap="none" spc="0" normalizeH="0" baseline="0" noProof="0" dirty="0">
                          <a:ln>
                            <a:noFill/>
                          </a:ln>
                          <a:solidFill>
                            <a:schemeClr val="bg2">
                              <a:lumMod val="25000"/>
                            </a:schemeClr>
                          </a:solidFill>
                          <a:effectLst/>
                          <a:uLnTx/>
                          <a:uFillTx/>
                          <a:latin typeface="+mn-lt"/>
                          <a:ea typeface="+mn-ea"/>
                          <a:cs typeface="+mn-cs"/>
                        </a:rPr>
                        <a:t>41%</a:t>
                      </a:r>
                      <a:endParaRPr lang="en-CA" sz="1000" b="1" dirty="0">
                        <a:solidFill>
                          <a:schemeClr val="bg2">
                            <a:lumMod val="25000"/>
                          </a:schemeClr>
                        </a:solidFill>
                        <a:latin typeface="+mn-lt"/>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000" b="0" i="0" u="none" strike="noStrike" dirty="0">
                          <a:solidFill>
                            <a:schemeClr val="bg2">
                              <a:lumMod val="25000"/>
                            </a:schemeClr>
                          </a:solidFill>
                          <a:effectLst/>
                          <a:latin typeface="+mn-lt"/>
                        </a:rPr>
                        <a:t>46%</a:t>
                      </a:r>
                    </a:p>
                  </a:txBody>
                  <a:tcPr marL="9525" marR="9525" marT="9525"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000" b="0" i="0" u="none" strike="noStrike" dirty="0">
                          <a:solidFill>
                            <a:schemeClr val="bg2">
                              <a:lumMod val="25000"/>
                            </a:schemeClr>
                          </a:solidFill>
                          <a:effectLst/>
                          <a:latin typeface="+mn-lt"/>
                        </a:rPr>
                        <a:t>39%</a:t>
                      </a:r>
                    </a:p>
                  </a:txBody>
                  <a:tcPr marL="9525" marR="9525" marT="9525" marB="0" anchor="ct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000" b="0" i="0" u="none" strike="noStrike" dirty="0">
                          <a:solidFill>
                            <a:schemeClr val="bg2">
                              <a:lumMod val="25000"/>
                            </a:schemeClr>
                          </a:solidFill>
                          <a:effectLst/>
                          <a:latin typeface="+mn-lt"/>
                        </a:rPr>
                        <a:t>44%</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29645616"/>
                  </a:ext>
                </a:extLst>
              </a:tr>
              <a:tr h="328179">
                <a:tc>
                  <a:txBody>
                    <a:bodyPr/>
                    <a:lstStyle/>
                    <a:p>
                      <a:pPr algn="l" fontAlgn="b">
                        <a:lnSpc>
                          <a:spcPts val="780"/>
                        </a:lnSpc>
                      </a:pPr>
                      <a:r>
                        <a:rPr lang="en-US" sz="900" b="0" i="0" u="none" strike="noStrike" dirty="0">
                          <a:solidFill>
                            <a:schemeClr val="bg2">
                              <a:lumMod val="25000"/>
                            </a:schemeClr>
                          </a:solidFill>
                          <a:effectLst/>
                          <a:latin typeface="+mn-lt"/>
                        </a:rPr>
                        <a:t>For several shorter distance trips</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1" i="0" u="none" strike="noStrike" kern="1200" cap="none" spc="0" normalizeH="0" baseline="0" noProof="0" dirty="0">
                          <a:ln>
                            <a:noFill/>
                          </a:ln>
                          <a:solidFill>
                            <a:schemeClr val="bg2">
                              <a:lumMod val="25000"/>
                            </a:schemeClr>
                          </a:solidFill>
                          <a:effectLst/>
                          <a:uLnTx/>
                          <a:uFillTx/>
                          <a:latin typeface="+mn-lt"/>
                          <a:ea typeface="+mn-ea"/>
                          <a:cs typeface="+mn-cs"/>
                        </a:rPr>
                        <a:t>33%</a:t>
                      </a:r>
                      <a:endParaRPr lang="en-CA" sz="1000" b="1" dirty="0">
                        <a:solidFill>
                          <a:schemeClr val="bg2">
                            <a:lumMod val="25000"/>
                          </a:schemeClr>
                        </a:solidFill>
                        <a:latin typeface="+mn-lt"/>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000" b="0" i="0" u="none" strike="noStrike" dirty="0">
                          <a:solidFill>
                            <a:schemeClr val="bg2">
                              <a:lumMod val="25000"/>
                            </a:schemeClr>
                          </a:solidFill>
                          <a:effectLst/>
                          <a:latin typeface="+mn-lt"/>
                        </a:rPr>
                        <a:t>24%</a:t>
                      </a:r>
                    </a:p>
                  </a:txBody>
                  <a:tcPr marL="9525" marR="9525" marT="9525"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000" b="0" i="0" u="none" strike="noStrike" dirty="0">
                          <a:solidFill>
                            <a:schemeClr val="bg2">
                              <a:lumMod val="25000"/>
                            </a:schemeClr>
                          </a:solidFill>
                          <a:effectLst/>
                          <a:latin typeface="+mn-lt"/>
                        </a:rPr>
                        <a:t>31%</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000" b="0" i="0" u="none" strike="noStrike" dirty="0">
                          <a:solidFill>
                            <a:schemeClr val="bg2">
                              <a:lumMod val="25000"/>
                            </a:schemeClr>
                          </a:solidFill>
                          <a:effectLst/>
                          <a:latin typeface="+mn-lt"/>
                        </a:rPr>
                        <a:t>38%</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60458300"/>
                  </a:ext>
                </a:extLst>
              </a:tr>
              <a:tr h="328179">
                <a:tc>
                  <a:txBody>
                    <a:bodyPr/>
                    <a:lstStyle/>
                    <a:p>
                      <a:pPr algn="l" fontAlgn="b">
                        <a:lnSpc>
                          <a:spcPts val="780"/>
                        </a:lnSpc>
                      </a:pPr>
                      <a:r>
                        <a:rPr lang="en-US" sz="900" b="0" i="0" u="none" strike="noStrike" dirty="0">
                          <a:solidFill>
                            <a:schemeClr val="bg2">
                              <a:lumMod val="25000"/>
                            </a:schemeClr>
                          </a:solidFill>
                          <a:effectLst/>
                          <a:latin typeface="+mn-lt"/>
                        </a:rPr>
                        <a:t>For one or two long distance trips </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CA" sz="1000" b="1" i="0" u="none" strike="noStrike" kern="1200" cap="none" spc="0" normalizeH="0" baseline="0" noProof="0" dirty="0">
                          <a:ln>
                            <a:noFill/>
                          </a:ln>
                          <a:solidFill>
                            <a:schemeClr val="bg2">
                              <a:lumMod val="25000"/>
                            </a:schemeClr>
                          </a:solidFill>
                          <a:effectLst/>
                          <a:uLnTx/>
                          <a:uFillTx/>
                          <a:latin typeface="+mn-lt"/>
                          <a:ea typeface="+mn-ea"/>
                          <a:cs typeface="+mn-cs"/>
                        </a:rPr>
                        <a:t>12%</a:t>
                      </a:r>
                      <a:endParaRPr lang="en-CA" sz="1000" b="1" dirty="0">
                        <a:solidFill>
                          <a:schemeClr val="bg2">
                            <a:lumMod val="25000"/>
                          </a:schemeClr>
                        </a:solidFill>
                        <a:latin typeface="+mn-lt"/>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000" b="0" i="0" u="none" strike="noStrike" dirty="0">
                          <a:solidFill>
                            <a:schemeClr val="bg2">
                              <a:lumMod val="25000"/>
                            </a:schemeClr>
                          </a:solidFill>
                          <a:effectLst/>
                          <a:latin typeface="+mn-lt"/>
                        </a:rPr>
                        <a:t>12%</a:t>
                      </a:r>
                    </a:p>
                  </a:txBody>
                  <a:tcPr marL="9525" marR="9525" marT="9525"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000" b="0" i="0" u="none" strike="noStrike" dirty="0">
                          <a:solidFill>
                            <a:schemeClr val="bg2">
                              <a:lumMod val="25000"/>
                            </a:schemeClr>
                          </a:solidFill>
                          <a:effectLst/>
                          <a:latin typeface="+mn-lt"/>
                        </a:rPr>
                        <a:t>14%</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US" sz="1000" b="0" i="0" u="none" strike="noStrike" dirty="0">
                          <a:solidFill>
                            <a:schemeClr val="bg2">
                              <a:lumMod val="25000"/>
                            </a:schemeClr>
                          </a:solidFill>
                          <a:effectLst/>
                          <a:latin typeface="+mn-lt"/>
                        </a:rPr>
                        <a:t>10%</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98984859"/>
                  </a:ext>
                </a:extLst>
              </a:tr>
              <a:tr h="328179">
                <a:tc>
                  <a:txBody>
                    <a:bodyPr/>
                    <a:lstStyle/>
                    <a:p>
                      <a:pPr algn="l" fontAlgn="b">
                        <a:lnSpc>
                          <a:spcPts val="780"/>
                        </a:lnSpc>
                      </a:pPr>
                      <a:r>
                        <a:rPr lang="en-US" sz="900" b="0" i="0" u="none" strike="noStrike" dirty="0">
                          <a:solidFill>
                            <a:schemeClr val="bg2">
                              <a:lumMod val="25000"/>
                            </a:schemeClr>
                          </a:solidFill>
                          <a:effectLst/>
                          <a:latin typeface="+mn-lt"/>
                        </a:rPr>
                        <a:t>Other</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a:r>
                        <a:rPr kumimoji="0" lang="en-CA" sz="1000" b="1" i="0" u="none" strike="noStrike" kern="1200" cap="none" spc="0" normalizeH="0" baseline="0" noProof="0" dirty="0">
                          <a:ln>
                            <a:noFill/>
                          </a:ln>
                          <a:solidFill>
                            <a:schemeClr val="bg2">
                              <a:lumMod val="25000"/>
                            </a:schemeClr>
                          </a:solidFill>
                          <a:effectLst/>
                          <a:uLnTx/>
                          <a:uFillTx/>
                          <a:latin typeface="+mn-lt"/>
                          <a:ea typeface="+mn-ea"/>
                          <a:cs typeface="+mn-cs"/>
                        </a:rPr>
                        <a:t>11%</a:t>
                      </a:r>
                      <a:endParaRPr lang="en-CA" sz="1000" b="1" dirty="0">
                        <a:solidFill>
                          <a:schemeClr val="bg2">
                            <a:lumMod val="25000"/>
                          </a:schemeClr>
                        </a:solidFill>
                        <a:latin typeface="+mn-lt"/>
                      </a:endParaRPr>
                    </a:p>
                  </a:txBody>
                  <a:tcPr marL="68580" marR="68580" marT="34290" marB="34290" anchor="ctr">
                    <a:lnR w="9525"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tc>
                  <a:txBody>
                    <a:bodyPr/>
                    <a:lstStyle/>
                    <a:p>
                      <a:pPr algn="ctr" fontAlgn="b"/>
                      <a:r>
                        <a:rPr lang="en-US" sz="1000" b="0" i="0" u="none" strike="noStrike" dirty="0">
                          <a:solidFill>
                            <a:schemeClr val="bg2">
                              <a:lumMod val="25000"/>
                            </a:schemeClr>
                          </a:solidFill>
                          <a:effectLst/>
                          <a:latin typeface="+mn-lt"/>
                        </a:rPr>
                        <a:t>15%</a:t>
                      </a:r>
                    </a:p>
                  </a:txBody>
                  <a:tcPr marL="9525" marR="9525" marT="9525" marB="0" anchor="ctr">
                    <a:lnL w="9525" cap="flat" cmpd="sng" algn="ctr">
                      <a:solidFill>
                        <a:schemeClr val="accent5">
                          <a:lumMod val="40000"/>
                          <a:lumOff val="60000"/>
                        </a:schemeClr>
                      </a:solidFill>
                      <a:prstDash val="solid"/>
                      <a:round/>
                      <a:headEnd type="none" w="med" len="med"/>
                      <a:tailEnd type="none" w="med" len="med"/>
                    </a:lnL>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4">
                        <a:lumMod val="40000"/>
                        <a:lumOff val="60000"/>
                      </a:schemeClr>
                    </a:solidFill>
                  </a:tcPr>
                </a:tc>
                <a:tc>
                  <a:txBody>
                    <a:bodyPr/>
                    <a:lstStyle/>
                    <a:p>
                      <a:pPr algn="ctr" fontAlgn="b"/>
                      <a:r>
                        <a:rPr lang="en-US" sz="1000" b="0" i="0" u="none" strike="noStrike" dirty="0">
                          <a:solidFill>
                            <a:schemeClr val="bg2">
                              <a:lumMod val="25000"/>
                            </a:schemeClr>
                          </a:solidFill>
                          <a:effectLst/>
                          <a:latin typeface="+mn-lt"/>
                        </a:rPr>
                        <a:t>12%</a:t>
                      </a:r>
                    </a:p>
                  </a:txBody>
                  <a:tcPr marL="9525" marR="9525" marT="9525" marB="0" anchor="ct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accent4">
                        <a:lumMod val="40000"/>
                        <a:lumOff val="60000"/>
                      </a:schemeClr>
                    </a:solidFill>
                  </a:tcPr>
                </a:tc>
                <a:tc>
                  <a:txBody>
                    <a:bodyPr/>
                    <a:lstStyle/>
                    <a:p>
                      <a:pPr algn="ctr" fontAlgn="b"/>
                      <a:r>
                        <a:rPr lang="en-US" sz="1000" b="0" i="0" u="none" strike="noStrike" dirty="0">
                          <a:solidFill>
                            <a:schemeClr val="bg2">
                              <a:lumMod val="25000"/>
                            </a:schemeClr>
                          </a:solidFill>
                          <a:effectLst/>
                          <a:latin typeface="+mn-lt"/>
                        </a:rPr>
                        <a:t>5%</a:t>
                      </a:r>
                    </a:p>
                  </a:txBody>
                  <a:tcPr marL="9525" marR="9525" marT="9525" marB="0" anchor="ctr">
                    <a:lnR w="6350" cap="flat" cmpd="sng" algn="ctr">
                      <a:solidFill>
                        <a:schemeClr val="accent5">
                          <a:lumMod val="40000"/>
                          <a:lumOff val="60000"/>
                        </a:schemeClr>
                      </a:solidFill>
                      <a:prstDash val="solid"/>
                      <a:round/>
                      <a:headEnd type="none" w="med" len="med"/>
                      <a:tailEnd type="none" w="med" len="med"/>
                    </a:lnR>
                    <a:lnT w="6350" cap="flat" cmpd="sng" algn="ctr">
                      <a:solidFill>
                        <a:schemeClr val="accent5">
                          <a:lumMod val="40000"/>
                          <a:lumOff val="60000"/>
                        </a:schemeClr>
                      </a:solidFill>
                      <a:prstDash val="solid"/>
                      <a:round/>
                      <a:headEnd type="none" w="med" len="med"/>
                      <a:tailEnd type="none" w="med" len="med"/>
                    </a:lnT>
                    <a:lnB w="635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463120351"/>
                  </a:ext>
                </a:extLst>
              </a:tr>
            </a:tbl>
          </a:graphicData>
        </a:graphic>
      </p:graphicFrame>
      <p:graphicFrame>
        <p:nvGraphicFramePr>
          <p:cNvPr id="26" name="Chart 25">
            <a:extLst>
              <a:ext uri="{FF2B5EF4-FFF2-40B4-BE49-F238E27FC236}">
                <a16:creationId xmlns:a16="http://schemas.microsoft.com/office/drawing/2014/main" id="{4A84E1C7-B518-B64C-9D95-C0B4F6D05CFD}"/>
              </a:ext>
            </a:extLst>
          </p:cNvPr>
          <p:cNvGraphicFramePr/>
          <p:nvPr>
            <p:extLst/>
          </p:nvPr>
        </p:nvGraphicFramePr>
        <p:xfrm>
          <a:off x="761085" y="1847954"/>
          <a:ext cx="3357204" cy="28176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6">
            <a:extLst>
              <a:ext uri="{FF2B5EF4-FFF2-40B4-BE49-F238E27FC236}">
                <a16:creationId xmlns:a16="http://schemas.microsoft.com/office/drawing/2014/main" id="{EE7A1A62-EAA9-E846-B7FC-B340B5A65C15}"/>
              </a:ext>
            </a:extLst>
          </p:cNvPr>
          <p:cNvGraphicFramePr>
            <a:graphicFrameLocks noGrp="1"/>
          </p:cNvGraphicFramePr>
          <p:nvPr>
            <p:extLst/>
          </p:nvPr>
        </p:nvGraphicFramePr>
        <p:xfrm>
          <a:off x="516731" y="2639766"/>
          <a:ext cx="1084512" cy="1841376"/>
        </p:xfrm>
        <a:graphic>
          <a:graphicData uri="http://schemas.openxmlformats.org/drawingml/2006/table">
            <a:tbl>
              <a:tblPr firstRow="1" bandRow="1">
                <a:tableStyleId>{00A15C55-8517-42AA-B614-E9B94910E393}</a:tableStyleId>
              </a:tblPr>
              <a:tblGrid>
                <a:gridCol w="1084512">
                  <a:extLst>
                    <a:ext uri="{9D8B030D-6E8A-4147-A177-3AD203B41FA5}">
                      <a16:colId xmlns:a16="http://schemas.microsoft.com/office/drawing/2014/main" val="2809522673"/>
                    </a:ext>
                  </a:extLst>
                </a:gridCol>
              </a:tblGrid>
              <a:tr h="460344">
                <a:tc>
                  <a:txBody>
                    <a:bodyPr/>
                    <a:lstStyle/>
                    <a:p>
                      <a:pPr marL="0" marR="0" lvl="0" indent="0" algn="r" defTabSz="457200" rtl="0" eaLnBrk="1" fontAlgn="b" latinLnBrk="0" hangingPunct="1">
                        <a:lnSpc>
                          <a:spcPts val="780"/>
                        </a:lnSpc>
                        <a:spcBef>
                          <a:spcPts val="0"/>
                        </a:spcBef>
                        <a:spcAft>
                          <a:spcPts val="0"/>
                        </a:spcAft>
                        <a:buClrTx/>
                        <a:buSzTx/>
                        <a:buFontTx/>
                        <a:buNone/>
                        <a:tabLst/>
                        <a:defRPr/>
                      </a:pPr>
                      <a:r>
                        <a:rPr lang="en-US" sz="900" b="0" i="0" u="none" strike="noStrike" dirty="0">
                          <a:solidFill>
                            <a:schemeClr val="bg2">
                              <a:lumMod val="25000"/>
                            </a:schemeClr>
                          </a:solidFill>
                          <a:effectLst/>
                          <a:latin typeface="Calibri" panose="020F0502020204030204" pitchFamily="34" charset="0"/>
                        </a:rPr>
                        <a:t>In case I need them in the future</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819871"/>
                  </a:ext>
                </a:extLst>
              </a:tr>
              <a:tr h="460344">
                <a:tc>
                  <a:txBody>
                    <a:bodyPr/>
                    <a:lstStyle/>
                    <a:p>
                      <a:pPr algn="r" fontAlgn="b">
                        <a:lnSpc>
                          <a:spcPts val="780"/>
                        </a:lnSpc>
                      </a:pPr>
                      <a:r>
                        <a:rPr lang="en-US" sz="900" b="0" i="0" u="none" strike="noStrike" dirty="0">
                          <a:solidFill>
                            <a:schemeClr val="bg2">
                              <a:lumMod val="25000"/>
                            </a:schemeClr>
                          </a:solidFill>
                          <a:effectLst/>
                          <a:latin typeface="Calibri" panose="020F0502020204030204" pitchFamily="34" charset="0"/>
                        </a:rPr>
                        <a:t>For several shorter distance trips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5028364"/>
                  </a:ext>
                </a:extLst>
              </a:tr>
              <a:tr h="460344">
                <a:tc>
                  <a:txBody>
                    <a:bodyPr/>
                    <a:lstStyle/>
                    <a:p>
                      <a:pPr algn="r" fontAlgn="b">
                        <a:lnSpc>
                          <a:spcPts val="780"/>
                        </a:lnSpc>
                      </a:pPr>
                      <a:r>
                        <a:rPr lang="en-US" sz="900" b="0" i="0" u="none" strike="noStrike" dirty="0">
                          <a:solidFill>
                            <a:schemeClr val="bg2">
                              <a:lumMod val="25000"/>
                            </a:schemeClr>
                          </a:solidFill>
                          <a:effectLst/>
                          <a:latin typeface="Calibri" panose="020F0502020204030204" pitchFamily="34" charset="0"/>
                        </a:rPr>
                        <a:t>For one or two long distance trips </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5219456"/>
                  </a:ext>
                </a:extLst>
              </a:tr>
              <a:tr h="460344">
                <a:tc>
                  <a:txBody>
                    <a:bodyPr/>
                    <a:lstStyle/>
                    <a:p>
                      <a:pPr algn="r" fontAlgn="b">
                        <a:lnSpc>
                          <a:spcPts val="780"/>
                        </a:lnSpc>
                      </a:pPr>
                      <a:r>
                        <a:rPr lang="en-US" sz="900" b="0" i="0" u="none" strike="noStrike" dirty="0">
                          <a:solidFill>
                            <a:schemeClr val="bg2">
                              <a:lumMod val="25000"/>
                            </a:schemeClr>
                          </a:solidFill>
                          <a:effectLst/>
                          <a:latin typeface="Calibri" panose="020F0502020204030204" pitchFamily="34" charset="0"/>
                        </a:rPr>
                        <a:t>Other</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2311197"/>
                  </a:ext>
                </a:extLst>
              </a:tr>
            </a:tbl>
          </a:graphicData>
        </a:graphic>
      </p:graphicFrame>
      <p:grpSp>
        <p:nvGrpSpPr>
          <p:cNvPr id="29" name="Group 28">
            <a:extLst>
              <a:ext uri="{FF2B5EF4-FFF2-40B4-BE49-F238E27FC236}">
                <a16:creationId xmlns:a16="http://schemas.microsoft.com/office/drawing/2014/main" id="{24938764-B698-D646-B22D-8F919E3F2763}"/>
              </a:ext>
            </a:extLst>
          </p:cNvPr>
          <p:cNvGrpSpPr/>
          <p:nvPr/>
        </p:nvGrpSpPr>
        <p:grpSpPr>
          <a:xfrm>
            <a:off x="419618" y="460255"/>
            <a:ext cx="627404" cy="627404"/>
            <a:chOff x="577406" y="2348738"/>
            <a:chExt cx="563852" cy="563852"/>
          </a:xfrm>
        </p:grpSpPr>
        <p:sp>
          <p:nvSpPr>
            <p:cNvPr id="30" name="Oval 29">
              <a:extLst>
                <a:ext uri="{FF2B5EF4-FFF2-40B4-BE49-F238E27FC236}">
                  <a16:creationId xmlns:a16="http://schemas.microsoft.com/office/drawing/2014/main" id="{18457B4F-AFC9-FE45-BC81-22F7F8575C1F}"/>
                </a:ext>
              </a:extLst>
            </p:cNvPr>
            <p:cNvSpPr/>
            <p:nvPr/>
          </p:nvSpPr>
          <p:spPr>
            <a:xfrm>
              <a:off x="577406" y="2348738"/>
              <a:ext cx="563852" cy="563852"/>
            </a:xfrm>
            <a:prstGeom prst="ellipse">
              <a:avLst/>
            </a:prstGeom>
            <a:solidFill>
              <a:schemeClr val="bg1"/>
            </a:solid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Taxi outline">
              <a:extLst>
                <a:ext uri="{FF2B5EF4-FFF2-40B4-BE49-F238E27FC236}">
                  <a16:creationId xmlns:a16="http://schemas.microsoft.com/office/drawing/2014/main" id="{48134F0E-8BA0-B24E-82B2-B38EF8EEAC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159" y="2359491"/>
              <a:ext cx="542345" cy="542345"/>
            </a:xfrm>
            <a:prstGeom prst="rect">
              <a:avLst/>
            </a:prstGeom>
          </p:spPr>
        </p:pic>
      </p:grpSp>
    </p:spTree>
    <p:extLst>
      <p:ext uri="{BB962C8B-B14F-4D97-AF65-F5344CB8AC3E}">
        <p14:creationId xmlns:p14="http://schemas.microsoft.com/office/powerpoint/2010/main" val="168985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27A00A-C633-4EE0-81E0-2465F9829604}"/>
              </a:ext>
            </a:extLst>
          </p:cNvPr>
          <p:cNvSpPr>
            <a:spLocks noGrp="1"/>
          </p:cNvSpPr>
          <p:nvPr>
            <p:ph type="sldNum" sz="quarter" idx="12"/>
          </p:nvPr>
        </p:nvSpPr>
        <p:spPr/>
        <p:txBody>
          <a:bodyPr/>
          <a:lstStyle/>
          <a:p>
            <a:fld id="{36679B2B-0B95-3D41-A6BF-74EBACF9BD9F}" type="slidenum">
              <a:rPr lang="en-CA" noProof="0" smtClean="0"/>
              <a:pPr/>
              <a:t>4</a:t>
            </a:fld>
            <a:endParaRPr lang="en-CA" noProof="0" dirty="0"/>
          </a:p>
        </p:txBody>
      </p:sp>
      <p:sp>
        <p:nvSpPr>
          <p:cNvPr id="2" name="Title 1">
            <a:extLst>
              <a:ext uri="{FF2B5EF4-FFF2-40B4-BE49-F238E27FC236}">
                <a16:creationId xmlns:a16="http://schemas.microsoft.com/office/drawing/2014/main" id="{782C9FDF-A613-354B-A59A-085E75F13760}"/>
              </a:ext>
            </a:extLst>
          </p:cNvPr>
          <p:cNvSpPr>
            <a:spLocks noGrp="1"/>
          </p:cNvSpPr>
          <p:nvPr>
            <p:ph type="title"/>
          </p:nvPr>
        </p:nvSpPr>
        <p:spPr/>
        <p:txBody>
          <a:bodyPr/>
          <a:lstStyle/>
          <a:p>
            <a:r>
              <a:rPr lang="en-US" dirty="0"/>
              <a:t>BACKGROUND AND METHODOLOGY</a:t>
            </a:r>
          </a:p>
        </p:txBody>
      </p:sp>
      <p:sp>
        <p:nvSpPr>
          <p:cNvPr id="3" name="Text Placeholder 2">
            <a:extLst>
              <a:ext uri="{FF2B5EF4-FFF2-40B4-BE49-F238E27FC236}">
                <a16:creationId xmlns:a16="http://schemas.microsoft.com/office/drawing/2014/main" id="{B15A86FF-6D12-C343-8C97-917056D68404}"/>
              </a:ext>
            </a:extLst>
          </p:cNvPr>
          <p:cNvSpPr>
            <a:spLocks noGrp="1"/>
          </p:cNvSpPr>
          <p:nvPr>
            <p:ph type="body" sz="quarter" idx="14"/>
          </p:nvPr>
        </p:nvSpPr>
        <p:spPr>
          <a:xfrm>
            <a:off x="968132" y="1037101"/>
            <a:ext cx="5177174" cy="1832809"/>
          </a:xfrm>
        </p:spPr>
        <p:txBody>
          <a:bodyPr/>
          <a:lstStyle/>
          <a:p>
            <a:pPr marL="0" lvl="0" indent="0">
              <a:spcBef>
                <a:spcPct val="0"/>
              </a:spcBef>
              <a:spcAft>
                <a:spcPts val="900"/>
              </a:spcAft>
              <a:buClr>
                <a:prstClr val="white">
                  <a:lumMod val="50000"/>
                </a:prstClr>
              </a:buClr>
              <a:buNone/>
            </a:pPr>
            <a:r>
              <a:rPr lang="en-CA" b="1" dirty="0">
                <a:solidFill>
                  <a:schemeClr val="tx2"/>
                </a:solidFill>
              </a:rPr>
              <a:t>BACKGROUND</a:t>
            </a:r>
          </a:p>
          <a:p>
            <a:pPr marL="0" lvl="0" indent="0">
              <a:spcBef>
                <a:spcPct val="0"/>
              </a:spcBef>
              <a:spcAft>
                <a:spcPts val="900"/>
              </a:spcAft>
              <a:buClr>
                <a:prstClr val="white">
                  <a:lumMod val="50000"/>
                </a:prstClr>
              </a:buClr>
              <a:buNone/>
            </a:pPr>
            <a:r>
              <a:rPr lang="en-CA" sz="1200" dirty="0">
                <a:solidFill>
                  <a:prstClr val="black"/>
                </a:solidFill>
              </a:rPr>
              <a:t>handyDART is a door-to-door, shared-ride service for passengers with physical or cognitive disabilities who are unable to use conventional public transit without assistance.</a:t>
            </a:r>
          </a:p>
          <a:p>
            <a:pPr marL="0" lvl="0" indent="0">
              <a:spcBef>
                <a:spcPct val="0"/>
              </a:spcBef>
              <a:spcAft>
                <a:spcPts val="900"/>
              </a:spcAft>
              <a:buClr>
                <a:prstClr val="white">
                  <a:lumMod val="50000"/>
                </a:prstClr>
              </a:buClr>
              <a:buNone/>
            </a:pPr>
            <a:r>
              <a:rPr lang="en-CA" sz="1200" dirty="0">
                <a:solidFill>
                  <a:prstClr val="black"/>
                </a:solidFill>
              </a:rPr>
              <a:t>Since 2020, BC Transit has commissioned Leger to conduct an annual study of users to measure handyDART usage as well as gauge satisfaction with the service. </a:t>
            </a:r>
          </a:p>
          <a:p>
            <a:pPr marL="0" indent="0">
              <a:spcAft>
                <a:spcPts val="900"/>
              </a:spcAft>
              <a:buNone/>
            </a:pPr>
            <a:endParaRPr lang="en-US" sz="1200" dirty="0"/>
          </a:p>
        </p:txBody>
      </p:sp>
      <p:sp>
        <p:nvSpPr>
          <p:cNvPr id="45" name="TextBox 44">
            <a:extLst>
              <a:ext uri="{FF2B5EF4-FFF2-40B4-BE49-F238E27FC236}">
                <a16:creationId xmlns:a16="http://schemas.microsoft.com/office/drawing/2014/main" id="{831C0337-E9F2-8A48-BF91-2D8754862EA3}"/>
              </a:ext>
            </a:extLst>
          </p:cNvPr>
          <p:cNvSpPr txBox="1"/>
          <p:nvPr/>
        </p:nvSpPr>
        <p:spPr>
          <a:xfrm>
            <a:off x="896293" y="2573661"/>
            <a:ext cx="4986795" cy="2360144"/>
          </a:xfrm>
          <a:prstGeom prst="rect">
            <a:avLst/>
          </a:prstGeom>
        </p:spPr>
        <p:txBody>
          <a:bodyPr vert="horz" wrap="square" lIns="91440" tIns="45720" rIns="91440" bIns="45720" rtlCol="0" anchor="t">
            <a:normAutofit/>
          </a:bodyPr>
          <a:lstStyle/>
          <a:p>
            <a:pPr lvl="0">
              <a:spcBef>
                <a:spcPct val="0"/>
              </a:spcBef>
              <a:spcAft>
                <a:spcPts val="300"/>
              </a:spcAft>
              <a:buClr>
                <a:prstClr val="white">
                  <a:lumMod val="50000"/>
                </a:prstClr>
              </a:buClr>
            </a:pPr>
            <a:r>
              <a:rPr lang="en-CA" sz="1200" b="1" dirty="0">
                <a:solidFill>
                  <a:schemeClr val="tx2"/>
                </a:solidFill>
              </a:rPr>
              <a:t>The main objectives of the study are:</a:t>
            </a:r>
          </a:p>
          <a:p>
            <a:pPr marL="285750" lvl="0" indent="-285750">
              <a:spcBef>
                <a:spcPct val="0"/>
              </a:spcBef>
              <a:spcAft>
                <a:spcPts val="300"/>
              </a:spcAft>
              <a:buClr>
                <a:prstClr val="white">
                  <a:lumMod val="50000"/>
                </a:prstClr>
              </a:buClr>
              <a:buFont typeface="Wingdings" panose="05000000000000000000" pitchFamily="2" charset="2"/>
              <a:buChar char="ü"/>
            </a:pPr>
            <a:r>
              <a:rPr lang="en-CA" sz="1200" dirty="0">
                <a:solidFill>
                  <a:prstClr val="black"/>
                </a:solidFill>
              </a:rPr>
              <a:t>Understand the current usage of handyDART and regular bus services</a:t>
            </a:r>
          </a:p>
          <a:p>
            <a:pPr marL="285750" lvl="0" indent="-285750">
              <a:spcBef>
                <a:spcPct val="0"/>
              </a:spcBef>
              <a:spcAft>
                <a:spcPts val="300"/>
              </a:spcAft>
              <a:buClr>
                <a:prstClr val="white">
                  <a:lumMod val="50000"/>
                </a:prstClr>
              </a:buClr>
              <a:buFont typeface="Wingdings" panose="05000000000000000000" pitchFamily="2" charset="2"/>
              <a:buChar char="ü"/>
            </a:pPr>
            <a:r>
              <a:rPr lang="en-CA" sz="1200" dirty="0">
                <a:solidFill>
                  <a:prstClr val="black"/>
                </a:solidFill>
              </a:rPr>
              <a:t>Understand awareness, perceptions and usage needs of supplemental taxi programs</a:t>
            </a:r>
          </a:p>
          <a:p>
            <a:pPr marL="285750" lvl="0" indent="-285750">
              <a:spcBef>
                <a:spcPct val="0"/>
              </a:spcBef>
              <a:spcAft>
                <a:spcPts val="300"/>
              </a:spcAft>
              <a:buClr>
                <a:prstClr val="white">
                  <a:lumMod val="50000"/>
                </a:prstClr>
              </a:buClr>
              <a:buFont typeface="Wingdings" panose="05000000000000000000" pitchFamily="2" charset="2"/>
              <a:buChar char="ü"/>
            </a:pPr>
            <a:r>
              <a:rPr lang="en-CA" sz="1200" dirty="0">
                <a:solidFill>
                  <a:prstClr val="black"/>
                </a:solidFill>
              </a:rPr>
              <a:t>Gauge satisfaction with handyDART service</a:t>
            </a:r>
          </a:p>
          <a:p>
            <a:pPr marL="285750" lvl="0" indent="-285750">
              <a:spcBef>
                <a:spcPct val="0"/>
              </a:spcBef>
              <a:spcAft>
                <a:spcPts val="300"/>
              </a:spcAft>
              <a:buClr>
                <a:prstClr val="white">
                  <a:lumMod val="50000"/>
                </a:prstClr>
              </a:buClr>
              <a:buFont typeface="Wingdings" panose="05000000000000000000" pitchFamily="2" charset="2"/>
              <a:buChar char="ü"/>
            </a:pPr>
            <a:r>
              <a:rPr lang="en-CA" sz="1200" dirty="0">
                <a:solidFill>
                  <a:prstClr val="black"/>
                </a:solidFill>
              </a:rPr>
              <a:t>Identify key opportunities for service expansion</a:t>
            </a:r>
          </a:p>
          <a:p>
            <a:pPr marL="285750" lvl="0" indent="-285750">
              <a:spcBef>
                <a:spcPct val="0"/>
              </a:spcBef>
              <a:spcAft>
                <a:spcPts val="300"/>
              </a:spcAft>
              <a:buClr>
                <a:prstClr val="white">
                  <a:lumMod val="50000"/>
                </a:prstClr>
              </a:buClr>
              <a:buFont typeface="Wingdings" panose="05000000000000000000" pitchFamily="2" charset="2"/>
              <a:buChar char="ü"/>
            </a:pPr>
            <a:r>
              <a:rPr lang="en-CA" sz="1200" dirty="0">
                <a:solidFill>
                  <a:prstClr val="black"/>
                </a:solidFill>
              </a:rPr>
              <a:t>Understand how COVID-19 affected usage of handyDART</a:t>
            </a:r>
          </a:p>
          <a:p>
            <a:pPr marL="285750" lvl="0" indent="-285750">
              <a:spcBef>
                <a:spcPct val="0"/>
              </a:spcBef>
              <a:spcAft>
                <a:spcPts val="300"/>
              </a:spcAft>
              <a:buClr>
                <a:prstClr val="white">
                  <a:lumMod val="50000"/>
                </a:prstClr>
              </a:buClr>
              <a:buFont typeface="Wingdings" panose="05000000000000000000" pitchFamily="2" charset="2"/>
              <a:buChar char="ü"/>
            </a:pPr>
            <a:r>
              <a:rPr lang="en-CA" sz="1200" dirty="0">
                <a:solidFill>
                  <a:prstClr val="black"/>
                </a:solidFill>
              </a:rPr>
              <a:t>Identify demographic factors tied to satisfaction levels</a:t>
            </a:r>
          </a:p>
          <a:p>
            <a:pPr marL="285750" lvl="0" indent="-285750">
              <a:spcBef>
                <a:spcPct val="0"/>
              </a:spcBef>
              <a:spcAft>
                <a:spcPts val="300"/>
              </a:spcAft>
              <a:buClr>
                <a:prstClr val="white">
                  <a:lumMod val="50000"/>
                </a:prstClr>
              </a:buClr>
              <a:buFont typeface="Wingdings" panose="05000000000000000000" pitchFamily="2" charset="2"/>
              <a:buChar char="ü"/>
            </a:pPr>
            <a:r>
              <a:rPr lang="en-CA" sz="1200" dirty="0">
                <a:solidFill>
                  <a:prstClr val="black"/>
                </a:solidFill>
              </a:rPr>
              <a:t>Identify preferred method of trips booking and management</a:t>
            </a:r>
          </a:p>
        </p:txBody>
      </p:sp>
      <p:sp>
        <p:nvSpPr>
          <p:cNvPr id="53" name="Freeform 45">
            <a:extLst>
              <a:ext uri="{FF2B5EF4-FFF2-40B4-BE49-F238E27FC236}">
                <a16:creationId xmlns:a16="http://schemas.microsoft.com/office/drawing/2014/main" id="{925335D2-54EE-F743-8FBB-95D940238689}"/>
              </a:ext>
            </a:extLst>
          </p:cNvPr>
          <p:cNvSpPr>
            <a:spLocks noEditPoints="1"/>
          </p:cNvSpPr>
          <p:nvPr/>
        </p:nvSpPr>
        <p:spPr bwMode="auto">
          <a:xfrm>
            <a:off x="366517" y="2474460"/>
            <a:ext cx="538363" cy="526213"/>
          </a:xfrm>
          <a:custGeom>
            <a:avLst/>
            <a:gdLst/>
            <a:ahLst/>
            <a:cxnLst>
              <a:cxn ang="0">
                <a:pos x="27" y="43"/>
              </a:cxn>
              <a:cxn ang="0">
                <a:pos x="27" y="34"/>
              </a:cxn>
              <a:cxn ang="0">
                <a:pos x="34" y="27"/>
              </a:cxn>
              <a:cxn ang="0">
                <a:pos x="43" y="27"/>
              </a:cxn>
              <a:cxn ang="0">
                <a:pos x="27" y="43"/>
              </a:cxn>
              <a:cxn ang="0">
                <a:pos x="8" y="27"/>
              </a:cxn>
              <a:cxn ang="0">
                <a:pos x="18" y="27"/>
              </a:cxn>
              <a:cxn ang="0">
                <a:pos x="25" y="34"/>
              </a:cxn>
              <a:cxn ang="0">
                <a:pos x="25" y="43"/>
              </a:cxn>
              <a:cxn ang="0">
                <a:pos x="8" y="27"/>
              </a:cxn>
              <a:cxn ang="0">
                <a:pos x="25" y="8"/>
              </a:cxn>
              <a:cxn ang="0">
                <a:pos x="25" y="18"/>
              </a:cxn>
              <a:cxn ang="0">
                <a:pos x="18" y="25"/>
              </a:cxn>
              <a:cxn ang="0">
                <a:pos x="8" y="25"/>
              </a:cxn>
              <a:cxn ang="0">
                <a:pos x="25" y="8"/>
              </a:cxn>
              <a:cxn ang="0">
                <a:pos x="27" y="25"/>
              </a:cxn>
              <a:cxn ang="0">
                <a:pos x="27" y="21"/>
              </a:cxn>
              <a:cxn ang="0">
                <a:pos x="31" y="25"/>
              </a:cxn>
              <a:cxn ang="0">
                <a:pos x="27" y="25"/>
              </a:cxn>
              <a:cxn ang="0">
                <a:pos x="27" y="27"/>
              </a:cxn>
              <a:cxn ang="0">
                <a:pos x="31" y="27"/>
              </a:cxn>
              <a:cxn ang="0">
                <a:pos x="27" y="31"/>
              </a:cxn>
              <a:cxn ang="0">
                <a:pos x="27" y="27"/>
              </a:cxn>
              <a:cxn ang="0">
                <a:pos x="25" y="27"/>
              </a:cxn>
              <a:cxn ang="0">
                <a:pos x="25" y="31"/>
              </a:cxn>
              <a:cxn ang="0">
                <a:pos x="21" y="27"/>
              </a:cxn>
              <a:cxn ang="0">
                <a:pos x="25" y="27"/>
              </a:cxn>
              <a:cxn ang="0">
                <a:pos x="25" y="25"/>
              </a:cxn>
              <a:cxn ang="0">
                <a:pos x="21" y="25"/>
              </a:cxn>
              <a:cxn ang="0">
                <a:pos x="25" y="21"/>
              </a:cxn>
              <a:cxn ang="0">
                <a:pos x="25" y="25"/>
              </a:cxn>
              <a:cxn ang="0">
                <a:pos x="43" y="25"/>
              </a:cxn>
              <a:cxn ang="0">
                <a:pos x="34" y="25"/>
              </a:cxn>
              <a:cxn ang="0">
                <a:pos x="27" y="18"/>
              </a:cxn>
              <a:cxn ang="0">
                <a:pos x="27" y="8"/>
              </a:cxn>
              <a:cxn ang="0">
                <a:pos x="43" y="25"/>
              </a:cxn>
              <a:cxn ang="0">
                <a:pos x="50" y="25"/>
              </a:cxn>
              <a:cxn ang="0">
                <a:pos x="48" y="25"/>
              </a:cxn>
              <a:cxn ang="0">
                <a:pos x="27" y="3"/>
              </a:cxn>
              <a:cxn ang="0">
                <a:pos x="27" y="1"/>
              </a:cxn>
              <a:cxn ang="0">
                <a:pos x="26" y="0"/>
              </a:cxn>
              <a:cxn ang="0">
                <a:pos x="25" y="1"/>
              </a:cxn>
              <a:cxn ang="0">
                <a:pos x="25" y="3"/>
              </a:cxn>
              <a:cxn ang="0">
                <a:pos x="4" y="25"/>
              </a:cxn>
              <a:cxn ang="0">
                <a:pos x="2" y="25"/>
              </a:cxn>
              <a:cxn ang="0">
                <a:pos x="0" y="26"/>
              </a:cxn>
              <a:cxn ang="0">
                <a:pos x="2" y="27"/>
              </a:cxn>
              <a:cxn ang="0">
                <a:pos x="4" y="27"/>
              </a:cxn>
              <a:cxn ang="0">
                <a:pos x="25" y="48"/>
              </a:cxn>
              <a:cxn ang="0">
                <a:pos x="25" y="50"/>
              </a:cxn>
              <a:cxn ang="0">
                <a:pos x="26" y="51"/>
              </a:cxn>
              <a:cxn ang="0">
                <a:pos x="27" y="50"/>
              </a:cxn>
              <a:cxn ang="0">
                <a:pos x="27" y="48"/>
              </a:cxn>
              <a:cxn ang="0">
                <a:pos x="48" y="27"/>
              </a:cxn>
              <a:cxn ang="0">
                <a:pos x="50" y="27"/>
              </a:cxn>
              <a:cxn ang="0">
                <a:pos x="52" y="26"/>
              </a:cxn>
              <a:cxn ang="0">
                <a:pos x="50" y="25"/>
              </a:cxn>
            </a:cxnLst>
            <a:rect l="0" t="0" r="r" b="b"/>
            <a:pathLst>
              <a:path w="52" h="51">
                <a:moveTo>
                  <a:pt x="27" y="43"/>
                </a:moveTo>
                <a:cubicBezTo>
                  <a:pt x="27" y="34"/>
                  <a:pt x="27" y="34"/>
                  <a:pt x="27" y="34"/>
                </a:cubicBezTo>
                <a:cubicBezTo>
                  <a:pt x="31" y="33"/>
                  <a:pt x="33" y="31"/>
                  <a:pt x="34" y="27"/>
                </a:cubicBezTo>
                <a:cubicBezTo>
                  <a:pt x="43" y="27"/>
                  <a:pt x="43" y="27"/>
                  <a:pt x="43" y="27"/>
                </a:cubicBezTo>
                <a:cubicBezTo>
                  <a:pt x="43" y="36"/>
                  <a:pt x="36" y="43"/>
                  <a:pt x="27" y="43"/>
                </a:cubicBezTo>
                <a:close/>
                <a:moveTo>
                  <a:pt x="8" y="27"/>
                </a:moveTo>
                <a:cubicBezTo>
                  <a:pt x="18" y="27"/>
                  <a:pt x="18" y="27"/>
                  <a:pt x="18" y="27"/>
                </a:cubicBezTo>
                <a:cubicBezTo>
                  <a:pt x="18" y="31"/>
                  <a:pt x="21" y="33"/>
                  <a:pt x="25" y="34"/>
                </a:cubicBezTo>
                <a:cubicBezTo>
                  <a:pt x="25" y="43"/>
                  <a:pt x="25" y="43"/>
                  <a:pt x="25" y="43"/>
                </a:cubicBezTo>
                <a:cubicBezTo>
                  <a:pt x="16" y="43"/>
                  <a:pt x="9" y="36"/>
                  <a:pt x="8" y="27"/>
                </a:cubicBezTo>
                <a:close/>
                <a:moveTo>
                  <a:pt x="25" y="8"/>
                </a:moveTo>
                <a:cubicBezTo>
                  <a:pt x="25" y="18"/>
                  <a:pt x="25" y="18"/>
                  <a:pt x="25" y="18"/>
                </a:cubicBezTo>
                <a:cubicBezTo>
                  <a:pt x="21" y="18"/>
                  <a:pt x="18" y="21"/>
                  <a:pt x="18" y="25"/>
                </a:cubicBezTo>
                <a:cubicBezTo>
                  <a:pt x="8" y="25"/>
                  <a:pt x="8" y="25"/>
                  <a:pt x="8" y="25"/>
                </a:cubicBezTo>
                <a:cubicBezTo>
                  <a:pt x="9" y="16"/>
                  <a:pt x="16" y="9"/>
                  <a:pt x="25" y="8"/>
                </a:cubicBezTo>
                <a:close/>
                <a:moveTo>
                  <a:pt x="27" y="25"/>
                </a:moveTo>
                <a:cubicBezTo>
                  <a:pt x="27" y="21"/>
                  <a:pt x="27" y="21"/>
                  <a:pt x="27" y="21"/>
                </a:cubicBezTo>
                <a:cubicBezTo>
                  <a:pt x="29" y="21"/>
                  <a:pt x="30" y="23"/>
                  <a:pt x="31" y="25"/>
                </a:cubicBezTo>
                <a:lnTo>
                  <a:pt x="27" y="25"/>
                </a:lnTo>
                <a:close/>
                <a:moveTo>
                  <a:pt x="27" y="27"/>
                </a:moveTo>
                <a:cubicBezTo>
                  <a:pt x="31" y="27"/>
                  <a:pt x="31" y="27"/>
                  <a:pt x="31" y="27"/>
                </a:cubicBezTo>
                <a:cubicBezTo>
                  <a:pt x="30" y="29"/>
                  <a:pt x="29" y="30"/>
                  <a:pt x="27" y="31"/>
                </a:cubicBezTo>
                <a:lnTo>
                  <a:pt x="27" y="27"/>
                </a:lnTo>
                <a:close/>
                <a:moveTo>
                  <a:pt x="25" y="27"/>
                </a:moveTo>
                <a:cubicBezTo>
                  <a:pt x="25" y="31"/>
                  <a:pt x="25" y="31"/>
                  <a:pt x="25" y="31"/>
                </a:cubicBezTo>
                <a:cubicBezTo>
                  <a:pt x="23" y="30"/>
                  <a:pt x="21" y="29"/>
                  <a:pt x="21" y="27"/>
                </a:cubicBezTo>
                <a:lnTo>
                  <a:pt x="25" y="27"/>
                </a:lnTo>
                <a:close/>
                <a:moveTo>
                  <a:pt x="25" y="25"/>
                </a:moveTo>
                <a:cubicBezTo>
                  <a:pt x="21" y="25"/>
                  <a:pt x="21" y="25"/>
                  <a:pt x="21" y="25"/>
                </a:cubicBezTo>
                <a:cubicBezTo>
                  <a:pt x="21" y="23"/>
                  <a:pt x="23" y="21"/>
                  <a:pt x="25" y="21"/>
                </a:cubicBezTo>
                <a:lnTo>
                  <a:pt x="25" y="25"/>
                </a:lnTo>
                <a:close/>
                <a:moveTo>
                  <a:pt x="43" y="25"/>
                </a:moveTo>
                <a:cubicBezTo>
                  <a:pt x="34" y="25"/>
                  <a:pt x="34" y="25"/>
                  <a:pt x="34" y="25"/>
                </a:cubicBezTo>
                <a:cubicBezTo>
                  <a:pt x="33" y="21"/>
                  <a:pt x="31" y="18"/>
                  <a:pt x="27" y="18"/>
                </a:cubicBezTo>
                <a:cubicBezTo>
                  <a:pt x="27" y="8"/>
                  <a:pt x="27" y="8"/>
                  <a:pt x="27" y="8"/>
                </a:cubicBezTo>
                <a:cubicBezTo>
                  <a:pt x="36" y="9"/>
                  <a:pt x="43" y="16"/>
                  <a:pt x="43" y="25"/>
                </a:cubicBezTo>
                <a:close/>
                <a:moveTo>
                  <a:pt x="50" y="25"/>
                </a:moveTo>
                <a:cubicBezTo>
                  <a:pt x="48" y="25"/>
                  <a:pt x="48" y="25"/>
                  <a:pt x="48" y="25"/>
                </a:cubicBezTo>
                <a:cubicBezTo>
                  <a:pt x="47" y="13"/>
                  <a:pt x="39" y="4"/>
                  <a:pt x="27" y="3"/>
                </a:cubicBezTo>
                <a:cubicBezTo>
                  <a:pt x="27" y="1"/>
                  <a:pt x="27" y="1"/>
                  <a:pt x="27" y="1"/>
                </a:cubicBezTo>
                <a:cubicBezTo>
                  <a:pt x="27" y="1"/>
                  <a:pt x="27" y="0"/>
                  <a:pt x="26" y="0"/>
                </a:cubicBezTo>
                <a:cubicBezTo>
                  <a:pt x="25" y="0"/>
                  <a:pt x="25" y="1"/>
                  <a:pt x="25" y="1"/>
                </a:cubicBezTo>
                <a:cubicBezTo>
                  <a:pt x="25" y="3"/>
                  <a:pt x="25" y="3"/>
                  <a:pt x="25" y="3"/>
                </a:cubicBezTo>
                <a:cubicBezTo>
                  <a:pt x="13" y="4"/>
                  <a:pt x="4" y="13"/>
                  <a:pt x="4" y="25"/>
                </a:cubicBezTo>
                <a:cubicBezTo>
                  <a:pt x="2" y="25"/>
                  <a:pt x="2" y="25"/>
                  <a:pt x="2" y="25"/>
                </a:cubicBezTo>
                <a:cubicBezTo>
                  <a:pt x="1" y="25"/>
                  <a:pt x="0" y="25"/>
                  <a:pt x="0" y="26"/>
                </a:cubicBezTo>
                <a:cubicBezTo>
                  <a:pt x="0" y="27"/>
                  <a:pt x="1" y="27"/>
                  <a:pt x="2" y="27"/>
                </a:cubicBezTo>
                <a:cubicBezTo>
                  <a:pt x="4" y="27"/>
                  <a:pt x="4" y="27"/>
                  <a:pt x="4" y="27"/>
                </a:cubicBezTo>
                <a:cubicBezTo>
                  <a:pt x="4" y="38"/>
                  <a:pt x="13" y="47"/>
                  <a:pt x="25" y="48"/>
                </a:cubicBezTo>
                <a:cubicBezTo>
                  <a:pt x="25" y="50"/>
                  <a:pt x="25" y="50"/>
                  <a:pt x="25" y="50"/>
                </a:cubicBezTo>
                <a:cubicBezTo>
                  <a:pt x="25" y="51"/>
                  <a:pt x="25" y="51"/>
                  <a:pt x="26" y="51"/>
                </a:cubicBezTo>
                <a:cubicBezTo>
                  <a:pt x="27" y="51"/>
                  <a:pt x="27" y="51"/>
                  <a:pt x="27" y="50"/>
                </a:cubicBezTo>
                <a:cubicBezTo>
                  <a:pt x="27" y="48"/>
                  <a:pt x="27" y="48"/>
                  <a:pt x="27" y="48"/>
                </a:cubicBezTo>
                <a:cubicBezTo>
                  <a:pt x="39" y="47"/>
                  <a:pt x="47" y="38"/>
                  <a:pt x="48" y="27"/>
                </a:cubicBezTo>
                <a:cubicBezTo>
                  <a:pt x="50" y="27"/>
                  <a:pt x="50" y="27"/>
                  <a:pt x="50" y="27"/>
                </a:cubicBezTo>
                <a:cubicBezTo>
                  <a:pt x="51" y="27"/>
                  <a:pt x="52" y="27"/>
                  <a:pt x="52" y="26"/>
                </a:cubicBezTo>
                <a:cubicBezTo>
                  <a:pt x="52" y="25"/>
                  <a:pt x="51" y="25"/>
                  <a:pt x="50" y="2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28">
            <a:extLst>
              <a:ext uri="{FF2B5EF4-FFF2-40B4-BE49-F238E27FC236}">
                <a16:creationId xmlns:a16="http://schemas.microsoft.com/office/drawing/2014/main" id="{4D33D2D2-0DCE-7C44-9E24-F42EDF625665}"/>
              </a:ext>
            </a:extLst>
          </p:cNvPr>
          <p:cNvSpPr>
            <a:spLocks noEditPoints="1"/>
          </p:cNvSpPr>
          <p:nvPr/>
        </p:nvSpPr>
        <p:spPr bwMode="auto">
          <a:xfrm>
            <a:off x="417938" y="1112261"/>
            <a:ext cx="378594" cy="526213"/>
          </a:xfrm>
          <a:custGeom>
            <a:avLst/>
            <a:gdLst/>
            <a:ahLst/>
            <a:cxnLst>
              <a:cxn ang="0">
                <a:pos x="110" y="146"/>
              </a:cxn>
              <a:cxn ang="0">
                <a:pos x="101" y="151"/>
              </a:cxn>
              <a:cxn ang="0">
                <a:pos x="96" y="161"/>
              </a:cxn>
              <a:cxn ang="0">
                <a:pos x="116" y="167"/>
              </a:cxn>
              <a:cxn ang="0">
                <a:pos x="110" y="146"/>
              </a:cxn>
              <a:cxn ang="0">
                <a:pos x="23" y="53"/>
              </a:cxn>
              <a:cxn ang="0">
                <a:pos x="20" y="50"/>
              </a:cxn>
              <a:cxn ang="0">
                <a:pos x="12" y="55"/>
              </a:cxn>
              <a:cxn ang="0">
                <a:pos x="17" y="59"/>
              </a:cxn>
              <a:cxn ang="0">
                <a:pos x="30" y="73"/>
              </a:cxn>
              <a:cxn ang="0">
                <a:pos x="87" y="130"/>
              </a:cxn>
              <a:cxn ang="0">
                <a:pos x="95" y="125"/>
              </a:cxn>
              <a:cxn ang="0">
                <a:pos x="35" y="64"/>
              </a:cxn>
              <a:cxn ang="0">
                <a:pos x="23" y="53"/>
              </a:cxn>
              <a:cxn ang="0">
                <a:pos x="22" y="80"/>
              </a:cxn>
              <a:cxn ang="0">
                <a:pos x="79" y="138"/>
              </a:cxn>
              <a:cxn ang="0">
                <a:pos x="75" y="146"/>
              </a:cxn>
              <a:cxn ang="0">
                <a:pos x="14" y="85"/>
              </a:cxn>
              <a:cxn ang="0">
                <a:pos x="3" y="74"/>
              </a:cxn>
              <a:cxn ang="0">
                <a:pos x="0" y="71"/>
              </a:cxn>
              <a:cxn ang="0">
                <a:pos x="4" y="62"/>
              </a:cxn>
              <a:cxn ang="0">
                <a:pos x="9" y="67"/>
              </a:cxn>
              <a:cxn ang="0">
                <a:pos x="22" y="80"/>
              </a:cxn>
              <a:cxn ang="0">
                <a:pos x="115" y="54"/>
              </a:cxn>
              <a:cxn ang="0">
                <a:pos x="115" y="15"/>
              </a:cxn>
              <a:cxn ang="0">
                <a:pos x="126" y="27"/>
              </a:cxn>
              <a:cxn ang="0">
                <a:pos x="126" y="42"/>
              </a:cxn>
              <a:cxn ang="0">
                <a:pos x="141" y="42"/>
              </a:cxn>
              <a:cxn ang="0">
                <a:pos x="153" y="54"/>
              </a:cxn>
              <a:cxn ang="0">
                <a:pos x="115" y="54"/>
              </a:cxn>
              <a:cxn ang="0">
                <a:pos x="158" y="42"/>
              </a:cxn>
              <a:cxn ang="0">
                <a:pos x="126" y="10"/>
              </a:cxn>
              <a:cxn ang="0">
                <a:pos x="116" y="0"/>
              </a:cxn>
              <a:cxn ang="0">
                <a:pos x="31" y="0"/>
              </a:cxn>
              <a:cxn ang="0">
                <a:pos x="21" y="10"/>
              </a:cxn>
              <a:cxn ang="0">
                <a:pos x="21" y="40"/>
              </a:cxn>
              <a:cxn ang="0">
                <a:pos x="32" y="45"/>
              </a:cxn>
              <a:cxn ang="0">
                <a:pos x="113" y="126"/>
              </a:cxn>
              <a:cxn ang="0">
                <a:pos x="127" y="177"/>
              </a:cxn>
              <a:cxn ang="0">
                <a:pos x="76" y="164"/>
              </a:cxn>
              <a:cxn ang="0">
                <a:pos x="21" y="108"/>
              </a:cxn>
              <a:cxn ang="0">
                <a:pos x="21" y="188"/>
              </a:cxn>
              <a:cxn ang="0">
                <a:pos x="31" y="199"/>
              </a:cxn>
              <a:cxn ang="0">
                <a:pos x="158" y="199"/>
              </a:cxn>
              <a:cxn ang="0">
                <a:pos x="168" y="188"/>
              </a:cxn>
              <a:cxn ang="0">
                <a:pos x="168" y="52"/>
              </a:cxn>
              <a:cxn ang="0">
                <a:pos x="158" y="42"/>
              </a:cxn>
            </a:cxnLst>
            <a:rect l="0" t="0" r="r" b="b"/>
            <a:pathLst>
              <a:path w="168" h="199">
                <a:moveTo>
                  <a:pt x="110" y="146"/>
                </a:moveTo>
                <a:cubicBezTo>
                  <a:pt x="108" y="146"/>
                  <a:pt x="105" y="148"/>
                  <a:pt x="101" y="151"/>
                </a:cubicBezTo>
                <a:cubicBezTo>
                  <a:pt x="97" y="155"/>
                  <a:pt x="96" y="159"/>
                  <a:pt x="96" y="161"/>
                </a:cubicBezTo>
                <a:cubicBezTo>
                  <a:pt x="116" y="167"/>
                  <a:pt x="116" y="167"/>
                  <a:pt x="116" y="167"/>
                </a:cubicBezTo>
                <a:lnTo>
                  <a:pt x="110" y="146"/>
                </a:lnTo>
                <a:close/>
                <a:moveTo>
                  <a:pt x="23" y="53"/>
                </a:moveTo>
                <a:cubicBezTo>
                  <a:pt x="20" y="50"/>
                  <a:pt x="20" y="50"/>
                  <a:pt x="20" y="50"/>
                </a:cubicBezTo>
                <a:cubicBezTo>
                  <a:pt x="18" y="51"/>
                  <a:pt x="15" y="53"/>
                  <a:pt x="12" y="55"/>
                </a:cubicBezTo>
                <a:cubicBezTo>
                  <a:pt x="17" y="59"/>
                  <a:pt x="17" y="59"/>
                  <a:pt x="17" y="59"/>
                </a:cubicBezTo>
                <a:cubicBezTo>
                  <a:pt x="30" y="73"/>
                  <a:pt x="30" y="73"/>
                  <a:pt x="30" y="73"/>
                </a:cubicBezTo>
                <a:cubicBezTo>
                  <a:pt x="87" y="130"/>
                  <a:pt x="87" y="130"/>
                  <a:pt x="87" y="130"/>
                </a:cubicBezTo>
                <a:cubicBezTo>
                  <a:pt x="90" y="128"/>
                  <a:pt x="92" y="126"/>
                  <a:pt x="95" y="125"/>
                </a:cubicBezTo>
                <a:cubicBezTo>
                  <a:pt x="35" y="64"/>
                  <a:pt x="35" y="64"/>
                  <a:pt x="35" y="64"/>
                </a:cubicBezTo>
                <a:lnTo>
                  <a:pt x="23" y="53"/>
                </a:lnTo>
                <a:close/>
                <a:moveTo>
                  <a:pt x="22" y="80"/>
                </a:moveTo>
                <a:cubicBezTo>
                  <a:pt x="79" y="138"/>
                  <a:pt x="79" y="138"/>
                  <a:pt x="79" y="138"/>
                </a:cubicBezTo>
                <a:cubicBezTo>
                  <a:pt x="77" y="140"/>
                  <a:pt x="76" y="143"/>
                  <a:pt x="75" y="146"/>
                </a:cubicBezTo>
                <a:cubicBezTo>
                  <a:pt x="14" y="85"/>
                  <a:pt x="14" y="85"/>
                  <a:pt x="14" y="85"/>
                </a:cubicBezTo>
                <a:cubicBezTo>
                  <a:pt x="3" y="74"/>
                  <a:pt x="3" y="74"/>
                  <a:pt x="3" y="74"/>
                </a:cubicBezTo>
                <a:cubicBezTo>
                  <a:pt x="0" y="71"/>
                  <a:pt x="0" y="71"/>
                  <a:pt x="0" y="71"/>
                </a:cubicBezTo>
                <a:cubicBezTo>
                  <a:pt x="1" y="68"/>
                  <a:pt x="2" y="65"/>
                  <a:pt x="4" y="62"/>
                </a:cubicBezTo>
                <a:cubicBezTo>
                  <a:pt x="9" y="67"/>
                  <a:pt x="9" y="67"/>
                  <a:pt x="9" y="67"/>
                </a:cubicBezTo>
                <a:lnTo>
                  <a:pt x="22" y="80"/>
                </a:lnTo>
                <a:close/>
                <a:moveTo>
                  <a:pt x="115" y="54"/>
                </a:moveTo>
                <a:cubicBezTo>
                  <a:pt x="115" y="15"/>
                  <a:pt x="115" y="15"/>
                  <a:pt x="115" y="15"/>
                </a:cubicBezTo>
                <a:cubicBezTo>
                  <a:pt x="126" y="27"/>
                  <a:pt x="126" y="27"/>
                  <a:pt x="126" y="27"/>
                </a:cubicBezTo>
                <a:cubicBezTo>
                  <a:pt x="126" y="42"/>
                  <a:pt x="126" y="42"/>
                  <a:pt x="126" y="42"/>
                </a:cubicBezTo>
                <a:cubicBezTo>
                  <a:pt x="141" y="42"/>
                  <a:pt x="141" y="42"/>
                  <a:pt x="141" y="42"/>
                </a:cubicBezTo>
                <a:cubicBezTo>
                  <a:pt x="153" y="54"/>
                  <a:pt x="153" y="54"/>
                  <a:pt x="153" y="54"/>
                </a:cubicBezTo>
                <a:lnTo>
                  <a:pt x="115" y="54"/>
                </a:lnTo>
                <a:close/>
                <a:moveTo>
                  <a:pt x="158" y="42"/>
                </a:moveTo>
                <a:cubicBezTo>
                  <a:pt x="126" y="10"/>
                  <a:pt x="126" y="10"/>
                  <a:pt x="126" y="10"/>
                </a:cubicBezTo>
                <a:cubicBezTo>
                  <a:pt x="116" y="0"/>
                  <a:pt x="116" y="0"/>
                  <a:pt x="116" y="0"/>
                </a:cubicBezTo>
                <a:cubicBezTo>
                  <a:pt x="31" y="0"/>
                  <a:pt x="31" y="0"/>
                  <a:pt x="31" y="0"/>
                </a:cubicBezTo>
                <a:cubicBezTo>
                  <a:pt x="25" y="0"/>
                  <a:pt x="21" y="5"/>
                  <a:pt x="21" y="10"/>
                </a:cubicBezTo>
                <a:cubicBezTo>
                  <a:pt x="21" y="40"/>
                  <a:pt x="21" y="40"/>
                  <a:pt x="21" y="40"/>
                </a:cubicBezTo>
                <a:cubicBezTo>
                  <a:pt x="25" y="40"/>
                  <a:pt x="29" y="42"/>
                  <a:pt x="32" y="45"/>
                </a:cubicBezTo>
                <a:cubicBezTo>
                  <a:pt x="113" y="126"/>
                  <a:pt x="113" y="126"/>
                  <a:pt x="113" y="126"/>
                </a:cubicBezTo>
                <a:cubicBezTo>
                  <a:pt x="127" y="177"/>
                  <a:pt x="127" y="177"/>
                  <a:pt x="127" y="177"/>
                </a:cubicBezTo>
                <a:cubicBezTo>
                  <a:pt x="76" y="164"/>
                  <a:pt x="76" y="164"/>
                  <a:pt x="76" y="164"/>
                </a:cubicBezTo>
                <a:cubicBezTo>
                  <a:pt x="21" y="108"/>
                  <a:pt x="21" y="108"/>
                  <a:pt x="21" y="108"/>
                </a:cubicBezTo>
                <a:cubicBezTo>
                  <a:pt x="21" y="188"/>
                  <a:pt x="21" y="188"/>
                  <a:pt x="21" y="188"/>
                </a:cubicBezTo>
                <a:cubicBezTo>
                  <a:pt x="21" y="194"/>
                  <a:pt x="25" y="199"/>
                  <a:pt x="31" y="199"/>
                </a:cubicBezTo>
                <a:cubicBezTo>
                  <a:pt x="158" y="199"/>
                  <a:pt x="158" y="199"/>
                  <a:pt x="158" y="199"/>
                </a:cubicBezTo>
                <a:cubicBezTo>
                  <a:pt x="164" y="199"/>
                  <a:pt x="168" y="194"/>
                  <a:pt x="168" y="188"/>
                </a:cubicBezTo>
                <a:cubicBezTo>
                  <a:pt x="168" y="52"/>
                  <a:pt x="168" y="52"/>
                  <a:pt x="168" y="52"/>
                </a:cubicBezTo>
                <a:lnTo>
                  <a:pt x="158" y="4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2050" name="Picture 2" descr="BC Transit - Register | handyDART | BC Transit">
            <a:extLst>
              <a:ext uri="{FF2B5EF4-FFF2-40B4-BE49-F238E27FC236}">
                <a16:creationId xmlns:a16="http://schemas.microsoft.com/office/drawing/2014/main" id="{38D3F7E6-A53B-F448-8EF6-02F86DD3BB2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390"/>
          <a:stretch/>
        </p:blipFill>
        <p:spPr bwMode="auto">
          <a:xfrm>
            <a:off x="6826202" y="1375367"/>
            <a:ext cx="2192932" cy="1588111"/>
          </a:xfrm>
          <a:prstGeom prst="roundRect">
            <a:avLst>
              <a:gd name="adj" fmla="val 8594"/>
            </a:avLst>
          </a:prstGeom>
          <a:solidFill>
            <a:srgbClr val="FFFFFF">
              <a:shade val="85000"/>
            </a:srgbClr>
          </a:solidFill>
          <a:ln w="6350">
            <a:solidFill>
              <a:schemeClr val="accent2">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1660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D1A146-9C4A-4926-8EB4-0703AFC0514E}"/>
              </a:ext>
            </a:extLst>
          </p:cNvPr>
          <p:cNvSpPr>
            <a:spLocks noGrp="1"/>
          </p:cNvSpPr>
          <p:nvPr>
            <p:ph type="sldNum" sz="quarter" idx="12"/>
          </p:nvPr>
        </p:nvSpPr>
        <p:spPr/>
        <p:txBody>
          <a:bodyPr/>
          <a:lstStyle/>
          <a:p>
            <a:fld id="{36679B2B-0B95-3D41-A6BF-74EBACF9BD9F}" type="slidenum">
              <a:rPr lang="en-US" smtClean="0"/>
              <a:pPr/>
              <a:t>40</a:t>
            </a:fld>
            <a:endParaRPr lang="en-US" dirty="0"/>
          </a:p>
        </p:txBody>
      </p:sp>
      <p:sp>
        <p:nvSpPr>
          <p:cNvPr id="12" name="Title 1">
            <a:extLst>
              <a:ext uri="{FF2B5EF4-FFF2-40B4-BE49-F238E27FC236}">
                <a16:creationId xmlns:a16="http://schemas.microsoft.com/office/drawing/2014/main" id="{E43AA06E-738F-7D48-8A6B-5553BFB28D99}"/>
              </a:ext>
            </a:extLst>
          </p:cNvPr>
          <p:cNvSpPr txBox="1">
            <a:spLocks/>
          </p:cNvSpPr>
          <p:nvPr/>
        </p:nvSpPr>
        <p:spPr>
          <a:xfrm>
            <a:off x="1058987" y="398173"/>
            <a:ext cx="6656563" cy="424732"/>
          </a:xfrm>
          <a:prstGeom prst="rect">
            <a:avLst/>
          </a:prstGeom>
        </p:spPr>
        <p:txBody>
          <a:bodyPr vert="horz" lIns="91440" tIns="45720" rIns="91440" bIns="45720" rtlCol="0" anchor="t">
            <a:noAutofit/>
          </a:bodyPr>
          <a:lstStyle>
            <a:lvl1pPr algn="l" defTabSz="457200" rtl="0" eaLnBrk="1" latinLnBrk="0" hangingPunct="1">
              <a:lnSpc>
                <a:spcPct val="90000"/>
              </a:lnSpc>
              <a:spcBef>
                <a:spcPct val="0"/>
              </a:spcBef>
              <a:buNone/>
              <a:defRPr sz="2400" b="1" kern="1200">
                <a:solidFill>
                  <a:schemeClr val="tx1"/>
                </a:solidFill>
                <a:latin typeface="Calibri"/>
                <a:ea typeface="+mj-ea"/>
                <a:cs typeface="Calibri"/>
              </a:defRPr>
            </a:lvl1pPr>
          </a:lstStyle>
          <a:p>
            <a:pPr>
              <a:lnSpc>
                <a:spcPct val="80000"/>
              </a:lnSpc>
            </a:pPr>
            <a:r>
              <a:rPr lang="en-US" sz="1900" dirty="0"/>
              <a:t>More than half of riders who partake in the Taxi Saver program will use it at least once a month--four in ten use the service less than once a month</a:t>
            </a:r>
            <a:endParaRPr lang="en-CA" sz="1900" dirty="0"/>
          </a:p>
        </p:txBody>
      </p:sp>
      <p:sp>
        <p:nvSpPr>
          <p:cNvPr id="13" name="Text Placeholder 2">
            <a:extLst>
              <a:ext uri="{FF2B5EF4-FFF2-40B4-BE49-F238E27FC236}">
                <a16:creationId xmlns:a16="http://schemas.microsoft.com/office/drawing/2014/main" id="{62C8AF72-2DDB-0845-A55F-C8FCB09BACFF}"/>
              </a:ext>
            </a:extLst>
          </p:cNvPr>
          <p:cNvSpPr txBox="1">
            <a:spLocks/>
          </p:cNvSpPr>
          <p:nvPr/>
        </p:nvSpPr>
        <p:spPr>
          <a:xfrm>
            <a:off x="373318" y="1160945"/>
            <a:ext cx="7618957" cy="424732"/>
          </a:xfrm>
          <a:prstGeom prst="rect">
            <a:avLst/>
          </a:prstGeom>
        </p:spPr>
        <p:txBody>
          <a:bodyPr vert="horz" lIns="91440" tIns="45720" rIns="91440" bIns="45720" rtlCol="0">
            <a:spAutoFit/>
          </a:bodyPr>
          <a:lstStyle>
            <a:lvl1pPr marL="0" indent="0" algn="l" defTabSz="457200" rtl="0" eaLnBrk="1" latinLnBrk="0" hangingPunct="1">
              <a:lnSpc>
                <a:spcPct val="90000"/>
              </a:lnSpc>
              <a:spcBef>
                <a:spcPct val="20000"/>
              </a:spcBef>
              <a:buFontTx/>
              <a:buNone/>
              <a:defRPr sz="1400" b="0" i="0" kern="1200">
                <a:solidFill>
                  <a:schemeClr val="tx1"/>
                </a:solidFill>
                <a:latin typeface="Calibri"/>
                <a:ea typeface="+mn-ea"/>
                <a:cs typeface="Calibri"/>
              </a:defRPr>
            </a:lvl1pPr>
            <a:lvl2pPr marL="300038" indent="-300038" algn="l" defTabSz="457200" rtl="0" eaLnBrk="1" latinLnBrk="0" hangingPunct="1">
              <a:lnSpc>
                <a:spcPct val="90000"/>
              </a:lnSpc>
              <a:spcBef>
                <a:spcPct val="20000"/>
              </a:spcBef>
              <a:buFont typeface="Arial"/>
              <a:buChar char="–"/>
              <a:defRPr sz="1400" kern="1200" baseline="0">
                <a:solidFill>
                  <a:schemeClr val="tx1"/>
                </a:solidFill>
                <a:latin typeface="Calibri"/>
                <a:ea typeface="+mn-ea"/>
                <a:cs typeface="Calibri"/>
              </a:defRPr>
            </a:lvl2pPr>
            <a:lvl3pPr marL="538163" indent="-238125" algn="l" defTabSz="457200" rtl="0" eaLnBrk="1" latinLnBrk="0" hangingPunct="1">
              <a:lnSpc>
                <a:spcPct val="90000"/>
              </a:lnSpc>
              <a:spcBef>
                <a:spcPct val="20000"/>
              </a:spcBef>
              <a:buFont typeface="Arial"/>
              <a:buChar char="•"/>
              <a:defRPr sz="1400" b="0" i="0" kern="1200">
                <a:solidFill>
                  <a:schemeClr val="tx1"/>
                </a:solidFill>
                <a:latin typeface="Calibri"/>
                <a:ea typeface="+mn-ea"/>
                <a:cs typeface="Calibri"/>
              </a:defRPr>
            </a:lvl3pPr>
            <a:lvl4pPr marL="838200" indent="-300038" algn="l" defTabSz="457200" rtl="0" eaLnBrk="1" latinLnBrk="0" hangingPunct="1">
              <a:lnSpc>
                <a:spcPct val="90000"/>
              </a:lnSpc>
              <a:spcBef>
                <a:spcPct val="20000"/>
              </a:spcBef>
              <a:buFont typeface="Arial"/>
              <a:buChar char="–"/>
              <a:defRPr sz="1400" b="0" i="0" kern="1200">
                <a:solidFill>
                  <a:schemeClr val="tx1"/>
                </a:solidFill>
                <a:latin typeface="Calibri"/>
                <a:ea typeface="+mn-ea"/>
                <a:cs typeface="Calibri"/>
              </a:defRPr>
            </a:lvl4pPr>
            <a:lvl5pPr marL="1076325" indent="-238125" algn="l" defTabSz="457200" rtl="0" eaLnBrk="1" latinLnBrk="0" hangingPunct="1">
              <a:lnSpc>
                <a:spcPct val="90000"/>
              </a:lnSpc>
              <a:spcBef>
                <a:spcPct val="20000"/>
              </a:spcBef>
              <a:buFont typeface="Arial"/>
              <a:buChar char="»"/>
              <a:defRPr sz="1400" b="0" i="0" kern="1200" baseline="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1200" dirty="0">
                <a:solidFill>
                  <a:schemeClr val="accent2"/>
                </a:solidFill>
              </a:rPr>
              <a:t>Victoria, Kelowna and Abbotsford residents (around three-quarters each) are more likely to use the service to go to medical appointments.</a:t>
            </a:r>
          </a:p>
        </p:txBody>
      </p:sp>
      <p:grpSp>
        <p:nvGrpSpPr>
          <p:cNvPr id="16" name="Group 15">
            <a:extLst>
              <a:ext uri="{FF2B5EF4-FFF2-40B4-BE49-F238E27FC236}">
                <a16:creationId xmlns:a16="http://schemas.microsoft.com/office/drawing/2014/main" id="{4AB48ED6-A731-FD41-96CB-664B4DAC1694}"/>
              </a:ext>
            </a:extLst>
          </p:cNvPr>
          <p:cNvGrpSpPr/>
          <p:nvPr/>
        </p:nvGrpSpPr>
        <p:grpSpPr>
          <a:xfrm>
            <a:off x="419618" y="460255"/>
            <a:ext cx="627404" cy="627404"/>
            <a:chOff x="577406" y="2348738"/>
            <a:chExt cx="563852" cy="563852"/>
          </a:xfrm>
        </p:grpSpPr>
        <p:sp>
          <p:nvSpPr>
            <p:cNvPr id="17" name="Oval 16">
              <a:extLst>
                <a:ext uri="{FF2B5EF4-FFF2-40B4-BE49-F238E27FC236}">
                  <a16:creationId xmlns:a16="http://schemas.microsoft.com/office/drawing/2014/main" id="{DD258DA3-9EBA-E645-92EF-53DEFE86308E}"/>
                </a:ext>
              </a:extLst>
            </p:cNvPr>
            <p:cNvSpPr/>
            <p:nvPr/>
          </p:nvSpPr>
          <p:spPr>
            <a:xfrm>
              <a:off x="577406" y="2348738"/>
              <a:ext cx="563852" cy="563852"/>
            </a:xfrm>
            <a:prstGeom prst="ellipse">
              <a:avLst/>
            </a:prstGeom>
            <a:solidFill>
              <a:schemeClr val="bg1"/>
            </a:solid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descr="Taxi outline">
              <a:extLst>
                <a:ext uri="{FF2B5EF4-FFF2-40B4-BE49-F238E27FC236}">
                  <a16:creationId xmlns:a16="http://schemas.microsoft.com/office/drawing/2014/main" id="{563CBEBF-ECBD-8D44-A619-73716612EB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159" y="2359491"/>
              <a:ext cx="542345" cy="542345"/>
            </a:xfrm>
            <a:prstGeom prst="rect">
              <a:avLst/>
            </a:prstGeom>
          </p:spPr>
        </p:pic>
      </p:grpSp>
      <p:sp>
        <p:nvSpPr>
          <p:cNvPr id="21" name="TextBox 20">
            <a:extLst>
              <a:ext uri="{FF2B5EF4-FFF2-40B4-BE49-F238E27FC236}">
                <a16:creationId xmlns:a16="http://schemas.microsoft.com/office/drawing/2014/main" id="{F9E87011-4710-0442-BA20-04CF39889178}"/>
              </a:ext>
            </a:extLst>
          </p:cNvPr>
          <p:cNvSpPr txBox="1"/>
          <p:nvPr/>
        </p:nvSpPr>
        <p:spPr>
          <a:xfrm>
            <a:off x="118627" y="4815321"/>
            <a:ext cx="4090405" cy="258288"/>
          </a:xfrm>
          <a:prstGeom prst="rect">
            <a:avLst/>
          </a:prstGeom>
        </p:spPr>
        <p:txBody>
          <a:bodyPr vert="horz" wrap="square" lIns="68580" tIns="34290" rIns="68580" bIns="34290" rtlCol="0" anchor="b">
            <a:noAutofit/>
          </a:bodyPr>
          <a:lstStyle/>
          <a:p>
            <a:r>
              <a:rPr lang="en-CA" sz="700" dirty="0"/>
              <a:t>Base 2022: Those who use the Taxi Saver program in Q10, n=519. </a:t>
            </a:r>
          </a:p>
          <a:p>
            <a:r>
              <a:rPr lang="en-CA" sz="700" dirty="0"/>
              <a:t>Q10A. How often do you use the Taxi Saver program?    </a:t>
            </a:r>
            <a:br>
              <a:rPr lang="en-CA" sz="700" dirty="0"/>
            </a:br>
            <a:r>
              <a:rPr lang="en-CA" sz="700" dirty="0"/>
              <a:t>Q10B. Which of the following reasons do you use the Taxi Saver program for? (Multiple mentions).</a:t>
            </a:r>
          </a:p>
        </p:txBody>
      </p:sp>
      <p:sp>
        <p:nvSpPr>
          <p:cNvPr id="22" name="Rounded Rectangle 21">
            <a:extLst>
              <a:ext uri="{FF2B5EF4-FFF2-40B4-BE49-F238E27FC236}">
                <a16:creationId xmlns:a16="http://schemas.microsoft.com/office/drawing/2014/main" id="{9B223EA7-9FD3-D44E-8A28-C40AC551E31B}"/>
              </a:ext>
            </a:extLst>
          </p:cNvPr>
          <p:cNvSpPr/>
          <p:nvPr/>
        </p:nvSpPr>
        <p:spPr>
          <a:xfrm>
            <a:off x="456690" y="1827746"/>
            <a:ext cx="3702624" cy="2694388"/>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704B02E-AAF8-7C4B-AD1A-748BEBE9E012}"/>
              </a:ext>
            </a:extLst>
          </p:cNvPr>
          <p:cNvSpPr txBox="1"/>
          <p:nvPr/>
        </p:nvSpPr>
        <p:spPr>
          <a:xfrm>
            <a:off x="557258" y="1902692"/>
            <a:ext cx="2867149" cy="388456"/>
          </a:xfrm>
          <a:prstGeom prst="rect">
            <a:avLst/>
          </a:prstGeom>
        </p:spPr>
        <p:txBody>
          <a:bodyPr vert="horz" wrap="square" lIns="68580" tIns="34290" rIns="68580" bIns="34290" rtlCol="0" anchor="t">
            <a:noAutofit/>
          </a:bodyPr>
          <a:lstStyle/>
          <a:p>
            <a:r>
              <a:rPr lang="en-CA" sz="1400" b="1" dirty="0">
                <a:solidFill>
                  <a:prstClr val="black">
                    <a:lumMod val="65000"/>
                    <a:lumOff val="35000"/>
                  </a:prstClr>
                </a:solidFill>
              </a:rPr>
              <a:t>FREQUENCY  </a:t>
            </a:r>
            <a:br>
              <a:rPr lang="en-CA" sz="1400" b="1" dirty="0">
                <a:solidFill>
                  <a:prstClr val="black">
                    <a:lumMod val="65000"/>
                    <a:lumOff val="35000"/>
                  </a:prstClr>
                </a:solidFill>
              </a:rPr>
            </a:br>
            <a:r>
              <a:rPr lang="en-CA" sz="1400" i="1" dirty="0">
                <a:solidFill>
                  <a:prstClr val="black">
                    <a:lumMod val="65000"/>
                    <a:lumOff val="35000"/>
                  </a:prstClr>
                </a:solidFill>
              </a:rPr>
              <a:t>of the Taxi Saver Program Usage</a:t>
            </a:r>
          </a:p>
        </p:txBody>
      </p:sp>
      <p:graphicFrame>
        <p:nvGraphicFramePr>
          <p:cNvPr id="24" name="Chart 23">
            <a:extLst>
              <a:ext uri="{FF2B5EF4-FFF2-40B4-BE49-F238E27FC236}">
                <a16:creationId xmlns:a16="http://schemas.microsoft.com/office/drawing/2014/main" id="{FC1959D3-D59F-9E40-930A-B7008CCB4E2E}"/>
              </a:ext>
            </a:extLst>
          </p:cNvPr>
          <p:cNvGraphicFramePr/>
          <p:nvPr>
            <p:extLst/>
          </p:nvPr>
        </p:nvGraphicFramePr>
        <p:xfrm>
          <a:off x="915770" y="1703157"/>
          <a:ext cx="3357204" cy="29624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Table 24">
            <a:extLst>
              <a:ext uri="{FF2B5EF4-FFF2-40B4-BE49-F238E27FC236}">
                <a16:creationId xmlns:a16="http://schemas.microsoft.com/office/drawing/2014/main" id="{8A4CB884-5697-E545-933C-45C81DADA420}"/>
              </a:ext>
            </a:extLst>
          </p:cNvPr>
          <p:cNvGraphicFramePr>
            <a:graphicFrameLocks noGrp="1"/>
          </p:cNvGraphicFramePr>
          <p:nvPr>
            <p:extLst/>
          </p:nvPr>
        </p:nvGraphicFramePr>
        <p:xfrm>
          <a:off x="456690" y="2547670"/>
          <a:ext cx="1260037" cy="1884210"/>
        </p:xfrm>
        <a:graphic>
          <a:graphicData uri="http://schemas.openxmlformats.org/drawingml/2006/table">
            <a:tbl>
              <a:tblPr firstRow="1" bandRow="1">
                <a:tableStyleId>{00A15C55-8517-42AA-B614-E9B94910E393}</a:tableStyleId>
              </a:tblPr>
              <a:tblGrid>
                <a:gridCol w="1260037">
                  <a:extLst>
                    <a:ext uri="{9D8B030D-6E8A-4147-A177-3AD203B41FA5}">
                      <a16:colId xmlns:a16="http://schemas.microsoft.com/office/drawing/2014/main" val="2809522673"/>
                    </a:ext>
                  </a:extLst>
                </a:gridCol>
              </a:tblGrid>
              <a:tr h="314035">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5+ days per week</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819871"/>
                  </a:ext>
                </a:extLst>
              </a:tr>
              <a:tr h="314035">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2-3 days per week</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871443"/>
                  </a:ext>
                </a:extLst>
              </a:tr>
              <a:tr h="314035">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Several times per month</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5966907"/>
                  </a:ext>
                </a:extLst>
              </a:tr>
              <a:tr h="314035">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Once a month</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5028364"/>
                  </a:ext>
                </a:extLst>
              </a:tr>
              <a:tr h="314035">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Less than once a month</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5219456"/>
                  </a:ext>
                </a:extLst>
              </a:tr>
              <a:tr h="314035">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Prefer not to answer</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2311197"/>
                  </a:ext>
                </a:extLst>
              </a:tr>
            </a:tbl>
          </a:graphicData>
        </a:graphic>
      </p:graphicFrame>
      <p:sp>
        <p:nvSpPr>
          <p:cNvPr id="29" name="Rounded Rectangle 28">
            <a:extLst>
              <a:ext uri="{FF2B5EF4-FFF2-40B4-BE49-F238E27FC236}">
                <a16:creationId xmlns:a16="http://schemas.microsoft.com/office/drawing/2014/main" id="{F7CC3F89-E8E1-4B4E-A0E3-663E2B101AC6}"/>
              </a:ext>
            </a:extLst>
          </p:cNvPr>
          <p:cNvSpPr/>
          <p:nvPr/>
        </p:nvSpPr>
        <p:spPr>
          <a:xfrm>
            <a:off x="4411946" y="1827746"/>
            <a:ext cx="3702624" cy="2694388"/>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78FC1065-2E49-1C48-9EB6-33C05E47F859}"/>
              </a:ext>
            </a:extLst>
          </p:cNvPr>
          <p:cNvSpPr txBox="1"/>
          <p:nvPr/>
        </p:nvSpPr>
        <p:spPr>
          <a:xfrm>
            <a:off x="4512514" y="1902692"/>
            <a:ext cx="2867149" cy="388456"/>
          </a:xfrm>
          <a:prstGeom prst="rect">
            <a:avLst/>
          </a:prstGeom>
        </p:spPr>
        <p:txBody>
          <a:bodyPr vert="horz" wrap="square" lIns="68580" tIns="34290" rIns="68580" bIns="34290" rtlCol="0" anchor="t">
            <a:noAutofit/>
          </a:bodyPr>
          <a:lstStyle/>
          <a:p>
            <a:r>
              <a:rPr lang="en-CA" sz="1400" i="1" dirty="0">
                <a:solidFill>
                  <a:prstClr val="black">
                    <a:lumMod val="65000"/>
                    <a:lumOff val="35000"/>
                  </a:prstClr>
                </a:solidFill>
              </a:rPr>
              <a:t>Taxi Saver Trip </a:t>
            </a:r>
            <a:r>
              <a:rPr lang="en-CA" sz="1400" b="1" dirty="0">
                <a:solidFill>
                  <a:prstClr val="black">
                    <a:lumMod val="65000"/>
                    <a:lumOff val="35000"/>
                  </a:prstClr>
                </a:solidFill>
              </a:rPr>
              <a:t>PURPOSES</a:t>
            </a:r>
            <a:endParaRPr lang="en-CA" sz="1400" i="1" dirty="0">
              <a:solidFill>
                <a:prstClr val="black">
                  <a:lumMod val="65000"/>
                  <a:lumOff val="35000"/>
                </a:prstClr>
              </a:solidFill>
            </a:endParaRPr>
          </a:p>
        </p:txBody>
      </p:sp>
      <p:graphicFrame>
        <p:nvGraphicFramePr>
          <p:cNvPr id="31" name="Chart 30">
            <a:extLst>
              <a:ext uri="{FF2B5EF4-FFF2-40B4-BE49-F238E27FC236}">
                <a16:creationId xmlns:a16="http://schemas.microsoft.com/office/drawing/2014/main" id="{7195CE85-DE67-A745-8DCB-831C8650F88A}"/>
              </a:ext>
            </a:extLst>
          </p:cNvPr>
          <p:cNvGraphicFramePr/>
          <p:nvPr>
            <p:extLst/>
          </p:nvPr>
        </p:nvGraphicFramePr>
        <p:xfrm>
          <a:off x="4871026" y="1499658"/>
          <a:ext cx="3357204" cy="31310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Table 31">
            <a:extLst>
              <a:ext uri="{FF2B5EF4-FFF2-40B4-BE49-F238E27FC236}">
                <a16:creationId xmlns:a16="http://schemas.microsoft.com/office/drawing/2014/main" id="{E70EEF5E-0D48-9446-9FCC-EA01EAD3C2A9}"/>
              </a:ext>
            </a:extLst>
          </p:cNvPr>
          <p:cNvGraphicFramePr>
            <a:graphicFrameLocks noGrp="1"/>
          </p:cNvGraphicFramePr>
          <p:nvPr>
            <p:extLst/>
          </p:nvPr>
        </p:nvGraphicFramePr>
        <p:xfrm>
          <a:off x="4411946" y="2316615"/>
          <a:ext cx="1260037" cy="2103399"/>
        </p:xfrm>
        <a:graphic>
          <a:graphicData uri="http://schemas.openxmlformats.org/drawingml/2006/table">
            <a:tbl>
              <a:tblPr firstRow="1" bandRow="1">
                <a:tableStyleId>{00A15C55-8517-42AA-B614-E9B94910E393}</a:tableStyleId>
              </a:tblPr>
              <a:tblGrid>
                <a:gridCol w="1260037">
                  <a:extLst>
                    <a:ext uri="{9D8B030D-6E8A-4147-A177-3AD203B41FA5}">
                      <a16:colId xmlns:a16="http://schemas.microsoft.com/office/drawing/2014/main" val="2809522673"/>
                    </a:ext>
                  </a:extLst>
                </a:gridCol>
              </a:tblGrid>
              <a:tr h="256351">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Medical appointments</a:t>
                      </a: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819871"/>
                  </a:ext>
                </a:extLst>
              </a:tr>
              <a:tr h="256351">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Running errands </a:t>
                      </a: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3548535"/>
                  </a:ext>
                </a:extLst>
              </a:tr>
              <a:tr h="256351">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Social outings</a:t>
                      </a: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1027895"/>
                  </a:ext>
                </a:extLst>
              </a:tr>
              <a:tr h="256351">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Medical treatments</a:t>
                      </a: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871443"/>
                  </a:ext>
                </a:extLst>
              </a:tr>
              <a:tr h="256351">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Adult day-program</a:t>
                      </a: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5966907"/>
                  </a:ext>
                </a:extLst>
              </a:tr>
              <a:tr h="308942">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When handyDART is unavailable</a:t>
                      </a:r>
                    </a:p>
                  </a:txBody>
                  <a:tcPr marL="9525" marR="9525" marT="9525"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5028364"/>
                  </a:ext>
                </a:extLst>
              </a:tr>
              <a:tr h="256351">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Going to work or school</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5219456"/>
                  </a:ext>
                </a:extLst>
              </a:tr>
              <a:tr h="256351">
                <a:tc>
                  <a:txBody>
                    <a:bodyPr/>
                    <a:lstStyle/>
                    <a:p>
                      <a:pPr algn="r" fontAlgn="b"/>
                      <a:r>
                        <a:rPr lang="en-US" sz="900" b="0" i="0" u="none" strike="noStrike" dirty="0">
                          <a:solidFill>
                            <a:schemeClr val="tx1">
                              <a:lumMod val="75000"/>
                              <a:lumOff val="25000"/>
                            </a:schemeClr>
                          </a:solidFill>
                          <a:effectLst/>
                          <a:latin typeface="Calibri" panose="020F0502020204030204" pitchFamily="34" charset="0"/>
                        </a:rPr>
                        <a:t>Other</a:t>
                      </a: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2311197"/>
                  </a:ext>
                </a:extLst>
              </a:tr>
            </a:tbl>
          </a:graphicData>
        </a:graphic>
      </p:graphicFrame>
      <p:sp>
        <p:nvSpPr>
          <p:cNvPr id="33" name="TextBox 32">
            <a:extLst>
              <a:ext uri="{FF2B5EF4-FFF2-40B4-BE49-F238E27FC236}">
                <a16:creationId xmlns:a16="http://schemas.microsoft.com/office/drawing/2014/main" id="{74F9E2B7-3FDC-C94A-A824-956C11B52785}"/>
              </a:ext>
            </a:extLst>
          </p:cNvPr>
          <p:cNvSpPr txBox="1"/>
          <p:nvPr/>
        </p:nvSpPr>
        <p:spPr>
          <a:xfrm>
            <a:off x="4448478" y="4532299"/>
            <a:ext cx="1687076" cy="184666"/>
          </a:xfrm>
          <a:prstGeom prst="rect">
            <a:avLst/>
          </a:prstGeom>
          <a:noFill/>
        </p:spPr>
        <p:txBody>
          <a:bodyPr wrap="square">
            <a:spAutoFit/>
          </a:bodyPr>
          <a:lstStyle/>
          <a:p>
            <a:r>
              <a:rPr lang="en-CA" sz="600" i="1" dirty="0"/>
              <a:t>*Mentions 3% and greater are shown.</a:t>
            </a:r>
          </a:p>
        </p:txBody>
      </p:sp>
      <p:sp>
        <p:nvSpPr>
          <p:cNvPr id="2" name="Right Brace 1">
            <a:extLst>
              <a:ext uri="{FF2B5EF4-FFF2-40B4-BE49-F238E27FC236}">
                <a16:creationId xmlns:a16="http://schemas.microsoft.com/office/drawing/2014/main" id="{BA217169-A9AD-4CA3-A30C-8BE896989C0F}"/>
              </a:ext>
            </a:extLst>
          </p:cNvPr>
          <p:cNvSpPr/>
          <p:nvPr/>
        </p:nvSpPr>
        <p:spPr>
          <a:xfrm>
            <a:off x="2782005" y="3334870"/>
            <a:ext cx="145612" cy="388456"/>
          </a:xfrm>
          <a:prstGeom prst="rightBrace">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3" name="TextBox 2">
            <a:extLst>
              <a:ext uri="{FF2B5EF4-FFF2-40B4-BE49-F238E27FC236}">
                <a16:creationId xmlns:a16="http://schemas.microsoft.com/office/drawing/2014/main" id="{0B6CFC14-9909-4373-B644-1FF0C8CBF2B8}"/>
              </a:ext>
            </a:extLst>
          </p:cNvPr>
          <p:cNvSpPr txBox="1"/>
          <p:nvPr/>
        </p:nvSpPr>
        <p:spPr>
          <a:xfrm>
            <a:off x="2968412" y="3408072"/>
            <a:ext cx="453358" cy="273844"/>
          </a:xfrm>
          <a:prstGeom prst="rect">
            <a:avLst/>
          </a:prstGeom>
        </p:spPr>
        <p:txBody>
          <a:bodyPr vert="horz" wrap="square" lIns="91440" tIns="45720" rIns="91440" bIns="45720" rtlCol="0" anchor="ctr">
            <a:normAutofit/>
          </a:bodyPr>
          <a:lstStyle/>
          <a:p>
            <a:r>
              <a:rPr lang="en-US" sz="1000" b="1" dirty="0"/>
              <a:t>51%</a:t>
            </a:r>
            <a:endParaRPr lang="en-CA" sz="1000" b="1" dirty="0"/>
          </a:p>
        </p:txBody>
      </p:sp>
    </p:spTree>
    <p:extLst>
      <p:ext uri="{BB962C8B-B14F-4D97-AF65-F5344CB8AC3E}">
        <p14:creationId xmlns:p14="http://schemas.microsoft.com/office/powerpoint/2010/main" val="370735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D36290F-7CE8-DD40-A6E0-FA9DB34F23B5}"/>
              </a:ext>
            </a:extLst>
          </p:cNvPr>
          <p:cNvSpPr/>
          <p:nvPr/>
        </p:nvSpPr>
        <p:spPr>
          <a:xfrm>
            <a:off x="4204332" y="2230821"/>
            <a:ext cx="1212232" cy="2285059"/>
          </a:xfrm>
          <a:prstGeom prst="rect">
            <a:avLst/>
          </a:prstGeom>
          <a:solidFill>
            <a:schemeClr val="bg1">
              <a:lumMod val="95000"/>
            </a:schemeClr>
          </a:solidFill>
          <a:ln w="6350">
            <a:solidFill>
              <a:schemeClr val="accent4">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ounded Rectangle 35">
            <a:extLst>
              <a:ext uri="{FF2B5EF4-FFF2-40B4-BE49-F238E27FC236}">
                <a16:creationId xmlns:a16="http://schemas.microsoft.com/office/drawing/2014/main" id="{1B5F4D6E-3A7D-6943-86A0-0788D3FAC1A5}"/>
              </a:ext>
            </a:extLst>
          </p:cNvPr>
          <p:cNvSpPr/>
          <p:nvPr/>
        </p:nvSpPr>
        <p:spPr>
          <a:xfrm>
            <a:off x="4009863" y="1827746"/>
            <a:ext cx="4700060" cy="2694388"/>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833E69-1099-4716-A969-60AB261F0EC3}"/>
              </a:ext>
            </a:extLst>
          </p:cNvPr>
          <p:cNvSpPr>
            <a:spLocks noGrp="1"/>
          </p:cNvSpPr>
          <p:nvPr>
            <p:ph type="title"/>
          </p:nvPr>
        </p:nvSpPr>
        <p:spPr>
          <a:xfrm>
            <a:off x="1058986" y="426016"/>
            <a:ext cx="6854115" cy="424732"/>
          </a:xfrm>
        </p:spPr>
        <p:txBody>
          <a:bodyPr>
            <a:normAutofit fontScale="90000"/>
          </a:bodyPr>
          <a:lstStyle/>
          <a:p>
            <a:r>
              <a:rPr lang="en-US" sz="2300" dirty="0"/>
              <a:t>Satisfaction</a:t>
            </a:r>
            <a:r>
              <a:rPr lang="en-US" dirty="0"/>
              <a:t> with the taxi company that was dispatched by handyDART is about the same as last year</a:t>
            </a:r>
            <a:endParaRPr lang="en-CA" dirty="0"/>
          </a:p>
        </p:txBody>
      </p:sp>
      <p:sp>
        <p:nvSpPr>
          <p:cNvPr id="3" name="Text Placeholder 2">
            <a:extLst>
              <a:ext uri="{FF2B5EF4-FFF2-40B4-BE49-F238E27FC236}">
                <a16:creationId xmlns:a16="http://schemas.microsoft.com/office/drawing/2014/main" id="{49A5B773-9817-F042-94A1-771EBA972AB5}"/>
              </a:ext>
            </a:extLst>
          </p:cNvPr>
          <p:cNvSpPr>
            <a:spLocks noGrp="1"/>
          </p:cNvSpPr>
          <p:nvPr>
            <p:ph type="body" sz="quarter" idx="13"/>
          </p:nvPr>
        </p:nvSpPr>
        <p:spPr>
          <a:xfrm>
            <a:off x="373317" y="1101090"/>
            <a:ext cx="8107567" cy="830997"/>
          </a:xfrm>
        </p:spPr>
        <p:txBody>
          <a:bodyPr/>
          <a:lstStyle/>
          <a:p>
            <a:pPr marL="171450" indent="-171450">
              <a:buFont typeface="Arial" panose="020B0604020202020204" pitchFamily="34" charset="0"/>
              <a:buChar char="•"/>
            </a:pPr>
            <a:r>
              <a:rPr lang="en-CA" sz="1200" dirty="0">
                <a:solidFill>
                  <a:schemeClr val="accent2"/>
                </a:solidFill>
              </a:rPr>
              <a:t>Half (51%) of riders had a taxi dispatched by handyDART instead of a bus. </a:t>
            </a:r>
          </a:p>
          <a:p>
            <a:pPr marL="171450" indent="-171450">
              <a:buFont typeface="Arial" panose="020B0604020202020204" pitchFamily="34" charset="0"/>
              <a:buChar char="•"/>
            </a:pPr>
            <a:r>
              <a:rPr lang="en-CA" sz="1200" dirty="0">
                <a:solidFill>
                  <a:schemeClr val="accent2"/>
                </a:solidFill>
              </a:rPr>
              <a:t>Eight in ten are satisfied with the service from the taxi company dispatched by handyDART, with Kelowna users the most satisfied (88%) compared to other cities.</a:t>
            </a:r>
          </a:p>
          <a:p>
            <a:pPr marL="171450" indent="-171450">
              <a:buFont typeface="Arial" panose="020B0604020202020204" pitchFamily="34" charset="0"/>
              <a:buChar char="•"/>
            </a:pPr>
            <a:endParaRPr lang="en-US" sz="1200" dirty="0">
              <a:solidFill>
                <a:schemeClr val="accent2"/>
              </a:solidFill>
            </a:endParaRPr>
          </a:p>
        </p:txBody>
      </p:sp>
      <p:sp>
        <p:nvSpPr>
          <p:cNvPr id="4" name="Slide Number Placeholder 3">
            <a:extLst>
              <a:ext uri="{FF2B5EF4-FFF2-40B4-BE49-F238E27FC236}">
                <a16:creationId xmlns:a16="http://schemas.microsoft.com/office/drawing/2014/main" id="{08D2C271-0998-4C86-93EB-97D9B3D565BC}"/>
              </a:ext>
            </a:extLst>
          </p:cNvPr>
          <p:cNvSpPr>
            <a:spLocks noGrp="1"/>
          </p:cNvSpPr>
          <p:nvPr>
            <p:ph type="sldNum" sz="quarter" idx="12"/>
          </p:nvPr>
        </p:nvSpPr>
        <p:spPr/>
        <p:txBody>
          <a:bodyPr/>
          <a:lstStyle/>
          <a:p>
            <a:fld id="{36679B2B-0B95-3D41-A6BF-74EBACF9BD9F}" type="slidenum">
              <a:rPr lang="en-US" smtClean="0"/>
              <a:pPr/>
              <a:t>41</a:t>
            </a:fld>
            <a:endParaRPr lang="en-US" dirty="0"/>
          </a:p>
        </p:txBody>
      </p:sp>
      <p:sp>
        <p:nvSpPr>
          <p:cNvPr id="13" name="TextBox 12">
            <a:extLst>
              <a:ext uri="{FF2B5EF4-FFF2-40B4-BE49-F238E27FC236}">
                <a16:creationId xmlns:a16="http://schemas.microsoft.com/office/drawing/2014/main" id="{A4CF7F39-F77C-9849-851A-B8D99BDA938C}"/>
              </a:ext>
            </a:extLst>
          </p:cNvPr>
          <p:cNvSpPr txBox="1"/>
          <p:nvPr/>
        </p:nvSpPr>
        <p:spPr>
          <a:xfrm>
            <a:off x="118627" y="4815321"/>
            <a:ext cx="5802347" cy="258288"/>
          </a:xfrm>
          <a:prstGeom prst="rect">
            <a:avLst/>
          </a:prstGeom>
        </p:spPr>
        <p:txBody>
          <a:bodyPr vert="horz" wrap="square" lIns="68580" tIns="34290" rIns="68580" bIns="34290" rtlCol="0" anchor="b">
            <a:noAutofit/>
          </a:bodyPr>
          <a:lstStyle/>
          <a:p>
            <a:r>
              <a:rPr lang="en-CA" sz="700" dirty="0"/>
              <a:t>Among those who had a taxi dispatched in Q11 (for each wave). Base 2022: n=614. Base 2021: n= 274. Base 2020: n=</a:t>
            </a:r>
            <a:r>
              <a:rPr lang="en-US" sz="700" dirty="0"/>
              <a:t> 239</a:t>
            </a:r>
            <a:r>
              <a:rPr lang="en-CA" sz="700" dirty="0"/>
              <a:t>.  </a:t>
            </a:r>
          </a:p>
          <a:p>
            <a:r>
              <a:rPr lang="en-CA" sz="700" dirty="0"/>
              <a:t>Q11. Have you ever had a taxi dispatched by handyDART when you called to schedule a ride, instead of a bus?</a:t>
            </a:r>
          </a:p>
          <a:p>
            <a:r>
              <a:rPr lang="en-CA" sz="700" dirty="0"/>
              <a:t>Q12. How satisfied are you with the service you received from the taxi </a:t>
            </a:r>
            <a:r>
              <a:rPr lang="en-US" sz="700" dirty="0"/>
              <a:t>company that was dispatched by handyDART?</a:t>
            </a:r>
            <a:endParaRPr lang="en-CA" sz="700" dirty="0"/>
          </a:p>
        </p:txBody>
      </p:sp>
      <p:sp>
        <p:nvSpPr>
          <p:cNvPr id="15" name="Rounded Rectangle 14">
            <a:extLst>
              <a:ext uri="{FF2B5EF4-FFF2-40B4-BE49-F238E27FC236}">
                <a16:creationId xmlns:a16="http://schemas.microsoft.com/office/drawing/2014/main" id="{4D04F48F-1703-394D-84AC-DB23DAEE8F09}"/>
              </a:ext>
            </a:extLst>
          </p:cNvPr>
          <p:cNvSpPr/>
          <p:nvPr/>
        </p:nvSpPr>
        <p:spPr>
          <a:xfrm>
            <a:off x="456690" y="1827746"/>
            <a:ext cx="3357204" cy="2694388"/>
          </a:xfrm>
          <a:prstGeom prst="roundRect">
            <a:avLst>
              <a:gd name="adj" fmla="val 5799"/>
            </a:avLst>
          </a:prstGeom>
          <a:solidFill>
            <a:schemeClr val="bg1">
              <a:lumMod val="95000"/>
              <a:alpha val="5182"/>
            </a:schemeClr>
          </a:solidFill>
          <a:ln w="3175">
            <a:solidFill>
              <a:schemeClr val="accent1">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6" name="Chart 15">
            <a:extLst>
              <a:ext uri="{FF2B5EF4-FFF2-40B4-BE49-F238E27FC236}">
                <a16:creationId xmlns:a16="http://schemas.microsoft.com/office/drawing/2014/main" id="{83FFE01D-0291-DB42-AE62-F3EB068B328B}"/>
              </a:ext>
            </a:extLst>
          </p:cNvPr>
          <p:cNvGraphicFramePr/>
          <p:nvPr>
            <p:extLst/>
          </p:nvPr>
        </p:nvGraphicFramePr>
        <p:xfrm>
          <a:off x="434077" y="1717118"/>
          <a:ext cx="3357204" cy="287667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6A59D501-5613-0F4B-B8A7-D68760605EC4}"/>
              </a:ext>
            </a:extLst>
          </p:cNvPr>
          <p:cNvSpPr txBox="1"/>
          <p:nvPr/>
        </p:nvSpPr>
        <p:spPr>
          <a:xfrm>
            <a:off x="557259" y="1866859"/>
            <a:ext cx="2439942" cy="388456"/>
          </a:xfrm>
          <a:prstGeom prst="rect">
            <a:avLst/>
          </a:prstGeom>
        </p:spPr>
        <p:txBody>
          <a:bodyPr vert="horz" wrap="square" lIns="68580" tIns="34290" rIns="68580" bIns="34290" rtlCol="0" anchor="t">
            <a:noAutofit/>
          </a:bodyPr>
          <a:lstStyle/>
          <a:p>
            <a:r>
              <a:rPr lang="en-CA" sz="1400" i="1" dirty="0">
                <a:solidFill>
                  <a:prstClr val="black">
                    <a:lumMod val="65000"/>
                    <a:lumOff val="35000"/>
                  </a:prstClr>
                </a:solidFill>
              </a:rPr>
              <a:t>Had a Taxi </a:t>
            </a:r>
            <a:r>
              <a:rPr lang="en-CA" sz="1400" b="1" dirty="0">
                <a:solidFill>
                  <a:prstClr val="black">
                    <a:lumMod val="65000"/>
                    <a:lumOff val="35000"/>
                  </a:prstClr>
                </a:solidFill>
              </a:rPr>
              <a:t>DISPATCHED </a:t>
            </a:r>
            <a:r>
              <a:rPr lang="en-CA" sz="1400" i="1" dirty="0">
                <a:solidFill>
                  <a:prstClr val="black">
                    <a:lumMod val="65000"/>
                    <a:lumOff val="35000"/>
                  </a:prstClr>
                </a:solidFill>
              </a:rPr>
              <a:t>instead of a bus</a:t>
            </a:r>
          </a:p>
        </p:txBody>
      </p:sp>
      <p:graphicFrame>
        <p:nvGraphicFramePr>
          <p:cNvPr id="23" name="Table 22">
            <a:extLst>
              <a:ext uri="{FF2B5EF4-FFF2-40B4-BE49-F238E27FC236}">
                <a16:creationId xmlns:a16="http://schemas.microsoft.com/office/drawing/2014/main" id="{714F30EF-19A6-D347-BEB7-4CC77AEEA657}"/>
              </a:ext>
            </a:extLst>
          </p:cNvPr>
          <p:cNvGraphicFramePr>
            <a:graphicFrameLocks noGrp="1"/>
          </p:cNvGraphicFramePr>
          <p:nvPr>
            <p:extLst/>
          </p:nvPr>
        </p:nvGraphicFramePr>
        <p:xfrm>
          <a:off x="431583" y="2527643"/>
          <a:ext cx="869029" cy="1897776"/>
        </p:xfrm>
        <a:graphic>
          <a:graphicData uri="http://schemas.openxmlformats.org/drawingml/2006/table">
            <a:tbl>
              <a:tblPr firstRow="1" bandRow="1">
                <a:tableStyleId>{00A15C55-8517-42AA-B614-E9B94910E393}</a:tableStyleId>
              </a:tblPr>
              <a:tblGrid>
                <a:gridCol w="869029">
                  <a:extLst>
                    <a:ext uri="{9D8B030D-6E8A-4147-A177-3AD203B41FA5}">
                      <a16:colId xmlns:a16="http://schemas.microsoft.com/office/drawing/2014/main" val="2809522673"/>
                    </a:ext>
                  </a:extLst>
                </a:gridCol>
              </a:tblGrid>
              <a:tr h="474444">
                <a:tc>
                  <a:txBody>
                    <a:bodyPr/>
                    <a:lstStyle/>
                    <a:p>
                      <a:pPr algn="r"/>
                      <a:r>
                        <a:rPr lang="en-US" sz="1000" b="0" dirty="0">
                          <a:solidFill>
                            <a:schemeClr val="bg2">
                              <a:lumMod val="25000"/>
                            </a:schemeClr>
                          </a:solidFill>
                        </a:rPr>
                        <a:t>Yes</a:t>
                      </a:r>
                      <a:endParaRPr lang="en-CA" sz="1000" b="0" dirty="0">
                        <a:solidFill>
                          <a:schemeClr val="bg2">
                            <a:lumMod val="25000"/>
                          </a:schemeClr>
                        </a:solidFill>
                      </a:endParaRPr>
                    </a:p>
                  </a:txBody>
                  <a:tcPr marL="68580" marR="68580"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0819871"/>
                  </a:ext>
                </a:extLst>
              </a:tr>
              <a:tr h="474444">
                <a:tc>
                  <a:txBody>
                    <a:bodyPr/>
                    <a:lstStyle/>
                    <a:p>
                      <a:pPr algn="r"/>
                      <a:r>
                        <a:rPr lang="en-US" sz="1000" b="0" dirty="0">
                          <a:solidFill>
                            <a:schemeClr val="bg2">
                              <a:lumMod val="25000"/>
                            </a:schemeClr>
                          </a:solidFill>
                        </a:rPr>
                        <a:t>No</a:t>
                      </a:r>
                      <a:endParaRPr lang="en-CA" sz="1000" b="0" dirty="0">
                        <a:solidFill>
                          <a:schemeClr val="bg2">
                            <a:lumMod val="25000"/>
                          </a:schemeClr>
                        </a:solidFill>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5219456"/>
                  </a:ext>
                </a:extLst>
              </a:tr>
              <a:tr h="474444">
                <a:tc>
                  <a:txBody>
                    <a:bodyPr/>
                    <a:lstStyle/>
                    <a:p>
                      <a:pPr algn="r"/>
                      <a:r>
                        <a:rPr lang="en-CA" sz="1000" b="0" dirty="0">
                          <a:solidFill>
                            <a:schemeClr val="bg2">
                              <a:lumMod val="25000"/>
                            </a:schemeClr>
                          </a:solidFill>
                        </a:rPr>
                        <a:t>Don’t recall</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0855217"/>
                  </a:ext>
                </a:extLst>
              </a:tr>
              <a:tr h="474444">
                <a:tc>
                  <a:txBody>
                    <a:bodyPr/>
                    <a:lstStyle/>
                    <a:p>
                      <a:pPr algn="r"/>
                      <a:r>
                        <a:rPr lang="en-CA" sz="1000" b="0" dirty="0">
                          <a:solidFill>
                            <a:schemeClr val="bg2">
                              <a:lumMod val="25000"/>
                            </a:schemeClr>
                          </a:solidFill>
                        </a:rPr>
                        <a:t>Prefer not to answer</a:t>
                      </a: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2311197"/>
                  </a:ext>
                </a:extLst>
              </a:tr>
            </a:tbl>
          </a:graphicData>
        </a:graphic>
      </p:graphicFrame>
      <p:graphicFrame>
        <p:nvGraphicFramePr>
          <p:cNvPr id="24" name="Content Placeholder 12">
            <a:extLst>
              <a:ext uri="{FF2B5EF4-FFF2-40B4-BE49-F238E27FC236}">
                <a16:creationId xmlns:a16="http://schemas.microsoft.com/office/drawing/2014/main" id="{F0235C22-6357-FC4C-BE2E-8D718C00C238}"/>
              </a:ext>
            </a:extLst>
          </p:cNvPr>
          <p:cNvGraphicFramePr>
            <a:graphicFrameLocks/>
          </p:cNvGraphicFramePr>
          <p:nvPr>
            <p:extLst/>
          </p:nvPr>
        </p:nvGraphicFramePr>
        <p:xfrm>
          <a:off x="4265526" y="2170973"/>
          <a:ext cx="4619336" cy="23449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Table 7">
            <a:extLst>
              <a:ext uri="{FF2B5EF4-FFF2-40B4-BE49-F238E27FC236}">
                <a16:creationId xmlns:a16="http://schemas.microsoft.com/office/drawing/2014/main" id="{FBDB2E8E-FB08-DE47-AE59-ED298FEC1FB2}"/>
              </a:ext>
            </a:extLst>
          </p:cNvPr>
          <p:cNvGraphicFramePr>
            <a:graphicFrameLocks noGrp="1"/>
          </p:cNvGraphicFramePr>
          <p:nvPr>
            <p:extLst/>
          </p:nvPr>
        </p:nvGraphicFramePr>
        <p:xfrm>
          <a:off x="4453631" y="4264504"/>
          <a:ext cx="3459471" cy="282922"/>
        </p:xfrm>
        <a:graphic>
          <a:graphicData uri="http://schemas.openxmlformats.org/drawingml/2006/table">
            <a:tbl>
              <a:tblPr firstRow="1" bandRow="1">
                <a:tableStyleId>{5C22544A-7EE6-4342-B048-85BDC9FD1C3A}</a:tableStyleId>
              </a:tblPr>
              <a:tblGrid>
                <a:gridCol w="1153157">
                  <a:extLst>
                    <a:ext uri="{9D8B030D-6E8A-4147-A177-3AD203B41FA5}">
                      <a16:colId xmlns:a16="http://schemas.microsoft.com/office/drawing/2014/main" val="1315422578"/>
                    </a:ext>
                  </a:extLst>
                </a:gridCol>
                <a:gridCol w="1153157">
                  <a:extLst>
                    <a:ext uri="{9D8B030D-6E8A-4147-A177-3AD203B41FA5}">
                      <a16:colId xmlns:a16="http://schemas.microsoft.com/office/drawing/2014/main" val="1610387286"/>
                    </a:ext>
                  </a:extLst>
                </a:gridCol>
                <a:gridCol w="1153157">
                  <a:extLst>
                    <a:ext uri="{9D8B030D-6E8A-4147-A177-3AD203B41FA5}">
                      <a16:colId xmlns:a16="http://schemas.microsoft.com/office/drawing/2014/main" val="583168209"/>
                    </a:ext>
                  </a:extLst>
                </a:gridCol>
              </a:tblGrid>
              <a:tr h="282922">
                <a:tc>
                  <a:txBody>
                    <a:bodyPr/>
                    <a:lstStyle/>
                    <a:p>
                      <a:pPr algn="ctr" fontAlgn="b"/>
                      <a:r>
                        <a:rPr lang="en-US" sz="1200" u="none" strike="noStrike" dirty="0">
                          <a:solidFill>
                            <a:schemeClr val="tx1">
                              <a:lumMod val="75000"/>
                              <a:lumOff val="25000"/>
                            </a:schemeClr>
                          </a:solidFill>
                          <a:effectLst/>
                        </a:rPr>
                        <a:t>2022</a:t>
                      </a:r>
                      <a:endParaRPr lang="en-US" sz="1200" b="1" i="0" u="none" strike="noStrike" dirty="0">
                        <a:solidFill>
                          <a:schemeClr val="tx1">
                            <a:lumMod val="75000"/>
                            <a:lumOff val="25000"/>
                          </a:schemeClr>
                        </a:solidFill>
                        <a:effectLst/>
                        <a:latin typeface="Century Gothic" panose="020B0502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000" u="none" strike="noStrike" dirty="0">
                          <a:solidFill>
                            <a:schemeClr val="tx1"/>
                          </a:solidFill>
                          <a:effectLst/>
                        </a:rPr>
                        <a:t>2021</a:t>
                      </a:r>
                      <a:endParaRPr lang="en-US" sz="1000" b="1" i="0" u="none" strike="noStrike" dirty="0">
                        <a:solidFill>
                          <a:schemeClr val="tx1"/>
                        </a:solidFill>
                        <a:effectLst/>
                        <a:latin typeface="Century Gothic" panose="020B0502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US" sz="1000" u="none" strike="noStrike" dirty="0">
                          <a:solidFill>
                            <a:schemeClr val="tx1"/>
                          </a:solidFill>
                          <a:effectLst/>
                        </a:rPr>
                        <a:t>2020</a:t>
                      </a:r>
                      <a:endParaRPr lang="en-US" sz="1000" b="1" i="0" u="none" strike="noStrike" dirty="0">
                        <a:solidFill>
                          <a:schemeClr val="tx1"/>
                        </a:solidFill>
                        <a:effectLst/>
                        <a:latin typeface="Century Gothic" panose="020B0502020202020204" pitchFamily="34" charset="0"/>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2573129"/>
                  </a:ext>
                </a:extLst>
              </a:tr>
            </a:tbl>
          </a:graphicData>
        </a:graphic>
      </p:graphicFrame>
      <p:sp>
        <p:nvSpPr>
          <p:cNvPr id="28" name="Right Brace 27">
            <a:extLst>
              <a:ext uri="{FF2B5EF4-FFF2-40B4-BE49-F238E27FC236}">
                <a16:creationId xmlns:a16="http://schemas.microsoft.com/office/drawing/2014/main" id="{3FE05E80-5C75-EE48-A424-0047D2DFFDBB}"/>
              </a:ext>
            </a:extLst>
          </p:cNvPr>
          <p:cNvSpPr/>
          <p:nvPr/>
        </p:nvSpPr>
        <p:spPr>
          <a:xfrm rot="10800000">
            <a:off x="5893942" y="2527643"/>
            <a:ext cx="73168" cy="1218655"/>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29" name="TextBox 28">
            <a:extLst>
              <a:ext uri="{FF2B5EF4-FFF2-40B4-BE49-F238E27FC236}">
                <a16:creationId xmlns:a16="http://schemas.microsoft.com/office/drawing/2014/main" id="{BE961817-26B8-7743-B2C0-7B488D3CA226}"/>
              </a:ext>
            </a:extLst>
          </p:cNvPr>
          <p:cNvSpPr txBox="1"/>
          <p:nvPr/>
        </p:nvSpPr>
        <p:spPr>
          <a:xfrm>
            <a:off x="5224859" y="2981756"/>
            <a:ext cx="742249" cy="323165"/>
          </a:xfrm>
          <a:prstGeom prst="rect">
            <a:avLst/>
          </a:prstGeom>
        </p:spPr>
        <p:txBody>
          <a:bodyPr vert="horz" wrap="square" lIns="91440" tIns="45720" rIns="91440" bIns="45720" rtlCol="0" anchor="t">
            <a:spAutoFit/>
          </a:bodyPr>
          <a:lstStyle/>
          <a:p>
            <a:pPr algn="r">
              <a:lnSpc>
                <a:spcPts val="860"/>
              </a:lnSpc>
            </a:pPr>
            <a:r>
              <a:rPr lang="en-US" sz="1400" b="1" dirty="0">
                <a:solidFill>
                  <a:schemeClr val="accent2">
                    <a:lumMod val="75000"/>
                  </a:schemeClr>
                </a:solidFill>
              </a:rPr>
              <a:t>76%</a:t>
            </a:r>
            <a:br>
              <a:rPr lang="en-US" sz="1600" b="1" dirty="0">
                <a:solidFill>
                  <a:schemeClr val="tx1">
                    <a:lumMod val="75000"/>
                    <a:lumOff val="25000"/>
                  </a:schemeClr>
                </a:solidFill>
              </a:rPr>
            </a:br>
            <a:r>
              <a:rPr lang="en-US" sz="800" dirty="0">
                <a:solidFill>
                  <a:schemeClr val="tx1">
                    <a:lumMod val="75000"/>
                    <a:lumOff val="25000"/>
                  </a:schemeClr>
                </a:solidFill>
              </a:rPr>
              <a:t>SATISFIED</a:t>
            </a:r>
          </a:p>
        </p:txBody>
      </p:sp>
      <p:sp>
        <p:nvSpPr>
          <p:cNvPr id="30" name="Right Brace 29">
            <a:extLst>
              <a:ext uri="{FF2B5EF4-FFF2-40B4-BE49-F238E27FC236}">
                <a16:creationId xmlns:a16="http://schemas.microsoft.com/office/drawing/2014/main" id="{0602A075-E08A-B54F-A33E-24A1F006589A}"/>
              </a:ext>
            </a:extLst>
          </p:cNvPr>
          <p:cNvSpPr/>
          <p:nvPr/>
        </p:nvSpPr>
        <p:spPr>
          <a:xfrm rot="10800000">
            <a:off x="7049244" y="2527643"/>
            <a:ext cx="73168" cy="1218656"/>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31" name="TextBox 30">
            <a:extLst>
              <a:ext uri="{FF2B5EF4-FFF2-40B4-BE49-F238E27FC236}">
                <a16:creationId xmlns:a16="http://schemas.microsoft.com/office/drawing/2014/main" id="{91F9F96D-6A5C-A944-985A-8B871515859A}"/>
              </a:ext>
            </a:extLst>
          </p:cNvPr>
          <p:cNvSpPr txBox="1"/>
          <p:nvPr/>
        </p:nvSpPr>
        <p:spPr>
          <a:xfrm>
            <a:off x="6380163" y="2981458"/>
            <a:ext cx="742249" cy="323165"/>
          </a:xfrm>
          <a:prstGeom prst="rect">
            <a:avLst/>
          </a:prstGeom>
        </p:spPr>
        <p:txBody>
          <a:bodyPr vert="horz" wrap="square" lIns="91440" tIns="45720" rIns="91440" bIns="45720" rtlCol="0" anchor="t">
            <a:spAutoFit/>
          </a:bodyPr>
          <a:lstStyle/>
          <a:p>
            <a:pPr algn="r">
              <a:lnSpc>
                <a:spcPts val="860"/>
              </a:lnSpc>
            </a:pPr>
            <a:r>
              <a:rPr lang="en-US" sz="1400" b="1" dirty="0">
                <a:solidFill>
                  <a:schemeClr val="accent2">
                    <a:lumMod val="75000"/>
                  </a:schemeClr>
                </a:solidFill>
              </a:rPr>
              <a:t>84%</a:t>
            </a:r>
            <a:br>
              <a:rPr lang="en-US" sz="1600" b="1" dirty="0">
                <a:solidFill>
                  <a:schemeClr val="tx1">
                    <a:lumMod val="75000"/>
                    <a:lumOff val="25000"/>
                  </a:schemeClr>
                </a:solidFill>
              </a:rPr>
            </a:br>
            <a:r>
              <a:rPr lang="en-US" sz="800" dirty="0">
                <a:solidFill>
                  <a:schemeClr val="tx1">
                    <a:lumMod val="75000"/>
                    <a:lumOff val="25000"/>
                  </a:schemeClr>
                </a:solidFill>
              </a:rPr>
              <a:t>SATISFIED</a:t>
            </a:r>
          </a:p>
        </p:txBody>
      </p:sp>
      <p:sp>
        <p:nvSpPr>
          <p:cNvPr id="32" name="Right Brace 31">
            <a:extLst>
              <a:ext uri="{FF2B5EF4-FFF2-40B4-BE49-F238E27FC236}">
                <a16:creationId xmlns:a16="http://schemas.microsoft.com/office/drawing/2014/main" id="{523964B7-5F51-AA4F-A703-387B528D1664}"/>
              </a:ext>
            </a:extLst>
          </p:cNvPr>
          <p:cNvSpPr/>
          <p:nvPr/>
        </p:nvSpPr>
        <p:spPr>
          <a:xfrm rot="10800000">
            <a:off x="4738640" y="2527345"/>
            <a:ext cx="73168" cy="1218655"/>
          </a:xfrm>
          <a:prstGeom prst="rightBrace">
            <a:avLst>
              <a:gd name="adj1" fmla="val 22136"/>
              <a:gd name="adj2" fmla="val 49552"/>
            </a:avLst>
          </a:prstGeom>
          <a:ln w="6350">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latin typeface="Helvetica" pitchFamily="2" charset="0"/>
            </a:endParaRPr>
          </a:p>
        </p:txBody>
      </p:sp>
      <p:sp>
        <p:nvSpPr>
          <p:cNvPr id="33" name="TextBox 32">
            <a:extLst>
              <a:ext uri="{FF2B5EF4-FFF2-40B4-BE49-F238E27FC236}">
                <a16:creationId xmlns:a16="http://schemas.microsoft.com/office/drawing/2014/main" id="{F4AFECE9-527F-744D-9544-CE47AEF49E4F}"/>
              </a:ext>
            </a:extLst>
          </p:cNvPr>
          <p:cNvSpPr txBox="1"/>
          <p:nvPr/>
        </p:nvSpPr>
        <p:spPr>
          <a:xfrm>
            <a:off x="4069557" y="2981458"/>
            <a:ext cx="742249" cy="323165"/>
          </a:xfrm>
          <a:prstGeom prst="rect">
            <a:avLst/>
          </a:prstGeom>
        </p:spPr>
        <p:txBody>
          <a:bodyPr vert="horz" wrap="square" lIns="91440" tIns="45720" rIns="91440" bIns="45720" rtlCol="0" anchor="t">
            <a:spAutoFit/>
          </a:bodyPr>
          <a:lstStyle/>
          <a:p>
            <a:pPr algn="r">
              <a:lnSpc>
                <a:spcPts val="860"/>
              </a:lnSpc>
            </a:pPr>
            <a:r>
              <a:rPr lang="en-US" sz="1600" b="1" dirty="0">
                <a:solidFill>
                  <a:schemeClr val="accent2">
                    <a:lumMod val="75000"/>
                  </a:schemeClr>
                </a:solidFill>
              </a:rPr>
              <a:t> 79</a:t>
            </a:r>
            <a:r>
              <a:rPr lang="en-US" sz="1400" b="1" dirty="0">
                <a:solidFill>
                  <a:schemeClr val="accent2">
                    <a:lumMod val="75000"/>
                  </a:schemeClr>
                </a:solidFill>
              </a:rPr>
              <a:t>%</a:t>
            </a:r>
            <a:br>
              <a:rPr lang="en-US" sz="1600" b="1" dirty="0">
                <a:solidFill>
                  <a:schemeClr val="tx1">
                    <a:lumMod val="75000"/>
                    <a:lumOff val="25000"/>
                  </a:schemeClr>
                </a:solidFill>
              </a:rPr>
            </a:br>
            <a:r>
              <a:rPr lang="en-US" sz="800" dirty="0">
                <a:solidFill>
                  <a:schemeClr val="tx1">
                    <a:lumMod val="75000"/>
                    <a:lumOff val="25000"/>
                  </a:schemeClr>
                </a:solidFill>
              </a:rPr>
              <a:t>SATISFIED</a:t>
            </a:r>
          </a:p>
        </p:txBody>
      </p:sp>
      <p:sp>
        <p:nvSpPr>
          <p:cNvPr id="34" name="TextBox 33">
            <a:extLst>
              <a:ext uri="{FF2B5EF4-FFF2-40B4-BE49-F238E27FC236}">
                <a16:creationId xmlns:a16="http://schemas.microsoft.com/office/drawing/2014/main" id="{4A31FFB4-B93A-F54F-B6D0-E0287EF590D7}"/>
              </a:ext>
            </a:extLst>
          </p:cNvPr>
          <p:cNvSpPr txBox="1"/>
          <p:nvPr/>
        </p:nvSpPr>
        <p:spPr>
          <a:xfrm>
            <a:off x="4136254" y="1917659"/>
            <a:ext cx="2867149" cy="388456"/>
          </a:xfrm>
          <a:prstGeom prst="rect">
            <a:avLst/>
          </a:prstGeom>
        </p:spPr>
        <p:txBody>
          <a:bodyPr vert="horz" wrap="square" lIns="68580" tIns="34290" rIns="68580" bIns="34290" rtlCol="0" anchor="t">
            <a:noAutofit/>
          </a:bodyPr>
          <a:lstStyle/>
          <a:p>
            <a:r>
              <a:rPr lang="en-CA" sz="1400" b="1" dirty="0">
                <a:solidFill>
                  <a:prstClr val="black">
                    <a:lumMod val="65000"/>
                    <a:lumOff val="35000"/>
                  </a:prstClr>
                </a:solidFill>
              </a:rPr>
              <a:t>SATISFACTION</a:t>
            </a:r>
            <a:r>
              <a:rPr lang="en-CA" sz="1400" i="1" dirty="0">
                <a:solidFill>
                  <a:prstClr val="black">
                    <a:lumMod val="65000"/>
                    <a:lumOff val="35000"/>
                  </a:prstClr>
                </a:solidFill>
              </a:rPr>
              <a:t> with the Taxi Company</a:t>
            </a:r>
            <a:endParaRPr lang="en-CA" sz="1400" dirty="0">
              <a:solidFill>
                <a:prstClr val="black">
                  <a:lumMod val="65000"/>
                  <a:lumOff val="35000"/>
                </a:prstClr>
              </a:solidFill>
            </a:endParaRPr>
          </a:p>
        </p:txBody>
      </p:sp>
      <p:grpSp>
        <p:nvGrpSpPr>
          <p:cNvPr id="37" name="Group 36">
            <a:extLst>
              <a:ext uri="{FF2B5EF4-FFF2-40B4-BE49-F238E27FC236}">
                <a16:creationId xmlns:a16="http://schemas.microsoft.com/office/drawing/2014/main" id="{C3488D7A-2433-C042-BA3C-FCC9FBE6734E}"/>
              </a:ext>
            </a:extLst>
          </p:cNvPr>
          <p:cNvGrpSpPr/>
          <p:nvPr/>
        </p:nvGrpSpPr>
        <p:grpSpPr>
          <a:xfrm>
            <a:off x="419618" y="460255"/>
            <a:ext cx="627404" cy="627404"/>
            <a:chOff x="577406" y="2348738"/>
            <a:chExt cx="563852" cy="563852"/>
          </a:xfrm>
        </p:grpSpPr>
        <p:sp>
          <p:nvSpPr>
            <p:cNvPr id="38" name="Oval 37">
              <a:extLst>
                <a:ext uri="{FF2B5EF4-FFF2-40B4-BE49-F238E27FC236}">
                  <a16:creationId xmlns:a16="http://schemas.microsoft.com/office/drawing/2014/main" id="{30656217-24D9-914B-BD08-0C3B90CF38E0}"/>
                </a:ext>
              </a:extLst>
            </p:cNvPr>
            <p:cNvSpPr/>
            <p:nvPr/>
          </p:nvSpPr>
          <p:spPr>
            <a:xfrm>
              <a:off x="577406" y="2348738"/>
              <a:ext cx="563852" cy="563852"/>
            </a:xfrm>
            <a:prstGeom prst="ellipse">
              <a:avLst/>
            </a:prstGeom>
            <a:solidFill>
              <a:schemeClr val="bg1"/>
            </a:solidFill>
            <a:ln w="63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axi outline">
              <a:extLst>
                <a:ext uri="{FF2B5EF4-FFF2-40B4-BE49-F238E27FC236}">
                  <a16:creationId xmlns:a16="http://schemas.microsoft.com/office/drawing/2014/main" id="{262D90B8-AA41-3C4C-8470-404352AEA7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159" y="2359491"/>
              <a:ext cx="542345" cy="542345"/>
            </a:xfrm>
            <a:prstGeom prst="rect">
              <a:avLst/>
            </a:prstGeom>
          </p:spPr>
        </p:pic>
      </p:grpSp>
    </p:spTree>
    <p:extLst>
      <p:ext uri="{BB962C8B-B14F-4D97-AF65-F5344CB8AC3E}">
        <p14:creationId xmlns:p14="http://schemas.microsoft.com/office/powerpoint/2010/main" val="173255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F36A155-44EC-514B-8D0F-75F6C6744182}"/>
              </a:ext>
            </a:extLst>
          </p:cNvPr>
          <p:cNvSpPr>
            <a:spLocks noGrp="1"/>
          </p:cNvSpPr>
          <p:nvPr>
            <p:ph type="pic" sz="quarter" idx="13"/>
          </p:nvPr>
        </p:nvSpPr>
        <p:spPr/>
      </p:sp>
      <p:pic>
        <p:nvPicPr>
          <p:cNvPr id="7" name="Picture Placeholder 4">
            <a:extLst>
              <a:ext uri="{FF2B5EF4-FFF2-40B4-BE49-F238E27FC236}">
                <a16:creationId xmlns:a16="http://schemas.microsoft.com/office/drawing/2014/main" id="{E02AD8CE-FB88-534F-927E-C642D39E6E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522" t="12526" r="5522" b="12595"/>
          <a:stretch/>
        </p:blipFill>
        <p:spPr>
          <a:xfrm>
            <a:off x="0" y="0"/>
            <a:ext cx="9144000" cy="5138750"/>
          </a:xfrm>
          <a:prstGeom prst="rect">
            <a:avLst/>
          </a:prstGeom>
        </p:spPr>
      </p:pic>
      <p:sp>
        <p:nvSpPr>
          <p:cNvPr id="3" name="Titre 2">
            <a:extLst>
              <a:ext uri="{FF2B5EF4-FFF2-40B4-BE49-F238E27FC236}">
                <a16:creationId xmlns:a16="http://schemas.microsoft.com/office/drawing/2014/main" id="{B3E404AE-B880-4051-87A3-34B7BABB3B39}"/>
              </a:ext>
            </a:extLst>
          </p:cNvPr>
          <p:cNvSpPr>
            <a:spLocks noGrp="1"/>
          </p:cNvSpPr>
          <p:nvPr>
            <p:ph type="title"/>
          </p:nvPr>
        </p:nvSpPr>
        <p:spPr/>
        <p:txBody>
          <a:bodyPr/>
          <a:lstStyle/>
          <a:p>
            <a:r>
              <a:rPr lang="nb-NO"/>
              <a:t>RESPONDENT PROFILE</a:t>
            </a:r>
            <a:endParaRPr lang="fr-CA" dirty="0"/>
          </a:p>
        </p:txBody>
      </p:sp>
      <p:sp>
        <p:nvSpPr>
          <p:cNvPr id="4" name="Sous-titre 3">
            <a:extLst>
              <a:ext uri="{FF2B5EF4-FFF2-40B4-BE49-F238E27FC236}">
                <a16:creationId xmlns:a16="http://schemas.microsoft.com/office/drawing/2014/main" id="{0FDA1339-82D3-408A-9004-BD5FF35FEB83}"/>
              </a:ext>
            </a:extLst>
          </p:cNvPr>
          <p:cNvSpPr>
            <a:spLocks noGrp="1"/>
          </p:cNvSpPr>
          <p:nvPr>
            <p:ph type="subTitle" idx="1"/>
          </p:nvPr>
        </p:nvSpPr>
        <p:spPr/>
        <p:txBody>
          <a:bodyPr/>
          <a:lstStyle/>
          <a:p>
            <a:endParaRPr lang="fr-CA" dirty="0"/>
          </a:p>
        </p:txBody>
      </p:sp>
      <p:pic>
        <p:nvPicPr>
          <p:cNvPr id="8" name="Image 4">
            <a:extLst>
              <a:ext uri="{FF2B5EF4-FFF2-40B4-BE49-F238E27FC236}">
                <a16:creationId xmlns:a16="http://schemas.microsoft.com/office/drawing/2014/main" id="{29AD0F5E-F1F3-794D-A93A-E25ED14082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7995" y="95831"/>
            <a:ext cx="888527" cy="480116"/>
          </a:xfrm>
          <a:prstGeom prst="rect">
            <a:avLst/>
          </a:prstGeom>
          <a:effectLst/>
        </p:spPr>
      </p:pic>
    </p:spTree>
    <p:extLst>
      <p:ext uri="{BB962C8B-B14F-4D97-AF65-F5344CB8AC3E}">
        <p14:creationId xmlns:p14="http://schemas.microsoft.com/office/powerpoint/2010/main" val="37298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79D26C-7B7A-41CF-B712-14678E4F8256}"/>
              </a:ext>
            </a:extLst>
          </p:cNvPr>
          <p:cNvPicPr>
            <a:picLocks noChangeAspect="1"/>
          </p:cNvPicPr>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l="58831" t="23091" r="28379" b="36286"/>
          <a:stretch/>
        </p:blipFill>
        <p:spPr>
          <a:xfrm>
            <a:off x="468719" y="2292090"/>
            <a:ext cx="705955" cy="700692"/>
          </a:xfrm>
          <a:prstGeom prst="rect">
            <a:avLst/>
          </a:prstGeom>
        </p:spPr>
      </p:pic>
      <p:sp>
        <p:nvSpPr>
          <p:cNvPr id="2" name="Title 1">
            <a:extLst>
              <a:ext uri="{FF2B5EF4-FFF2-40B4-BE49-F238E27FC236}">
                <a16:creationId xmlns:a16="http://schemas.microsoft.com/office/drawing/2014/main" id="{057A2502-A2A5-443A-B279-704B9F0FB9E4}"/>
              </a:ext>
            </a:extLst>
          </p:cNvPr>
          <p:cNvSpPr>
            <a:spLocks noGrp="1"/>
          </p:cNvSpPr>
          <p:nvPr>
            <p:ph type="title"/>
          </p:nvPr>
        </p:nvSpPr>
        <p:spPr/>
        <p:txBody>
          <a:bodyPr/>
          <a:lstStyle/>
          <a:p>
            <a:r>
              <a:rPr lang="en-CA" dirty="0"/>
              <a:t>Demographics</a:t>
            </a:r>
          </a:p>
        </p:txBody>
      </p:sp>
      <p:sp>
        <p:nvSpPr>
          <p:cNvPr id="4" name="Slide Number Placeholder 3">
            <a:extLst>
              <a:ext uri="{FF2B5EF4-FFF2-40B4-BE49-F238E27FC236}">
                <a16:creationId xmlns:a16="http://schemas.microsoft.com/office/drawing/2014/main" id="{9AC0847E-768C-4D62-B317-9637FCF9C6DE}"/>
              </a:ext>
            </a:extLst>
          </p:cNvPr>
          <p:cNvSpPr>
            <a:spLocks noGrp="1"/>
          </p:cNvSpPr>
          <p:nvPr>
            <p:ph type="sldNum" sz="quarter" idx="12"/>
          </p:nvPr>
        </p:nvSpPr>
        <p:spPr/>
        <p:txBody>
          <a:bodyPr/>
          <a:lstStyle/>
          <a:p>
            <a:fld id="{36679B2B-0B95-3D41-A6BF-74EBACF9BD9F}" type="slidenum">
              <a:rPr lang="en-US" smtClean="0"/>
              <a:pPr/>
              <a:t>43</a:t>
            </a:fld>
            <a:endParaRPr lang="en-US" dirty="0"/>
          </a:p>
        </p:txBody>
      </p:sp>
      <p:sp>
        <p:nvSpPr>
          <p:cNvPr id="6" name="Rectangle 5">
            <a:extLst>
              <a:ext uri="{FF2B5EF4-FFF2-40B4-BE49-F238E27FC236}">
                <a16:creationId xmlns:a16="http://schemas.microsoft.com/office/drawing/2014/main" id="{F66D9044-AC58-44EE-A32D-741DE5BA84D8}"/>
              </a:ext>
            </a:extLst>
          </p:cNvPr>
          <p:cNvSpPr/>
          <p:nvPr/>
        </p:nvSpPr>
        <p:spPr>
          <a:xfrm>
            <a:off x="462758" y="1115349"/>
            <a:ext cx="1823444" cy="1967216"/>
          </a:xfrm>
          <a:prstGeom prst="rect">
            <a:avLst/>
          </a:prstGeom>
          <a:noFill/>
          <a:ln>
            <a:solidFill>
              <a:schemeClr val="tx2"/>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342900">
              <a:defRPr/>
            </a:pPr>
            <a:endParaRPr lang="en-US" sz="788" dirty="0">
              <a:solidFill>
                <a:prstClr val="black"/>
              </a:solidFill>
              <a:latin typeface="Calibri" panose="020F0502020204030204" pitchFamily="34" charset="0"/>
            </a:endParaRPr>
          </a:p>
        </p:txBody>
      </p:sp>
      <p:sp>
        <p:nvSpPr>
          <p:cNvPr id="7" name="TextBox 6">
            <a:extLst>
              <a:ext uri="{FF2B5EF4-FFF2-40B4-BE49-F238E27FC236}">
                <a16:creationId xmlns:a16="http://schemas.microsoft.com/office/drawing/2014/main" id="{8CB1F910-3DD4-4C03-8E76-9C607A275CF4}"/>
              </a:ext>
            </a:extLst>
          </p:cNvPr>
          <p:cNvSpPr txBox="1"/>
          <p:nvPr/>
        </p:nvSpPr>
        <p:spPr>
          <a:xfrm>
            <a:off x="462704" y="1118027"/>
            <a:ext cx="1425933" cy="276999"/>
          </a:xfrm>
          <a:prstGeom prst="rect">
            <a:avLst/>
          </a:prstGeom>
          <a:noFill/>
        </p:spPr>
        <p:txBody>
          <a:bodyPr wrap="square" rtlCol="0">
            <a:spAutoFit/>
          </a:bodyPr>
          <a:lstStyle/>
          <a:p>
            <a:pPr defTabSz="342900">
              <a:defRPr/>
            </a:pPr>
            <a:r>
              <a:rPr lang="en-US" sz="1200" b="1" dirty="0">
                <a:solidFill>
                  <a:prstClr val="black">
                    <a:lumMod val="65000"/>
                    <a:lumOff val="35000"/>
                  </a:prstClr>
                </a:solidFill>
                <a:latin typeface="Calibri" panose="020F0502020204030204" pitchFamily="34" charset="0"/>
              </a:rPr>
              <a:t>REGION</a:t>
            </a:r>
          </a:p>
        </p:txBody>
      </p:sp>
      <p:graphicFrame>
        <p:nvGraphicFramePr>
          <p:cNvPr id="8" name="Table 7">
            <a:extLst>
              <a:ext uri="{FF2B5EF4-FFF2-40B4-BE49-F238E27FC236}">
                <a16:creationId xmlns:a16="http://schemas.microsoft.com/office/drawing/2014/main" id="{C9989ECE-47E4-45A3-BBCE-F875ECDAFABE}"/>
              </a:ext>
            </a:extLst>
          </p:cNvPr>
          <p:cNvGraphicFramePr>
            <a:graphicFrameLocks noGrp="1"/>
          </p:cNvGraphicFramePr>
          <p:nvPr>
            <p:extLst>
              <p:ext uri="{D42A27DB-BD31-4B8C-83A1-F6EECF244321}">
                <p14:modId xmlns:p14="http://schemas.microsoft.com/office/powerpoint/2010/main" val="888709975"/>
              </p:ext>
            </p:extLst>
          </p:nvPr>
        </p:nvGraphicFramePr>
        <p:xfrm>
          <a:off x="1271526" y="1565441"/>
          <a:ext cx="878002" cy="598736"/>
        </p:xfrm>
        <a:graphic>
          <a:graphicData uri="http://schemas.openxmlformats.org/drawingml/2006/table">
            <a:tbl>
              <a:tblPr firstRow="1" bandRow="1">
                <a:tableStyleId>{5C22544A-7EE6-4342-B048-85BDC9FD1C3A}</a:tableStyleId>
              </a:tblPr>
              <a:tblGrid>
                <a:gridCol w="878002">
                  <a:extLst>
                    <a:ext uri="{9D8B030D-6E8A-4147-A177-3AD203B41FA5}">
                      <a16:colId xmlns:a16="http://schemas.microsoft.com/office/drawing/2014/main" val="20000"/>
                    </a:ext>
                  </a:extLst>
                </a:gridCol>
              </a:tblGrid>
              <a:tr h="332777">
                <a:tc>
                  <a:txBody>
                    <a:bodyPr/>
                    <a:lstStyle/>
                    <a:p>
                      <a:pPr algn="ctr"/>
                      <a:r>
                        <a:rPr lang="en-CA" sz="900" b="1" dirty="0">
                          <a:latin typeface="Calibri" panose="020F0502020204030204" pitchFamily="34" charset="0"/>
                        </a:rPr>
                        <a:t>URBAN</a:t>
                      </a:r>
                    </a:p>
                  </a:txBody>
                  <a:tcPr marL="79939" marR="79939" marT="39969" marB="39969" anchor="ctr">
                    <a:solidFill>
                      <a:srgbClr val="FF0000"/>
                    </a:solidFill>
                  </a:tcPr>
                </a:tc>
                <a:extLst>
                  <a:ext uri="{0D108BD9-81ED-4DB2-BD59-A6C34878D82A}">
                    <a16:rowId xmlns:a16="http://schemas.microsoft.com/office/drawing/2014/main" val="10000"/>
                  </a:ext>
                </a:extLst>
              </a:tr>
              <a:tr h="265959">
                <a:tc>
                  <a:txBody>
                    <a:bodyPr/>
                    <a:lstStyle/>
                    <a:p>
                      <a:pPr algn="ctr"/>
                      <a:r>
                        <a:rPr lang="en-CA" sz="900" dirty="0">
                          <a:solidFill>
                            <a:schemeClr val="bg2">
                              <a:lumMod val="25000"/>
                            </a:schemeClr>
                          </a:solidFill>
                          <a:latin typeface="Calibri" panose="020F0502020204030204" pitchFamily="34" charset="0"/>
                        </a:rPr>
                        <a:t>66%</a:t>
                      </a:r>
                    </a:p>
                  </a:txBody>
                  <a:tcPr marL="79939" marR="79939" marT="39969" marB="39969">
                    <a:solidFill>
                      <a:schemeClr val="bg2"/>
                    </a:solidFill>
                  </a:tcPr>
                </a:tc>
                <a:extLst>
                  <a:ext uri="{0D108BD9-81ED-4DB2-BD59-A6C34878D82A}">
                    <a16:rowId xmlns:a16="http://schemas.microsoft.com/office/drawing/2014/main" val="10001"/>
                  </a:ext>
                </a:extLst>
              </a:tr>
            </a:tbl>
          </a:graphicData>
        </a:graphic>
      </p:graphicFrame>
      <p:graphicFrame>
        <p:nvGraphicFramePr>
          <p:cNvPr id="9" name="Table 8">
            <a:extLst>
              <a:ext uri="{FF2B5EF4-FFF2-40B4-BE49-F238E27FC236}">
                <a16:creationId xmlns:a16="http://schemas.microsoft.com/office/drawing/2014/main" id="{0A920A53-9875-4315-90B2-044BBC1F4586}"/>
              </a:ext>
            </a:extLst>
          </p:cNvPr>
          <p:cNvGraphicFramePr>
            <a:graphicFrameLocks noGrp="1"/>
          </p:cNvGraphicFramePr>
          <p:nvPr>
            <p:extLst>
              <p:ext uri="{D42A27DB-BD31-4B8C-83A1-F6EECF244321}">
                <p14:modId xmlns:p14="http://schemas.microsoft.com/office/powerpoint/2010/main" val="2387099591"/>
              </p:ext>
            </p:extLst>
          </p:nvPr>
        </p:nvGraphicFramePr>
        <p:xfrm>
          <a:off x="1271526" y="2348474"/>
          <a:ext cx="878002" cy="598736"/>
        </p:xfrm>
        <a:graphic>
          <a:graphicData uri="http://schemas.openxmlformats.org/drawingml/2006/table">
            <a:tbl>
              <a:tblPr firstRow="1" bandRow="1">
                <a:tableStyleId>{5C22544A-7EE6-4342-B048-85BDC9FD1C3A}</a:tableStyleId>
              </a:tblPr>
              <a:tblGrid>
                <a:gridCol w="878002">
                  <a:extLst>
                    <a:ext uri="{9D8B030D-6E8A-4147-A177-3AD203B41FA5}">
                      <a16:colId xmlns:a16="http://schemas.microsoft.com/office/drawing/2014/main" val="20000"/>
                    </a:ext>
                  </a:extLst>
                </a:gridCol>
              </a:tblGrid>
              <a:tr h="332777">
                <a:tc>
                  <a:txBody>
                    <a:bodyPr/>
                    <a:lstStyle/>
                    <a:p>
                      <a:pPr algn="ctr"/>
                      <a:r>
                        <a:rPr lang="en-CA" sz="900" b="1" dirty="0">
                          <a:latin typeface="Calibri" panose="020F0502020204030204" pitchFamily="34" charset="0"/>
                        </a:rPr>
                        <a:t>RURAL</a:t>
                      </a:r>
                    </a:p>
                  </a:txBody>
                  <a:tcPr marL="79939" marR="79939" marT="39969" marB="39969" anchor="ctr">
                    <a:solidFill>
                      <a:srgbClr val="FF0000"/>
                    </a:solidFill>
                  </a:tcPr>
                </a:tc>
                <a:extLst>
                  <a:ext uri="{0D108BD9-81ED-4DB2-BD59-A6C34878D82A}">
                    <a16:rowId xmlns:a16="http://schemas.microsoft.com/office/drawing/2014/main" val="10000"/>
                  </a:ext>
                </a:extLst>
              </a:tr>
              <a:tr h="265959">
                <a:tc>
                  <a:txBody>
                    <a:bodyPr/>
                    <a:lstStyle/>
                    <a:p>
                      <a:pPr algn="ctr"/>
                      <a:r>
                        <a:rPr lang="en-CA" sz="900" dirty="0">
                          <a:solidFill>
                            <a:schemeClr val="bg2">
                              <a:lumMod val="25000"/>
                            </a:schemeClr>
                          </a:solidFill>
                          <a:latin typeface="Calibri" panose="020F0502020204030204" pitchFamily="34" charset="0"/>
                        </a:rPr>
                        <a:t>34%</a:t>
                      </a:r>
                    </a:p>
                  </a:txBody>
                  <a:tcPr marL="79939" marR="79939" marT="39969" marB="39969">
                    <a:solidFill>
                      <a:schemeClr val="bg2"/>
                    </a:solidFill>
                  </a:tcPr>
                </a:tc>
                <a:extLst>
                  <a:ext uri="{0D108BD9-81ED-4DB2-BD59-A6C34878D82A}">
                    <a16:rowId xmlns:a16="http://schemas.microsoft.com/office/drawing/2014/main" val="10001"/>
                  </a:ext>
                </a:extLst>
              </a:tr>
            </a:tbl>
          </a:graphicData>
        </a:graphic>
      </p:graphicFrame>
      <p:pic>
        <p:nvPicPr>
          <p:cNvPr id="11" name="Picture 10">
            <a:extLst>
              <a:ext uri="{FF2B5EF4-FFF2-40B4-BE49-F238E27FC236}">
                <a16:creationId xmlns:a16="http://schemas.microsoft.com/office/drawing/2014/main" id="{2519A8E0-FCDE-4AD6-B3C9-2F1DE63E8DD2}"/>
              </a:ext>
            </a:extLst>
          </p:cNvPr>
          <p:cNvPicPr>
            <a:picLocks noChangeAspect="1"/>
          </p:cNvPicPr>
          <p:nvPr/>
        </p:nvPicPr>
        <p:blipFill rotWithShape="1">
          <a:blip r:embed="rId3" cstate="screen">
            <a:duotone>
              <a:schemeClr val="accent5">
                <a:shade val="45000"/>
                <a:satMod val="135000"/>
              </a:schemeClr>
              <a:prstClr val="white"/>
            </a:duotone>
            <a:extLst>
              <a:ext uri="{28A0092B-C50C-407E-A947-70E740481C1C}">
                <a14:useLocalDpi xmlns:a14="http://schemas.microsoft.com/office/drawing/2010/main"/>
              </a:ext>
            </a:extLst>
          </a:blip>
          <a:srcRect l="72917" t="22003" r="14531" b="35053"/>
          <a:stretch/>
        </p:blipFill>
        <p:spPr>
          <a:xfrm>
            <a:off x="490342" y="1498899"/>
            <a:ext cx="690815" cy="738566"/>
          </a:xfrm>
          <a:prstGeom prst="rect">
            <a:avLst/>
          </a:prstGeom>
          <a:solidFill>
            <a:schemeClr val="tx2"/>
          </a:solidFill>
        </p:spPr>
      </p:pic>
      <p:sp>
        <p:nvSpPr>
          <p:cNvPr id="12" name="Rectangle 11">
            <a:extLst>
              <a:ext uri="{FF2B5EF4-FFF2-40B4-BE49-F238E27FC236}">
                <a16:creationId xmlns:a16="http://schemas.microsoft.com/office/drawing/2014/main" id="{277A9951-B9CF-4FCA-8F73-F2CC385EC638}"/>
              </a:ext>
            </a:extLst>
          </p:cNvPr>
          <p:cNvSpPr/>
          <p:nvPr/>
        </p:nvSpPr>
        <p:spPr>
          <a:xfrm>
            <a:off x="2547093" y="1111554"/>
            <a:ext cx="2840570" cy="1967217"/>
          </a:xfrm>
          <a:prstGeom prst="rect">
            <a:avLst/>
          </a:prstGeom>
          <a:noFill/>
          <a:ln>
            <a:solidFill>
              <a:schemeClr val="tx2"/>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342900">
              <a:defRPr/>
            </a:pPr>
            <a:endParaRPr lang="en-US" sz="788" dirty="0">
              <a:solidFill>
                <a:prstClr val="black"/>
              </a:solidFill>
              <a:latin typeface="Calibri" panose="020F0502020204030204" pitchFamily="34" charset="0"/>
            </a:endParaRPr>
          </a:p>
        </p:txBody>
      </p:sp>
      <p:sp>
        <p:nvSpPr>
          <p:cNvPr id="13" name="TextBox 12">
            <a:extLst>
              <a:ext uri="{FF2B5EF4-FFF2-40B4-BE49-F238E27FC236}">
                <a16:creationId xmlns:a16="http://schemas.microsoft.com/office/drawing/2014/main" id="{9E4D6DA4-7466-4C2A-9DC9-FC9576F79FEE}"/>
              </a:ext>
            </a:extLst>
          </p:cNvPr>
          <p:cNvSpPr txBox="1"/>
          <p:nvPr/>
        </p:nvSpPr>
        <p:spPr>
          <a:xfrm>
            <a:off x="2547041" y="1114231"/>
            <a:ext cx="2054783" cy="276999"/>
          </a:xfrm>
          <a:prstGeom prst="rect">
            <a:avLst/>
          </a:prstGeom>
          <a:noFill/>
        </p:spPr>
        <p:txBody>
          <a:bodyPr wrap="square" rtlCol="0">
            <a:spAutoFit/>
          </a:bodyPr>
          <a:lstStyle/>
          <a:p>
            <a:pPr defTabSz="342900">
              <a:defRPr/>
            </a:pPr>
            <a:r>
              <a:rPr lang="en-US" sz="1200" b="1" dirty="0">
                <a:solidFill>
                  <a:prstClr val="black">
                    <a:lumMod val="65000"/>
                    <a:lumOff val="35000"/>
                  </a:prstClr>
                </a:solidFill>
                <a:latin typeface="Calibri" panose="020F0502020204030204" pitchFamily="34" charset="0"/>
              </a:rPr>
              <a:t>PASSENGER/A CAREGIVER</a:t>
            </a:r>
          </a:p>
        </p:txBody>
      </p:sp>
      <p:graphicFrame>
        <p:nvGraphicFramePr>
          <p:cNvPr id="14" name="Table 13">
            <a:extLst>
              <a:ext uri="{FF2B5EF4-FFF2-40B4-BE49-F238E27FC236}">
                <a16:creationId xmlns:a16="http://schemas.microsoft.com/office/drawing/2014/main" id="{AC4717F2-60CC-4E05-8FE7-F0A6A9F6CEAD}"/>
              </a:ext>
            </a:extLst>
          </p:cNvPr>
          <p:cNvGraphicFramePr>
            <a:graphicFrameLocks noGrp="1"/>
          </p:cNvGraphicFramePr>
          <p:nvPr>
            <p:extLst>
              <p:ext uri="{D42A27DB-BD31-4B8C-83A1-F6EECF244321}">
                <p14:modId xmlns:p14="http://schemas.microsoft.com/office/powerpoint/2010/main" val="1045042130"/>
              </p:ext>
            </p:extLst>
          </p:nvPr>
        </p:nvGraphicFramePr>
        <p:xfrm>
          <a:off x="3373042" y="1568119"/>
          <a:ext cx="878002" cy="598736"/>
        </p:xfrm>
        <a:graphic>
          <a:graphicData uri="http://schemas.openxmlformats.org/drawingml/2006/table">
            <a:tbl>
              <a:tblPr firstRow="1" bandRow="1">
                <a:tableStyleId>{5C22544A-7EE6-4342-B048-85BDC9FD1C3A}</a:tableStyleId>
              </a:tblPr>
              <a:tblGrid>
                <a:gridCol w="878002">
                  <a:extLst>
                    <a:ext uri="{9D8B030D-6E8A-4147-A177-3AD203B41FA5}">
                      <a16:colId xmlns:a16="http://schemas.microsoft.com/office/drawing/2014/main" val="20000"/>
                    </a:ext>
                  </a:extLst>
                </a:gridCol>
              </a:tblGrid>
              <a:tr h="332777">
                <a:tc>
                  <a:txBody>
                    <a:bodyPr/>
                    <a:lstStyle/>
                    <a:p>
                      <a:pPr algn="ctr"/>
                      <a:r>
                        <a:rPr lang="en-CA" sz="900" b="1" dirty="0">
                          <a:latin typeface="Calibri" panose="020F0502020204030204" pitchFamily="34" charset="0"/>
                        </a:rPr>
                        <a:t>PASSENGER</a:t>
                      </a:r>
                    </a:p>
                  </a:txBody>
                  <a:tcPr marL="79939" marR="79939" marT="39969" marB="39969" anchor="ctr">
                    <a:solidFill>
                      <a:srgbClr val="FF0000"/>
                    </a:solidFill>
                  </a:tcPr>
                </a:tc>
                <a:extLst>
                  <a:ext uri="{0D108BD9-81ED-4DB2-BD59-A6C34878D82A}">
                    <a16:rowId xmlns:a16="http://schemas.microsoft.com/office/drawing/2014/main" val="10000"/>
                  </a:ext>
                </a:extLst>
              </a:tr>
              <a:tr h="265959">
                <a:tc>
                  <a:txBody>
                    <a:bodyPr/>
                    <a:lstStyle/>
                    <a:p>
                      <a:pPr algn="ctr"/>
                      <a:r>
                        <a:rPr lang="en-CA" sz="900" dirty="0">
                          <a:solidFill>
                            <a:schemeClr val="bg2">
                              <a:lumMod val="25000"/>
                            </a:schemeClr>
                          </a:solidFill>
                          <a:latin typeface="Calibri" panose="020F0502020204030204" pitchFamily="34" charset="0"/>
                        </a:rPr>
                        <a:t>72%</a:t>
                      </a:r>
                    </a:p>
                  </a:txBody>
                  <a:tcPr marL="79939" marR="79939" marT="39969" marB="39969">
                    <a:solidFill>
                      <a:schemeClr val="bg2"/>
                    </a:solid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12B1D55D-918A-43CE-AC36-7E341BD3955B}"/>
              </a:ext>
            </a:extLst>
          </p:cNvPr>
          <p:cNvGraphicFramePr>
            <a:graphicFrameLocks noGrp="1"/>
          </p:cNvGraphicFramePr>
          <p:nvPr>
            <p:extLst>
              <p:ext uri="{D42A27DB-BD31-4B8C-83A1-F6EECF244321}">
                <p14:modId xmlns:p14="http://schemas.microsoft.com/office/powerpoint/2010/main" val="2746817246"/>
              </p:ext>
            </p:extLst>
          </p:nvPr>
        </p:nvGraphicFramePr>
        <p:xfrm>
          <a:off x="3373042" y="2294769"/>
          <a:ext cx="878002" cy="598736"/>
        </p:xfrm>
        <a:graphic>
          <a:graphicData uri="http://schemas.openxmlformats.org/drawingml/2006/table">
            <a:tbl>
              <a:tblPr firstRow="1" bandRow="1">
                <a:tableStyleId>{5C22544A-7EE6-4342-B048-85BDC9FD1C3A}</a:tableStyleId>
              </a:tblPr>
              <a:tblGrid>
                <a:gridCol w="878002">
                  <a:extLst>
                    <a:ext uri="{9D8B030D-6E8A-4147-A177-3AD203B41FA5}">
                      <a16:colId xmlns:a16="http://schemas.microsoft.com/office/drawing/2014/main" val="20000"/>
                    </a:ext>
                  </a:extLst>
                </a:gridCol>
              </a:tblGrid>
              <a:tr h="332777">
                <a:tc>
                  <a:txBody>
                    <a:bodyPr/>
                    <a:lstStyle/>
                    <a:p>
                      <a:pPr algn="ctr"/>
                      <a:r>
                        <a:rPr lang="en-CA" sz="900" b="1" dirty="0">
                          <a:latin typeface="Calibri" panose="020F0502020204030204" pitchFamily="34" charset="0"/>
                        </a:rPr>
                        <a:t>CAREGIVER</a:t>
                      </a:r>
                    </a:p>
                  </a:txBody>
                  <a:tcPr marL="79939" marR="79939" marT="39969" marB="39969" anchor="ctr">
                    <a:solidFill>
                      <a:srgbClr val="FF0000"/>
                    </a:solidFill>
                  </a:tcPr>
                </a:tc>
                <a:extLst>
                  <a:ext uri="{0D108BD9-81ED-4DB2-BD59-A6C34878D82A}">
                    <a16:rowId xmlns:a16="http://schemas.microsoft.com/office/drawing/2014/main" val="10000"/>
                  </a:ext>
                </a:extLst>
              </a:tr>
              <a:tr h="265959">
                <a:tc>
                  <a:txBody>
                    <a:bodyPr/>
                    <a:lstStyle/>
                    <a:p>
                      <a:pPr algn="ctr"/>
                      <a:r>
                        <a:rPr lang="en-CA" sz="900" dirty="0">
                          <a:solidFill>
                            <a:schemeClr val="bg2">
                              <a:lumMod val="25000"/>
                            </a:schemeClr>
                          </a:solidFill>
                          <a:latin typeface="Calibri" panose="020F0502020204030204" pitchFamily="34" charset="0"/>
                        </a:rPr>
                        <a:t>18%</a:t>
                      </a:r>
                    </a:p>
                  </a:txBody>
                  <a:tcPr marL="79939" marR="79939" marT="39969" marB="39969">
                    <a:solidFill>
                      <a:schemeClr val="bg2"/>
                    </a:solidFill>
                  </a:tcPr>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07DD82E5-810A-441F-B3D8-2C8E9E19F478}"/>
              </a:ext>
            </a:extLst>
          </p:cNvPr>
          <p:cNvGraphicFramePr>
            <a:graphicFrameLocks noGrp="1"/>
          </p:cNvGraphicFramePr>
          <p:nvPr>
            <p:extLst>
              <p:ext uri="{D42A27DB-BD31-4B8C-83A1-F6EECF244321}">
                <p14:modId xmlns:p14="http://schemas.microsoft.com/office/powerpoint/2010/main" val="1683471615"/>
              </p:ext>
            </p:extLst>
          </p:nvPr>
        </p:nvGraphicFramePr>
        <p:xfrm>
          <a:off x="4400168" y="1950984"/>
          <a:ext cx="878002" cy="598736"/>
        </p:xfrm>
        <a:graphic>
          <a:graphicData uri="http://schemas.openxmlformats.org/drawingml/2006/table">
            <a:tbl>
              <a:tblPr firstRow="1" bandRow="1">
                <a:tableStyleId>{5C22544A-7EE6-4342-B048-85BDC9FD1C3A}</a:tableStyleId>
              </a:tblPr>
              <a:tblGrid>
                <a:gridCol w="878002">
                  <a:extLst>
                    <a:ext uri="{9D8B030D-6E8A-4147-A177-3AD203B41FA5}">
                      <a16:colId xmlns:a16="http://schemas.microsoft.com/office/drawing/2014/main" val="20000"/>
                    </a:ext>
                  </a:extLst>
                </a:gridCol>
              </a:tblGrid>
              <a:tr h="332777">
                <a:tc>
                  <a:txBody>
                    <a:bodyPr/>
                    <a:lstStyle/>
                    <a:p>
                      <a:pPr algn="ctr"/>
                      <a:r>
                        <a:rPr lang="en-CA" sz="900" b="1" dirty="0">
                          <a:latin typeface="Calibri" panose="020F0502020204030204" pitchFamily="34" charset="0"/>
                        </a:rPr>
                        <a:t>FAMILY</a:t>
                      </a:r>
                    </a:p>
                  </a:txBody>
                  <a:tcPr marL="79939" marR="79939" marT="39969" marB="39969" anchor="ctr">
                    <a:solidFill>
                      <a:srgbClr val="FF0000"/>
                    </a:solidFill>
                  </a:tcPr>
                </a:tc>
                <a:extLst>
                  <a:ext uri="{0D108BD9-81ED-4DB2-BD59-A6C34878D82A}">
                    <a16:rowId xmlns:a16="http://schemas.microsoft.com/office/drawing/2014/main" val="10000"/>
                  </a:ext>
                </a:extLst>
              </a:tr>
              <a:tr h="265959">
                <a:tc>
                  <a:txBody>
                    <a:bodyPr/>
                    <a:lstStyle/>
                    <a:p>
                      <a:pPr algn="ctr"/>
                      <a:r>
                        <a:rPr lang="en-CA" sz="900" dirty="0">
                          <a:solidFill>
                            <a:schemeClr val="bg2">
                              <a:lumMod val="25000"/>
                            </a:schemeClr>
                          </a:solidFill>
                          <a:latin typeface="Calibri" panose="020F0502020204030204" pitchFamily="34" charset="0"/>
                        </a:rPr>
                        <a:t>6%</a:t>
                      </a:r>
                    </a:p>
                  </a:txBody>
                  <a:tcPr marL="79939" marR="79939" marT="39969" marB="39969">
                    <a:solidFill>
                      <a:schemeClr val="bg2"/>
                    </a:solidFill>
                  </a:tcPr>
                </a:tc>
                <a:extLst>
                  <a:ext uri="{0D108BD9-81ED-4DB2-BD59-A6C34878D82A}">
                    <a16:rowId xmlns:a16="http://schemas.microsoft.com/office/drawing/2014/main" val="10001"/>
                  </a:ext>
                </a:extLst>
              </a:tr>
            </a:tbl>
          </a:graphicData>
        </a:graphic>
      </p:graphicFrame>
      <p:pic>
        <p:nvPicPr>
          <p:cNvPr id="17" name="Picture 16">
            <a:extLst>
              <a:ext uri="{FF2B5EF4-FFF2-40B4-BE49-F238E27FC236}">
                <a16:creationId xmlns:a16="http://schemas.microsoft.com/office/drawing/2014/main" id="{D1750309-A781-484C-AA7E-4943C6DB109E}"/>
              </a:ext>
            </a:extLst>
          </p:cNvPr>
          <p:cNvPicPr>
            <a:picLocks noChangeAspect="1"/>
          </p:cNvPicPr>
          <p:nvPr/>
        </p:nvPicPr>
        <p:blipFill rotWithShape="1">
          <a:blip r:embed="rId4">
            <a:duotone>
              <a:schemeClr val="accent5">
                <a:shade val="45000"/>
                <a:satMod val="135000"/>
              </a:schemeClr>
              <a:prstClr val="white"/>
            </a:duotone>
          </a:blip>
          <a:srcRect l="76624" t="65165" r="20649" b="19941"/>
          <a:stretch/>
        </p:blipFill>
        <p:spPr>
          <a:xfrm>
            <a:off x="2712489" y="1408756"/>
            <a:ext cx="536983" cy="916430"/>
          </a:xfrm>
          <a:prstGeom prst="rect">
            <a:avLst/>
          </a:prstGeom>
        </p:spPr>
      </p:pic>
      <p:pic>
        <p:nvPicPr>
          <p:cNvPr id="18" name="Picture 17">
            <a:extLst>
              <a:ext uri="{FF2B5EF4-FFF2-40B4-BE49-F238E27FC236}">
                <a16:creationId xmlns:a16="http://schemas.microsoft.com/office/drawing/2014/main" id="{1D14E3CE-DD3F-489C-B612-372585573CE5}"/>
              </a:ext>
            </a:extLst>
          </p:cNvPr>
          <p:cNvPicPr>
            <a:picLocks noChangeAspect="1"/>
          </p:cNvPicPr>
          <p:nvPr/>
        </p:nvPicPr>
        <p:blipFill rotWithShape="1">
          <a:blip r:embed="rId4">
            <a:duotone>
              <a:schemeClr val="accent5">
                <a:shade val="45000"/>
                <a:satMod val="135000"/>
              </a:schemeClr>
              <a:prstClr val="white"/>
            </a:duotone>
          </a:blip>
          <a:srcRect l="65466" t="67074" r="31163" b="19941"/>
          <a:stretch/>
        </p:blipFill>
        <p:spPr>
          <a:xfrm>
            <a:off x="2648193" y="2144423"/>
            <a:ext cx="696087" cy="837846"/>
          </a:xfrm>
          <a:prstGeom prst="rect">
            <a:avLst/>
          </a:prstGeom>
        </p:spPr>
      </p:pic>
      <p:sp>
        <p:nvSpPr>
          <p:cNvPr id="19" name="Rectangle 18">
            <a:extLst>
              <a:ext uri="{FF2B5EF4-FFF2-40B4-BE49-F238E27FC236}">
                <a16:creationId xmlns:a16="http://schemas.microsoft.com/office/drawing/2014/main" id="{975AEEAE-0D67-42FD-BDBA-A5179A299384}"/>
              </a:ext>
            </a:extLst>
          </p:cNvPr>
          <p:cNvSpPr/>
          <p:nvPr/>
        </p:nvSpPr>
        <p:spPr>
          <a:xfrm>
            <a:off x="462703" y="3295288"/>
            <a:ext cx="4924959" cy="1213051"/>
          </a:xfrm>
          <a:prstGeom prst="rect">
            <a:avLst/>
          </a:prstGeom>
          <a:noFill/>
          <a:ln>
            <a:solidFill>
              <a:schemeClr val="tx2"/>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342900">
              <a:defRPr/>
            </a:pPr>
            <a:endParaRPr lang="en-US" sz="788" dirty="0">
              <a:solidFill>
                <a:prstClr val="black"/>
              </a:solidFill>
              <a:latin typeface="Calibri" panose="020F0502020204030204" pitchFamily="34" charset="0"/>
            </a:endParaRPr>
          </a:p>
        </p:txBody>
      </p:sp>
      <p:sp>
        <p:nvSpPr>
          <p:cNvPr id="20" name="TextBox 19">
            <a:extLst>
              <a:ext uri="{FF2B5EF4-FFF2-40B4-BE49-F238E27FC236}">
                <a16:creationId xmlns:a16="http://schemas.microsoft.com/office/drawing/2014/main" id="{DF587DE1-DFF7-4A4F-B5DC-8E7882BA0685}"/>
              </a:ext>
            </a:extLst>
          </p:cNvPr>
          <p:cNvSpPr txBox="1"/>
          <p:nvPr/>
        </p:nvSpPr>
        <p:spPr>
          <a:xfrm>
            <a:off x="445523" y="3317485"/>
            <a:ext cx="1704005" cy="276999"/>
          </a:xfrm>
          <a:prstGeom prst="rect">
            <a:avLst/>
          </a:prstGeom>
          <a:noFill/>
        </p:spPr>
        <p:txBody>
          <a:bodyPr wrap="square" rtlCol="0">
            <a:spAutoFit/>
          </a:bodyPr>
          <a:lstStyle/>
          <a:p>
            <a:pPr defTabSz="342900">
              <a:defRPr/>
            </a:pPr>
            <a:r>
              <a:rPr lang="en-US" sz="1200" b="1" dirty="0">
                <a:solidFill>
                  <a:prstClr val="black">
                    <a:lumMod val="65000"/>
                    <a:lumOff val="35000"/>
                  </a:prstClr>
                </a:solidFill>
                <a:latin typeface="Calibri" panose="020F0502020204030204" pitchFamily="34" charset="0"/>
              </a:rPr>
              <a:t>PARTICIPANT SOURCE</a:t>
            </a:r>
          </a:p>
        </p:txBody>
      </p:sp>
      <p:graphicFrame>
        <p:nvGraphicFramePr>
          <p:cNvPr id="21" name="Table 20">
            <a:extLst>
              <a:ext uri="{FF2B5EF4-FFF2-40B4-BE49-F238E27FC236}">
                <a16:creationId xmlns:a16="http://schemas.microsoft.com/office/drawing/2014/main" id="{AE8331D8-2AD8-48E1-BCFB-A229A185FC1C}"/>
              </a:ext>
            </a:extLst>
          </p:cNvPr>
          <p:cNvGraphicFramePr>
            <a:graphicFrameLocks noGrp="1"/>
          </p:cNvGraphicFramePr>
          <p:nvPr>
            <p:extLst>
              <p:ext uri="{D42A27DB-BD31-4B8C-83A1-F6EECF244321}">
                <p14:modId xmlns:p14="http://schemas.microsoft.com/office/powerpoint/2010/main" val="3509010463"/>
              </p:ext>
            </p:extLst>
          </p:nvPr>
        </p:nvGraphicFramePr>
        <p:xfrm>
          <a:off x="1153319" y="3752043"/>
          <a:ext cx="878002" cy="598736"/>
        </p:xfrm>
        <a:graphic>
          <a:graphicData uri="http://schemas.openxmlformats.org/drawingml/2006/table">
            <a:tbl>
              <a:tblPr firstRow="1" bandRow="1">
                <a:tableStyleId>{5C22544A-7EE6-4342-B048-85BDC9FD1C3A}</a:tableStyleId>
              </a:tblPr>
              <a:tblGrid>
                <a:gridCol w="878002">
                  <a:extLst>
                    <a:ext uri="{9D8B030D-6E8A-4147-A177-3AD203B41FA5}">
                      <a16:colId xmlns:a16="http://schemas.microsoft.com/office/drawing/2014/main" val="20000"/>
                    </a:ext>
                  </a:extLst>
                </a:gridCol>
              </a:tblGrid>
              <a:tr h="332777">
                <a:tc>
                  <a:txBody>
                    <a:bodyPr/>
                    <a:lstStyle/>
                    <a:p>
                      <a:pPr algn="ctr"/>
                      <a:r>
                        <a:rPr lang="en-CA" sz="900" b="1" dirty="0">
                          <a:latin typeface="Calibri" panose="020F0502020204030204" pitchFamily="34" charset="0"/>
                        </a:rPr>
                        <a:t>PAPER-BASED</a:t>
                      </a:r>
                    </a:p>
                  </a:txBody>
                  <a:tcPr marL="79939" marR="79939" marT="39969" marB="39969" anchor="ctr">
                    <a:solidFill>
                      <a:srgbClr val="FF0000"/>
                    </a:solidFill>
                  </a:tcPr>
                </a:tc>
                <a:extLst>
                  <a:ext uri="{0D108BD9-81ED-4DB2-BD59-A6C34878D82A}">
                    <a16:rowId xmlns:a16="http://schemas.microsoft.com/office/drawing/2014/main" val="10000"/>
                  </a:ext>
                </a:extLst>
              </a:tr>
              <a:tr h="265959">
                <a:tc>
                  <a:txBody>
                    <a:bodyPr/>
                    <a:lstStyle/>
                    <a:p>
                      <a:pPr algn="ctr"/>
                      <a:r>
                        <a:rPr lang="en-CA" sz="900" dirty="0">
                          <a:solidFill>
                            <a:schemeClr val="bg2">
                              <a:lumMod val="25000"/>
                            </a:schemeClr>
                          </a:solidFill>
                          <a:latin typeface="Calibri" panose="020F0502020204030204" pitchFamily="34" charset="0"/>
                        </a:rPr>
                        <a:t>90%</a:t>
                      </a:r>
                    </a:p>
                  </a:txBody>
                  <a:tcPr marL="79939" marR="79939" marT="39969" marB="39969">
                    <a:solidFill>
                      <a:schemeClr val="bg2"/>
                    </a:solidFill>
                  </a:tcPr>
                </a:tc>
                <a:extLst>
                  <a:ext uri="{0D108BD9-81ED-4DB2-BD59-A6C34878D82A}">
                    <a16:rowId xmlns:a16="http://schemas.microsoft.com/office/drawing/2014/main" val="10001"/>
                  </a:ext>
                </a:extLst>
              </a:tr>
            </a:tbl>
          </a:graphicData>
        </a:graphic>
      </p:graphicFrame>
      <p:graphicFrame>
        <p:nvGraphicFramePr>
          <p:cNvPr id="22" name="Table 21">
            <a:extLst>
              <a:ext uri="{FF2B5EF4-FFF2-40B4-BE49-F238E27FC236}">
                <a16:creationId xmlns:a16="http://schemas.microsoft.com/office/drawing/2014/main" id="{00DF6EFE-7D7E-4902-B09F-40B692F8ECB1}"/>
              </a:ext>
            </a:extLst>
          </p:cNvPr>
          <p:cNvGraphicFramePr>
            <a:graphicFrameLocks noGrp="1"/>
          </p:cNvGraphicFramePr>
          <p:nvPr>
            <p:extLst>
              <p:ext uri="{D42A27DB-BD31-4B8C-83A1-F6EECF244321}">
                <p14:modId xmlns:p14="http://schemas.microsoft.com/office/powerpoint/2010/main" val="3494246027"/>
              </p:ext>
            </p:extLst>
          </p:nvPr>
        </p:nvGraphicFramePr>
        <p:xfrm>
          <a:off x="2790642" y="3752043"/>
          <a:ext cx="878002" cy="598736"/>
        </p:xfrm>
        <a:graphic>
          <a:graphicData uri="http://schemas.openxmlformats.org/drawingml/2006/table">
            <a:tbl>
              <a:tblPr firstRow="1" bandRow="1">
                <a:tableStyleId>{5C22544A-7EE6-4342-B048-85BDC9FD1C3A}</a:tableStyleId>
              </a:tblPr>
              <a:tblGrid>
                <a:gridCol w="878002">
                  <a:extLst>
                    <a:ext uri="{9D8B030D-6E8A-4147-A177-3AD203B41FA5}">
                      <a16:colId xmlns:a16="http://schemas.microsoft.com/office/drawing/2014/main" val="20000"/>
                    </a:ext>
                  </a:extLst>
                </a:gridCol>
              </a:tblGrid>
              <a:tr h="332777">
                <a:tc>
                  <a:txBody>
                    <a:bodyPr/>
                    <a:lstStyle/>
                    <a:p>
                      <a:pPr algn="ctr"/>
                      <a:r>
                        <a:rPr lang="en-CA" sz="900" b="1" dirty="0">
                          <a:latin typeface="Calibri" panose="020F0502020204030204" pitchFamily="34" charset="0"/>
                        </a:rPr>
                        <a:t>ONLINE</a:t>
                      </a:r>
                    </a:p>
                  </a:txBody>
                  <a:tcPr marL="79939" marR="79939" marT="39969" marB="39969" anchor="ctr">
                    <a:solidFill>
                      <a:srgbClr val="FF0000"/>
                    </a:solidFill>
                  </a:tcPr>
                </a:tc>
                <a:extLst>
                  <a:ext uri="{0D108BD9-81ED-4DB2-BD59-A6C34878D82A}">
                    <a16:rowId xmlns:a16="http://schemas.microsoft.com/office/drawing/2014/main" val="10000"/>
                  </a:ext>
                </a:extLst>
              </a:tr>
              <a:tr h="265959">
                <a:tc>
                  <a:txBody>
                    <a:bodyPr/>
                    <a:lstStyle/>
                    <a:p>
                      <a:pPr algn="ctr"/>
                      <a:r>
                        <a:rPr lang="en-CA" sz="900" dirty="0">
                          <a:solidFill>
                            <a:schemeClr val="bg2">
                              <a:lumMod val="25000"/>
                            </a:schemeClr>
                          </a:solidFill>
                          <a:latin typeface="Calibri" panose="020F0502020204030204" pitchFamily="34" charset="0"/>
                        </a:rPr>
                        <a:t>8%</a:t>
                      </a:r>
                    </a:p>
                  </a:txBody>
                  <a:tcPr marL="79939" marR="79939" marT="39969" marB="39969">
                    <a:solidFill>
                      <a:schemeClr val="bg2"/>
                    </a:solidFill>
                  </a:tcPr>
                </a:tc>
                <a:extLst>
                  <a:ext uri="{0D108BD9-81ED-4DB2-BD59-A6C34878D82A}">
                    <a16:rowId xmlns:a16="http://schemas.microsoft.com/office/drawing/2014/main" val="10001"/>
                  </a:ext>
                </a:extLst>
              </a:tr>
            </a:tbl>
          </a:graphicData>
        </a:graphic>
      </p:graphicFrame>
      <p:sp>
        <p:nvSpPr>
          <p:cNvPr id="23" name="Freeform 24">
            <a:extLst>
              <a:ext uri="{FF2B5EF4-FFF2-40B4-BE49-F238E27FC236}">
                <a16:creationId xmlns:a16="http://schemas.microsoft.com/office/drawing/2014/main" id="{34058303-E5C3-45BC-9FEC-3F224B624347}"/>
              </a:ext>
            </a:extLst>
          </p:cNvPr>
          <p:cNvSpPr>
            <a:spLocks noEditPoints="1"/>
          </p:cNvSpPr>
          <p:nvPr/>
        </p:nvSpPr>
        <p:spPr bwMode="auto">
          <a:xfrm>
            <a:off x="545517" y="3864227"/>
            <a:ext cx="440058" cy="392411"/>
          </a:xfrm>
          <a:custGeom>
            <a:avLst/>
            <a:gdLst/>
            <a:ahLst/>
            <a:cxnLst>
              <a:cxn ang="0">
                <a:pos x="170" y="54"/>
              </a:cxn>
              <a:cxn ang="0">
                <a:pos x="158" y="42"/>
              </a:cxn>
              <a:cxn ang="0">
                <a:pos x="143" y="42"/>
              </a:cxn>
              <a:cxn ang="0">
                <a:pos x="143" y="27"/>
              </a:cxn>
              <a:cxn ang="0">
                <a:pos x="131" y="16"/>
              </a:cxn>
              <a:cxn ang="0">
                <a:pos x="131" y="54"/>
              </a:cxn>
              <a:cxn ang="0">
                <a:pos x="170" y="54"/>
              </a:cxn>
              <a:cxn ang="0">
                <a:pos x="155" y="175"/>
              </a:cxn>
              <a:cxn ang="0">
                <a:pos x="150" y="170"/>
              </a:cxn>
              <a:cxn ang="0">
                <a:pos x="58" y="170"/>
              </a:cxn>
              <a:cxn ang="0">
                <a:pos x="53" y="175"/>
              </a:cxn>
              <a:cxn ang="0">
                <a:pos x="58" y="180"/>
              </a:cxn>
              <a:cxn ang="0">
                <a:pos x="150" y="180"/>
              </a:cxn>
              <a:cxn ang="0">
                <a:pos x="155" y="175"/>
              </a:cxn>
              <a:cxn ang="0">
                <a:pos x="126" y="151"/>
              </a:cxn>
              <a:cxn ang="0">
                <a:pos x="152" y="159"/>
              </a:cxn>
              <a:cxn ang="0">
                <a:pos x="143" y="133"/>
              </a:cxn>
              <a:cxn ang="0">
                <a:pos x="143" y="133"/>
              </a:cxn>
              <a:cxn ang="0">
                <a:pos x="131" y="138"/>
              </a:cxn>
              <a:cxn ang="0">
                <a:pos x="126" y="151"/>
              </a:cxn>
              <a:cxn ang="0">
                <a:pos x="178" y="53"/>
              </a:cxn>
              <a:cxn ang="0">
                <a:pos x="178" y="188"/>
              </a:cxn>
              <a:cxn ang="0">
                <a:pos x="168" y="199"/>
              </a:cxn>
              <a:cxn ang="0">
                <a:pos x="41" y="199"/>
              </a:cxn>
              <a:cxn ang="0">
                <a:pos x="31" y="188"/>
              </a:cxn>
              <a:cxn ang="0">
                <a:pos x="31" y="72"/>
              </a:cxn>
              <a:cxn ang="0">
                <a:pos x="58" y="101"/>
              </a:cxn>
              <a:cxn ang="0">
                <a:pos x="116" y="145"/>
              </a:cxn>
              <a:cxn ang="0">
                <a:pos x="123" y="131"/>
              </a:cxn>
              <a:cxn ang="0">
                <a:pos x="137" y="123"/>
              </a:cxn>
              <a:cxn ang="0">
                <a:pos x="89" y="68"/>
              </a:cxn>
              <a:cxn ang="0">
                <a:pos x="37" y="27"/>
              </a:cxn>
              <a:cxn ang="0">
                <a:pos x="41" y="22"/>
              </a:cxn>
              <a:cxn ang="0">
                <a:pos x="76" y="44"/>
              </a:cxn>
              <a:cxn ang="0">
                <a:pos x="104" y="80"/>
              </a:cxn>
              <a:cxn ang="0">
                <a:pos x="108" y="82"/>
              </a:cxn>
              <a:cxn ang="0">
                <a:pos x="109" y="82"/>
              </a:cxn>
              <a:cxn ang="0">
                <a:pos x="111" y="77"/>
              </a:cxn>
              <a:cxn ang="0">
                <a:pos x="81" y="38"/>
              </a:cxn>
              <a:cxn ang="0">
                <a:pos x="41" y="14"/>
              </a:cxn>
              <a:cxn ang="0">
                <a:pos x="39" y="13"/>
              </a:cxn>
              <a:cxn ang="0">
                <a:pos x="31" y="22"/>
              </a:cxn>
              <a:cxn ang="0">
                <a:pos x="31" y="11"/>
              </a:cxn>
              <a:cxn ang="0">
                <a:pos x="41" y="0"/>
              </a:cxn>
              <a:cxn ang="0">
                <a:pos x="126" y="0"/>
              </a:cxn>
              <a:cxn ang="0">
                <a:pos x="136" y="11"/>
              </a:cxn>
              <a:cxn ang="0">
                <a:pos x="168" y="42"/>
              </a:cxn>
              <a:cxn ang="0">
                <a:pos x="178" y="53"/>
              </a:cxn>
              <a:cxn ang="0">
                <a:pos x="114" y="130"/>
              </a:cxn>
              <a:cxn ang="0">
                <a:pos x="114" y="125"/>
              </a:cxn>
              <a:cxn ang="0">
                <a:pos x="66" y="85"/>
              </a:cxn>
              <a:cxn ang="0">
                <a:pos x="23" y="39"/>
              </a:cxn>
              <a:cxn ang="0">
                <a:pos x="17" y="39"/>
              </a:cxn>
              <a:cxn ang="0">
                <a:pos x="16" y="44"/>
              </a:cxn>
              <a:cxn ang="0">
                <a:pos x="60" y="90"/>
              </a:cxn>
              <a:cxn ang="0">
                <a:pos x="109" y="132"/>
              </a:cxn>
              <a:cxn ang="0">
                <a:pos x="111" y="132"/>
              </a:cxn>
              <a:cxn ang="0">
                <a:pos x="114" y="130"/>
              </a:cxn>
              <a:cxn ang="0">
                <a:pos x="5" y="20"/>
              </a:cxn>
              <a:cxn ang="0">
                <a:pos x="24" y="19"/>
              </a:cxn>
              <a:cxn ang="0">
                <a:pos x="6" y="39"/>
              </a:cxn>
              <a:cxn ang="0">
                <a:pos x="5" y="20"/>
              </a:cxn>
            </a:cxnLst>
            <a:rect l="0" t="0" r="r" b="b"/>
            <a:pathLst>
              <a:path w="178" h="199">
                <a:moveTo>
                  <a:pt x="170" y="54"/>
                </a:moveTo>
                <a:cubicBezTo>
                  <a:pt x="158" y="42"/>
                  <a:pt x="158" y="42"/>
                  <a:pt x="158" y="42"/>
                </a:cubicBezTo>
                <a:cubicBezTo>
                  <a:pt x="143" y="42"/>
                  <a:pt x="143" y="42"/>
                  <a:pt x="143" y="42"/>
                </a:cubicBezTo>
                <a:cubicBezTo>
                  <a:pt x="143" y="27"/>
                  <a:pt x="143" y="27"/>
                  <a:pt x="143" y="27"/>
                </a:cubicBezTo>
                <a:cubicBezTo>
                  <a:pt x="131" y="16"/>
                  <a:pt x="131" y="16"/>
                  <a:pt x="131" y="16"/>
                </a:cubicBezTo>
                <a:cubicBezTo>
                  <a:pt x="131" y="54"/>
                  <a:pt x="131" y="54"/>
                  <a:pt x="131" y="54"/>
                </a:cubicBezTo>
                <a:lnTo>
                  <a:pt x="170" y="54"/>
                </a:lnTo>
                <a:close/>
                <a:moveTo>
                  <a:pt x="155" y="175"/>
                </a:moveTo>
                <a:cubicBezTo>
                  <a:pt x="155" y="172"/>
                  <a:pt x="153" y="170"/>
                  <a:pt x="150" y="170"/>
                </a:cubicBezTo>
                <a:cubicBezTo>
                  <a:pt x="58" y="170"/>
                  <a:pt x="58" y="170"/>
                  <a:pt x="58" y="170"/>
                </a:cubicBezTo>
                <a:cubicBezTo>
                  <a:pt x="56" y="170"/>
                  <a:pt x="53" y="172"/>
                  <a:pt x="53" y="175"/>
                </a:cubicBezTo>
                <a:cubicBezTo>
                  <a:pt x="53" y="178"/>
                  <a:pt x="56" y="180"/>
                  <a:pt x="58" y="180"/>
                </a:cubicBezTo>
                <a:cubicBezTo>
                  <a:pt x="150" y="180"/>
                  <a:pt x="150" y="180"/>
                  <a:pt x="150" y="180"/>
                </a:cubicBezTo>
                <a:cubicBezTo>
                  <a:pt x="153" y="180"/>
                  <a:pt x="155" y="178"/>
                  <a:pt x="155" y="175"/>
                </a:cubicBezTo>
                <a:close/>
                <a:moveTo>
                  <a:pt x="126" y="151"/>
                </a:moveTo>
                <a:cubicBezTo>
                  <a:pt x="152" y="159"/>
                  <a:pt x="152" y="159"/>
                  <a:pt x="152" y="159"/>
                </a:cubicBezTo>
                <a:cubicBezTo>
                  <a:pt x="143" y="133"/>
                  <a:pt x="143" y="133"/>
                  <a:pt x="143" y="133"/>
                </a:cubicBezTo>
                <a:cubicBezTo>
                  <a:pt x="143" y="133"/>
                  <a:pt x="143" y="133"/>
                  <a:pt x="143" y="133"/>
                </a:cubicBezTo>
                <a:cubicBezTo>
                  <a:pt x="140" y="133"/>
                  <a:pt x="135" y="134"/>
                  <a:pt x="131" y="138"/>
                </a:cubicBezTo>
                <a:cubicBezTo>
                  <a:pt x="126" y="143"/>
                  <a:pt x="125" y="148"/>
                  <a:pt x="126" y="151"/>
                </a:cubicBezTo>
                <a:close/>
                <a:moveTo>
                  <a:pt x="178" y="53"/>
                </a:moveTo>
                <a:cubicBezTo>
                  <a:pt x="178" y="188"/>
                  <a:pt x="178" y="188"/>
                  <a:pt x="178" y="188"/>
                </a:cubicBezTo>
                <a:cubicBezTo>
                  <a:pt x="178" y="194"/>
                  <a:pt x="174" y="199"/>
                  <a:pt x="168" y="199"/>
                </a:cubicBezTo>
                <a:cubicBezTo>
                  <a:pt x="41" y="199"/>
                  <a:pt x="41" y="199"/>
                  <a:pt x="41" y="199"/>
                </a:cubicBezTo>
                <a:cubicBezTo>
                  <a:pt x="35" y="199"/>
                  <a:pt x="31" y="194"/>
                  <a:pt x="31" y="188"/>
                </a:cubicBezTo>
                <a:cubicBezTo>
                  <a:pt x="31" y="72"/>
                  <a:pt x="31" y="72"/>
                  <a:pt x="31" y="72"/>
                </a:cubicBezTo>
                <a:cubicBezTo>
                  <a:pt x="38" y="80"/>
                  <a:pt x="47" y="90"/>
                  <a:pt x="58" y="101"/>
                </a:cubicBezTo>
                <a:cubicBezTo>
                  <a:pt x="89" y="130"/>
                  <a:pt x="113" y="143"/>
                  <a:pt x="116" y="145"/>
                </a:cubicBezTo>
                <a:cubicBezTo>
                  <a:pt x="117" y="141"/>
                  <a:pt x="119" y="135"/>
                  <a:pt x="123" y="131"/>
                </a:cubicBezTo>
                <a:cubicBezTo>
                  <a:pt x="127" y="127"/>
                  <a:pt x="132" y="125"/>
                  <a:pt x="137" y="123"/>
                </a:cubicBezTo>
                <a:cubicBezTo>
                  <a:pt x="135" y="120"/>
                  <a:pt x="120" y="97"/>
                  <a:pt x="89" y="68"/>
                </a:cubicBezTo>
                <a:cubicBezTo>
                  <a:pt x="65" y="45"/>
                  <a:pt x="46" y="32"/>
                  <a:pt x="37" y="27"/>
                </a:cubicBezTo>
                <a:cubicBezTo>
                  <a:pt x="41" y="22"/>
                  <a:pt x="41" y="22"/>
                  <a:pt x="41" y="22"/>
                </a:cubicBezTo>
                <a:cubicBezTo>
                  <a:pt x="46" y="24"/>
                  <a:pt x="61" y="30"/>
                  <a:pt x="76" y="44"/>
                </a:cubicBezTo>
                <a:cubicBezTo>
                  <a:pt x="95" y="61"/>
                  <a:pt x="104" y="80"/>
                  <a:pt x="104" y="80"/>
                </a:cubicBezTo>
                <a:cubicBezTo>
                  <a:pt x="105" y="81"/>
                  <a:pt x="106" y="82"/>
                  <a:pt x="108" y="82"/>
                </a:cubicBezTo>
                <a:cubicBezTo>
                  <a:pt x="108" y="82"/>
                  <a:pt x="109" y="82"/>
                  <a:pt x="109" y="82"/>
                </a:cubicBezTo>
                <a:cubicBezTo>
                  <a:pt x="111" y="81"/>
                  <a:pt x="112" y="78"/>
                  <a:pt x="111" y="77"/>
                </a:cubicBezTo>
                <a:cubicBezTo>
                  <a:pt x="111" y="76"/>
                  <a:pt x="101" y="56"/>
                  <a:pt x="81" y="38"/>
                </a:cubicBezTo>
                <a:cubicBezTo>
                  <a:pt x="61" y="20"/>
                  <a:pt x="42" y="14"/>
                  <a:pt x="41" y="14"/>
                </a:cubicBezTo>
                <a:cubicBezTo>
                  <a:pt x="39" y="13"/>
                  <a:pt x="39" y="13"/>
                  <a:pt x="39" y="13"/>
                </a:cubicBezTo>
                <a:cubicBezTo>
                  <a:pt x="31" y="22"/>
                  <a:pt x="31" y="22"/>
                  <a:pt x="31" y="22"/>
                </a:cubicBezTo>
                <a:cubicBezTo>
                  <a:pt x="31" y="11"/>
                  <a:pt x="31" y="11"/>
                  <a:pt x="31" y="11"/>
                </a:cubicBezTo>
                <a:cubicBezTo>
                  <a:pt x="31" y="5"/>
                  <a:pt x="35" y="0"/>
                  <a:pt x="41" y="0"/>
                </a:cubicBezTo>
                <a:cubicBezTo>
                  <a:pt x="126" y="0"/>
                  <a:pt x="126" y="0"/>
                  <a:pt x="126" y="0"/>
                </a:cubicBezTo>
                <a:cubicBezTo>
                  <a:pt x="136" y="11"/>
                  <a:pt x="136" y="11"/>
                  <a:pt x="136" y="11"/>
                </a:cubicBezTo>
                <a:cubicBezTo>
                  <a:pt x="168" y="42"/>
                  <a:pt x="168" y="42"/>
                  <a:pt x="168" y="42"/>
                </a:cubicBezTo>
                <a:lnTo>
                  <a:pt x="178" y="53"/>
                </a:lnTo>
                <a:close/>
                <a:moveTo>
                  <a:pt x="114" y="130"/>
                </a:moveTo>
                <a:cubicBezTo>
                  <a:pt x="116" y="129"/>
                  <a:pt x="115" y="126"/>
                  <a:pt x="114" y="125"/>
                </a:cubicBezTo>
                <a:cubicBezTo>
                  <a:pt x="113" y="125"/>
                  <a:pt x="94" y="112"/>
                  <a:pt x="66" y="85"/>
                </a:cubicBezTo>
                <a:cubicBezTo>
                  <a:pt x="37" y="58"/>
                  <a:pt x="23" y="40"/>
                  <a:pt x="23" y="39"/>
                </a:cubicBezTo>
                <a:cubicBezTo>
                  <a:pt x="21" y="37"/>
                  <a:pt x="19" y="37"/>
                  <a:pt x="17" y="39"/>
                </a:cubicBezTo>
                <a:cubicBezTo>
                  <a:pt x="16" y="40"/>
                  <a:pt x="15" y="42"/>
                  <a:pt x="16" y="44"/>
                </a:cubicBezTo>
                <a:cubicBezTo>
                  <a:pt x="17" y="45"/>
                  <a:pt x="31" y="63"/>
                  <a:pt x="60" y="90"/>
                </a:cubicBezTo>
                <a:cubicBezTo>
                  <a:pt x="89" y="118"/>
                  <a:pt x="108" y="131"/>
                  <a:pt x="109" y="132"/>
                </a:cubicBezTo>
                <a:cubicBezTo>
                  <a:pt x="110" y="132"/>
                  <a:pt x="111" y="132"/>
                  <a:pt x="111" y="132"/>
                </a:cubicBezTo>
                <a:cubicBezTo>
                  <a:pt x="112" y="132"/>
                  <a:pt x="114" y="132"/>
                  <a:pt x="114" y="130"/>
                </a:cubicBezTo>
                <a:close/>
                <a:moveTo>
                  <a:pt x="5" y="20"/>
                </a:moveTo>
                <a:cubicBezTo>
                  <a:pt x="11" y="15"/>
                  <a:pt x="19" y="14"/>
                  <a:pt x="24" y="19"/>
                </a:cubicBezTo>
                <a:cubicBezTo>
                  <a:pt x="6" y="39"/>
                  <a:pt x="6" y="39"/>
                  <a:pt x="6" y="39"/>
                </a:cubicBezTo>
                <a:cubicBezTo>
                  <a:pt x="1" y="34"/>
                  <a:pt x="0" y="25"/>
                  <a:pt x="5" y="20"/>
                </a:cubicBezTo>
                <a:close/>
              </a:path>
            </a:pathLst>
          </a:custGeom>
          <a:solidFill>
            <a:schemeClr val="tx1">
              <a:lumMod val="50000"/>
              <a:lumOff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Calibri" panose="020F0502020204030204" pitchFamily="34" charset="0"/>
            </a:endParaRPr>
          </a:p>
        </p:txBody>
      </p:sp>
      <p:sp>
        <p:nvSpPr>
          <p:cNvPr id="24" name="Freeform 19">
            <a:extLst>
              <a:ext uri="{FF2B5EF4-FFF2-40B4-BE49-F238E27FC236}">
                <a16:creationId xmlns:a16="http://schemas.microsoft.com/office/drawing/2014/main" id="{34AB0D1F-DCA5-4B6F-B00B-8302EE8222E4}"/>
              </a:ext>
            </a:extLst>
          </p:cNvPr>
          <p:cNvSpPr>
            <a:spLocks noEditPoints="1"/>
          </p:cNvSpPr>
          <p:nvPr/>
        </p:nvSpPr>
        <p:spPr bwMode="auto">
          <a:xfrm>
            <a:off x="2121399" y="3874136"/>
            <a:ext cx="493254" cy="354550"/>
          </a:xfrm>
          <a:custGeom>
            <a:avLst/>
            <a:gdLst/>
            <a:ahLst/>
            <a:cxnLst>
              <a:cxn ang="0">
                <a:pos x="43" y="35"/>
              </a:cxn>
              <a:cxn ang="0">
                <a:pos x="42" y="35"/>
              </a:cxn>
              <a:cxn ang="0">
                <a:pos x="41" y="35"/>
              </a:cxn>
              <a:cxn ang="0">
                <a:pos x="41" y="34"/>
              </a:cxn>
              <a:cxn ang="0">
                <a:pos x="41" y="33"/>
              </a:cxn>
              <a:cxn ang="0">
                <a:pos x="43" y="33"/>
              </a:cxn>
              <a:cxn ang="0">
                <a:pos x="43" y="34"/>
              </a:cxn>
              <a:cxn ang="0">
                <a:pos x="43" y="35"/>
              </a:cxn>
              <a:cxn ang="0">
                <a:pos x="17" y="33"/>
              </a:cxn>
              <a:cxn ang="0">
                <a:pos x="19" y="30"/>
              </a:cxn>
              <a:cxn ang="0">
                <a:pos x="27" y="30"/>
              </a:cxn>
              <a:cxn ang="0">
                <a:pos x="29" y="33"/>
              </a:cxn>
              <a:cxn ang="0">
                <a:pos x="17" y="33"/>
              </a:cxn>
              <a:cxn ang="0">
                <a:pos x="46" y="33"/>
              </a:cxn>
              <a:cxn ang="0">
                <a:pos x="46" y="33"/>
              </a:cxn>
              <a:cxn ang="0">
                <a:pos x="46" y="32"/>
              </a:cxn>
              <a:cxn ang="0">
                <a:pos x="46" y="32"/>
              </a:cxn>
              <a:cxn ang="0">
                <a:pos x="40" y="26"/>
              </a:cxn>
              <a:cxn ang="0">
                <a:pos x="39" y="25"/>
              </a:cxn>
              <a:cxn ang="0">
                <a:pos x="6" y="25"/>
              </a:cxn>
              <a:cxn ang="0">
                <a:pos x="5" y="26"/>
              </a:cxn>
              <a:cxn ang="0">
                <a:pos x="0" y="32"/>
              </a:cxn>
              <a:cxn ang="0">
                <a:pos x="0" y="32"/>
              </a:cxn>
              <a:cxn ang="0">
                <a:pos x="0" y="33"/>
              </a:cxn>
              <a:cxn ang="0">
                <a:pos x="0" y="33"/>
              </a:cxn>
              <a:cxn ang="0">
                <a:pos x="0" y="33"/>
              </a:cxn>
              <a:cxn ang="0">
                <a:pos x="0" y="35"/>
              </a:cxn>
              <a:cxn ang="0">
                <a:pos x="1" y="36"/>
              </a:cxn>
              <a:cxn ang="0">
                <a:pos x="45" y="36"/>
              </a:cxn>
              <a:cxn ang="0">
                <a:pos x="46" y="35"/>
              </a:cxn>
              <a:cxn ang="0">
                <a:pos x="46" y="33"/>
              </a:cxn>
              <a:cxn ang="0">
                <a:pos x="46" y="33"/>
              </a:cxn>
              <a:cxn ang="0">
                <a:pos x="8" y="3"/>
              </a:cxn>
              <a:cxn ang="0">
                <a:pos x="37" y="3"/>
              </a:cxn>
              <a:cxn ang="0">
                <a:pos x="37" y="21"/>
              </a:cxn>
              <a:cxn ang="0">
                <a:pos x="8" y="21"/>
              </a:cxn>
              <a:cxn ang="0">
                <a:pos x="8" y="3"/>
              </a:cxn>
              <a:cxn ang="0">
                <a:pos x="7" y="24"/>
              </a:cxn>
              <a:cxn ang="0">
                <a:pos x="39" y="24"/>
              </a:cxn>
              <a:cxn ang="0">
                <a:pos x="41" y="22"/>
              </a:cxn>
              <a:cxn ang="0">
                <a:pos x="41" y="2"/>
              </a:cxn>
              <a:cxn ang="0">
                <a:pos x="39" y="0"/>
              </a:cxn>
              <a:cxn ang="0">
                <a:pos x="7" y="0"/>
              </a:cxn>
              <a:cxn ang="0">
                <a:pos x="5" y="2"/>
              </a:cxn>
              <a:cxn ang="0">
                <a:pos x="5" y="22"/>
              </a:cxn>
              <a:cxn ang="0">
                <a:pos x="7" y="24"/>
              </a:cxn>
            </a:cxnLst>
            <a:rect l="0" t="0" r="r" b="b"/>
            <a:pathLst>
              <a:path w="46" h="36">
                <a:moveTo>
                  <a:pt x="43" y="35"/>
                </a:moveTo>
                <a:cubicBezTo>
                  <a:pt x="43" y="35"/>
                  <a:pt x="42" y="35"/>
                  <a:pt x="42" y="35"/>
                </a:cubicBezTo>
                <a:cubicBezTo>
                  <a:pt x="42" y="35"/>
                  <a:pt x="42" y="35"/>
                  <a:pt x="41" y="35"/>
                </a:cubicBezTo>
                <a:cubicBezTo>
                  <a:pt x="41" y="34"/>
                  <a:pt x="41" y="34"/>
                  <a:pt x="41" y="34"/>
                </a:cubicBezTo>
                <a:cubicBezTo>
                  <a:pt x="41" y="34"/>
                  <a:pt x="41" y="33"/>
                  <a:pt x="41" y="33"/>
                </a:cubicBezTo>
                <a:cubicBezTo>
                  <a:pt x="42" y="33"/>
                  <a:pt x="43" y="33"/>
                  <a:pt x="43" y="33"/>
                </a:cubicBezTo>
                <a:cubicBezTo>
                  <a:pt x="43" y="33"/>
                  <a:pt x="43" y="34"/>
                  <a:pt x="43" y="34"/>
                </a:cubicBezTo>
                <a:cubicBezTo>
                  <a:pt x="43" y="34"/>
                  <a:pt x="43" y="34"/>
                  <a:pt x="43" y="35"/>
                </a:cubicBezTo>
                <a:close/>
                <a:moveTo>
                  <a:pt x="17" y="33"/>
                </a:moveTo>
                <a:cubicBezTo>
                  <a:pt x="19" y="30"/>
                  <a:pt x="19" y="30"/>
                  <a:pt x="19" y="30"/>
                </a:cubicBezTo>
                <a:cubicBezTo>
                  <a:pt x="27" y="30"/>
                  <a:pt x="27" y="30"/>
                  <a:pt x="27" y="30"/>
                </a:cubicBezTo>
                <a:cubicBezTo>
                  <a:pt x="29" y="33"/>
                  <a:pt x="29" y="33"/>
                  <a:pt x="29" y="33"/>
                </a:cubicBezTo>
                <a:lnTo>
                  <a:pt x="17" y="33"/>
                </a:lnTo>
                <a:close/>
                <a:moveTo>
                  <a:pt x="46" y="33"/>
                </a:moveTo>
                <a:cubicBezTo>
                  <a:pt x="46" y="33"/>
                  <a:pt x="46" y="33"/>
                  <a:pt x="46" y="33"/>
                </a:cubicBezTo>
                <a:cubicBezTo>
                  <a:pt x="46" y="33"/>
                  <a:pt x="46" y="33"/>
                  <a:pt x="46" y="32"/>
                </a:cubicBezTo>
                <a:cubicBezTo>
                  <a:pt x="46" y="32"/>
                  <a:pt x="46" y="32"/>
                  <a:pt x="46" y="32"/>
                </a:cubicBezTo>
                <a:cubicBezTo>
                  <a:pt x="40" y="26"/>
                  <a:pt x="40" y="26"/>
                  <a:pt x="40" y="26"/>
                </a:cubicBezTo>
                <a:cubicBezTo>
                  <a:pt x="40" y="26"/>
                  <a:pt x="40" y="25"/>
                  <a:pt x="39" y="25"/>
                </a:cubicBezTo>
                <a:cubicBezTo>
                  <a:pt x="6" y="25"/>
                  <a:pt x="6" y="25"/>
                  <a:pt x="6" y="25"/>
                </a:cubicBezTo>
                <a:cubicBezTo>
                  <a:pt x="6" y="25"/>
                  <a:pt x="5" y="26"/>
                  <a:pt x="5" y="26"/>
                </a:cubicBezTo>
                <a:cubicBezTo>
                  <a:pt x="0" y="32"/>
                  <a:pt x="0" y="32"/>
                  <a:pt x="0" y="32"/>
                </a:cubicBezTo>
                <a:cubicBezTo>
                  <a:pt x="0" y="32"/>
                  <a:pt x="0" y="32"/>
                  <a:pt x="0" y="32"/>
                </a:cubicBezTo>
                <a:cubicBezTo>
                  <a:pt x="0" y="33"/>
                  <a:pt x="0" y="33"/>
                  <a:pt x="0" y="33"/>
                </a:cubicBezTo>
                <a:cubicBezTo>
                  <a:pt x="0" y="33"/>
                  <a:pt x="0" y="33"/>
                  <a:pt x="0" y="33"/>
                </a:cubicBezTo>
                <a:cubicBezTo>
                  <a:pt x="0" y="33"/>
                  <a:pt x="0" y="33"/>
                  <a:pt x="0" y="33"/>
                </a:cubicBezTo>
                <a:cubicBezTo>
                  <a:pt x="0" y="35"/>
                  <a:pt x="0" y="35"/>
                  <a:pt x="0" y="35"/>
                </a:cubicBezTo>
                <a:cubicBezTo>
                  <a:pt x="0" y="35"/>
                  <a:pt x="0" y="36"/>
                  <a:pt x="1" y="36"/>
                </a:cubicBezTo>
                <a:cubicBezTo>
                  <a:pt x="45" y="36"/>
                  <a:pt x="45" y="36"/>
                  <a:pt x="45" y="36"/>
                </a:cubicBezTo>
                <a:cubicBezTo>
                  <a:pt x="45" y="36"/>
                  <a:pt x="46" y="35"/>
                  <a:pt x="46" y="35"/>
                </a:cubicBezTo>
                <a:cubicBezTo>
                  <a:pt x="46" y="33"/>
                  <a:pt x="46" y="33"/>
                  <a:pt x="46" y="33"/>
                </a:cubicBezTo>
                <a:cubicBezTo>
                  <a:pt x="46" y="33"/>
                  <a:pt x="46" y="33"/>
                  <a:pt x="46" y="33"/>
                </a:cubicBezTo>
                <a:close/>
                <a:moveTo>
                  <a:pt x="8" y="3"/>
                </a:moveTo>
                <a:cubicBezTo>
                  <a:pt x="37" y="3"/>
                  <a:pt x="37" y="3"/>
                  <a:pt x="37" y="3"/>
                </a:cubicBezTo>
                <a:cubicBezTo>
                  <a:pt x="37" y="21"/>
                  <a:pt x="37" y="21"/>
                  <a:pt x="37" y="21"/>
                </a:cubicBezTo>
                <a:cubicBezTo>
                  <a:pt x="8" y="21"/>
                  <a:pt x="8" y="21"/>
                  <a:pt x="8" y="21"/>
                </a:cubicBezTo>
                <a:lnTo>
                  <a:pt x="8" y="3"/>
                </a:lnTo>
                <a:close/>
                <a:moveTo>
                  <a:pt x="7" y="24"/>
                </a:moveTo>
                <a:cubicBezTo>
                  <a:pt x="39" y="24"/>
                  <a:pt x="39" y="24"/>
                  <a:pt x="39" y="24"/>
                </a:cubicBezTo>
                <a:cubicBezTo>
                  <a:pt x="40" y="24"/>
                  <a:pt x="41" y="23"/>
                  <a:pt x="41" y="22"/>
                </a:cubicBezTo>
                <a:cubicBezTo>
                  <a:pt x="41" y="2"/>
                  <a:pt x="41" y="2"/>
                  <a:pt x="41" y="2"/>
                </a:cubicBezTo>
                <a:cubicBezTo>
                  <a:pt x="41" y="1"/>
                  <a:pt x="40" y="0"/>
                  <a:pt x="39" y="0"/>
                </a:cubicBezTo>
                <a:cubicBezTo>
                  <a:pt x="7" y="0"/>
                  <a:pt x="7" y="0"/>
                  <a:pt x="7" y="0"/>
                </a:cubicBezTo>
                <a:cubicBezTo>
                  <a:pt x="6" y="0"/>
                  <a:pt x="5" y="1"/>
                  <a:pt x="5" y="2"/>
                </a:cubicBezTo>
                <a:cubicBezTo>
                  <a:pt x="5" y="22"/>
                  <a:pt x="5" y="22"/>
                  <a:pt x="5" y="22"/>
                </a:cubicBezTo>
                <a:cubicBezTo>
                  <a:pt x="5" y="23"/>
                  <a:pt x="6" y="24"/>
                  <a:pt x="7" y="24"/>
                </a:cubicBezTo>
                <a:close/>
              </a:path>
            </a:pathLst>
          </a:custGeom>
          <a:solidFill>
            <a:schemeClr val="bg2">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latin typeface="Calibri" panose="020F0502020204030204" pitchFamily="34" charset="0"/>
            </a:endParaRPr>
          </a:p>
        </p:txBody>
      </p:sp>
      <p:sp>
        <p:nvSpPr>
          <p:cNvPr id="25" name="TextBox 24">
            <a:extLst>
              <a:ext uri="{FF2B5EF4-FFF2-40B4-BE49-F238E27FC236}">
                <a16:creationId xmlns:a16="http://schemas.microsoft.com/office/drawing/2014/main" id="{9EAA93B3-8EBA-4250-A17F-C8DB9EFA0B55}"/>
              </a:ext>
            </a:extLst>
          </p:cNvPr>
          <p:cNvSpPr txBox="1"/>
          <p:nvPr/>
        </p:nvSpPr>
        <p:spPr>
          <a:xfrm>
            <a:off x="168510" y="4697399"/>
            <a:ext cx="5802347" cy="273844"/>
          </a:xfrm>
          <a:prstGeom prst="rect">
            <a:avLst/>
          </a:prstGeom>
        </p:spPr>
        <p:txBody>
          <a:bodyPr vert="horz" wrap="square" lIns="68580" tIns="34290" rIns="68580" bIns="34290" rtlCol="0" anchor="ctr">
            <a:normAutofit/>
          </a:bodyPr>
          <a:lstStyle/>
          <a:p>
            <a:r>
              <a:rPr lang="en-CA" sz="800" dirty="0"/>
              <a:t>Q20. Who completed this survey?</a:t>
            </a:r>
          </a:p>
        </p:txBody>
      </p:sp>
      <p:sp>
        <p:nvSpPr>
          <p:cNvPr id="26" name="TextBox 25">
            <a:extLst>
              <a:ext uri="{FF2B5EF4-FFF2-40B4-BE49-F238E27FC236}">
                <a16:creationId xmlns:a16="http://schemas.microsoft.com/office/drawing/2014/main" id="{599872E0-7ADB-4C73-810C-E0F35B80620C}"/>
              </a:ext>
            </a:extLst>
          </p:cNvPr>
          <p:cNvSpPr txBox="1"/>
          <p:nvPr/>
        </p:nvSpPr>
        <p:spPr>
          <a:xfrm>
            <a:off x="168510" y="4921241"/>
            <a:ext cx="2608521" cy="173275"/>
          </a:xfrm>
          <a:prstGeom prst="rect">
            <a:avLst/>
          </a:prstGeom>
        </p:spPr>
        <p:txBody>
          <a:bodyPr vert="horz" wrap="square" lIns="68580" tIns="34290" rIns="68580" bIns="34290" rtlCol="0" anchor="ctr">
            <a:noAutofit/>
          </a:bodyPr>
          <a:lstStyle/>
          <a:p>
            <a:r>
              <a:rPr lang="en-CA" sz="800" dirty="0"/>
              <a:t>Base 2022: Total, n=1,203.</a:t>
            </a:r>
          </a:p>
        </p:txBody>
      </p:sp>
      <p:graphicFrame>
        <p:nvGraphicFramePr>
          <p:cNvPr id="27" name="Chart 26">
            <a:extLst>
              <a:ext uri="{FF2B5EF4-FFF2-40B4-BE49-F238E27FC236}">
                <a16:creationId xmlns:a16="http://schemas.microsoft.com/office/drawing/2014/main" id="{96F3D753-6AD3-4F05-A769-6EBC577B407E}"/>
              </a:ext>
            </a:extLst>
          </p:cNvPr>
          <p:cNvGraphicFramePr/>
          <p:nvPr>
            <p:extLst>
              <p:ext uri="{D42A27DB-BD31-4B8C-83A1-F6EECF244321}">
                <p14:modId xmlns:p14="http://schemas.microsoft.com/office/powerpoint/2010/main" val="3148956964"/>
              </p:ext>
            </p:extLst>
          </p:nvPr>
        </p:nvGraphicFramePr>
        <p:xfrm>
          <a:off x="5133996" y="1271685"/>
          <a:ext cx="3447608" cy="3284111"/>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a:extLst>
              <a:ext uri="{FF2B5EF4-FFF2-40B4-BE49-F238E27FC236}">
                <a16:creationId xmlns:a16="http://schemas.microsoft.com/office/drawing/2014/main" id="{1BA74148-A678-2045-87DA-3C5BA2B7E471}"/>
              </a:ext>
            </a:extLst>
          </p:cNvPr>
          <p:cNvSpPr/>
          <p:nvPr/>
        </p:nvSpPr>
        <p:spPr>
          <a:xfrm>
            <a:off x="5648554" y="1111554"/>
            <a:ext cx="2840570" cy="3396785"/>
          </a:xfrm>
          <a:prstGeom prst="rect">
            <a:avLst/>
          </a:prstGeom>
          <a:noFill/>
          <a:ln>
            <a:solidFill>
              <a:schemeClr val="tx2"/>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defTabSz="342900">
              <a:defRPr/>
            </a:pPr>
            <a:endParaRPr lang="en-US" sz="788" dirty="0">
              <a:solidFill>
                <a:prstClr val="black"/>
              </a:solidFill>
              <a:latin typeface="Calibri" panose="020F0502020204030204" pitchFamily="34" charset="0"/>
            </a:endParaRPr>
          </a:p>
        </p:txBody>
      </p:sp>
      <p:sp>
        <p:nvSpPr>
          <p:cNvPr id="31" name="TextBox 30">
            <a:extLst>
              <a:ext uri="{FF2B5EF4-FFF2-40B4-BE49-F238E27FC236}">
                <a16:creationId xmlns:a16="http://schemas.microsoft.com/office/drawing/2014/main" id="{E6BCEE6B-8E46-BB42-86D5-D6BE2120F3A8}"/>
              </a:ext>
            </a:extLst>
          </p:cNvPr>
          <p:cNvSpPr txBox="1"/>
          <p:nvPr/>
        </p:nvSpPr>
        <p:spPr>
          <a:xfrm>
            <a:off x="5632042" y="1133186"/>
            <a:ext cx="2054783" cy="276999"/>
          </a:xfrm>
          <a:prstGeom prst="rect">
            <a:avLst/>
          </a:prstGeom>
          <a:noFill/>
        </p:spPr>
        <p:txBody>
          <a:bodyPr wrap="square" rtlCol="0">
            <a:spAutoFit/>
          </a:bodyPr>
          <a:lstStyle/>
          <a:p>
            <a:pPr defTabSz="342900">
              <a:defRPr/>
            </a:pPr>
            <a:r>
              <a:rPr lang="en-US" sz="1200" b="1" dirty="0">
                <a:solidFill>
                  <a:prstClr val="black">
                    <a:lumMod val="65000"/>
                    <a:lumOff val="35000"/>
                  </a:prstClr>
                </a:solidFill>
                <a:latin typeface="Calibri" panose="020F0502020204030204" pitchFamily="34" charset="0"/>
              </a:rPr>
              <a:t>CITY</a:t>
            </a:r>
          </a:p>
        </p:txBody>
      </p:sp>
      <p:graphicFrame>
        <p:nvGraphicFramePr>
          <p:cNvPr id="32" name="Table 31">
            <a:extLst>
              <a:ext uri="{FF2B5EF4-FFF2-40B4-BE49-F238E27FC236}">
                <a16:creationId xmlns:a16="http://schemas.microsoft.com/office/drawing/2014/main" id="{82D1B2C7-B26A-4C0D-8A29-7DCBB15DDE4D}"/>
              </a:ext>
            </a:extLst>
          </p:cNvPr>
          <p:cNvGraphicFramePr>
            <a:graphicFrameLocks noGrp="1"/>
          </p:cNvGraphicFramePr>
          <p:nvPr>
            <p:extLst>
              <p:ext uri="{D42A27DB-BD31-4B8C-83A1-F6EECF244321}">
                <p14:modId xmlns:p14="http://schemas.microsoft.com/office/powerpoint/2010/main" val="3574953468"/>
              </p:ext>
            </p:extLst>
          </p:nvPr>
        </p:nvGraphicFramePr>
        <p:xfrm>
          <a:off x="4401322" y="3752043"/>
          <a:ext cx="878002" cy="598736"/>
        </p:xfrm>
        <a:graphic>
          <a:graphicData uri="http://schemas.openxmlformats.org/drawingml/2006/table">
            <a:tbl>
              <a:tblPr firstRow="1" bandRow="1">
                <a:tableStyleId>{5C22544A-7EE6-4342-B048-85BDC9FD1C3A}</a:tableStyleId>
              </a:tblPr>
              <a:tblGrid>
                <a:gridCol w="878002">
                  <a:extLst>
                    <a:ext uri="{9D8B030D-6E8A-4147-A177-3AD203B41FA5}">
                      <a16:colId xmlns:a16="http://schemas.microsoft.com/office/drawing/2014/main" val="20000"/>
                    </a:ext>
                  </a:extLst>
                </a:gridCol>
              </a:tblGrid>
              <a:tr h="332777">
                <a:tc>
                  <a:txBody>
                    <a:bodyPr/>
                    <a:lstStyle/>
                    <a:p>
                      <a:pPr algn="ctr"/>
                      <a:r>
                        <a:rPr lang="en-CA" sz="900" b="1" dirty="0">
                          <a:latin typeface="Calibri" panose="020F0502020204030204" pitchFamily="34" charset="0"/>
                        </a:rPr>
                        <a:t>PHONE</a:t>
                      </a:r>
                    </a:p>
                  </a:txBody>
                  <a:tcPr marL="79939" marR="79939" marT="39969" marB="39969" anchor="ctr">
                    <a:solidFill>
                      <a:srgbClr val="FF0000"/>
                    </a:solidFill>
                  </a:tcPr>
                </a:tc>
                <a:extLst>
                  <a:ext uri="{0D108BD9-81ED-4DB2-BD59-A6C34878D82A}">
                    <a16:rowId xmlns:a16="http://schemas.microsoft.com/office/drawing/2014/main" val="10000"/>
                  </a:ext>
                </a:extLst>
              </a:tr>
              <a:tr h="265959">
                <a:tc>
                  <a:txBody>
                    <a:bodyPr/>
                    <a:lstStyle/>
                    <a:p>
                      <a:pPr algn="ctr"/>
                      <a:r>
                        <a:rPr lang="en-CA" sz="900" dirty="0">
                          <a:solidFill>
                            <a:schemeClr val="bg2">
                              <a:lumMod val="25000"/>
                            </a:schemeClr>
                          </a:solidFill>
                          <a:latin typeface="Calibri" panose="020F0502020204030204" pitchFamily="34" charset="0"/>
                        </a:rPr>
                        <a:t>2%</a:t>
                      </a:r>
                    </a:p>
                  </a:txBody>
                  <a:tcPr marL="79939" marR="79939" marT="39969" marB="39969">
                    <a:solidFill>
                      <a:schemeClr val="bg2"/>
                    </a:solidFill>
                  </a:tcPr>
                </a:tc>
                <a:extLst>
                  <a:ext uri="{0D108BD9-81ED-4DB2-BD59-A6C34878D82A}">
                    <a16:rowId xmlns:a16="http://schemas.microsoft.com/office/drawing/2014/main" val="10001"/>
                  </a:ext>
                </a:extLst>
              </a:tr>
            </a:tbl>
          </a:graphicData>
        </a:graphic>
      </p:graphicFrame>
      <p:pic>
        <p:nvPicPr>
          <p:cNvPr id="5" name="Graphic 4" descr="Telephone with solid fill">
            <a:extLst>
              <a:ext uri="{FF2B5EF4-FFF2-40B4-BE49-F238E27FC236}">
                <a16:creationId xmlns:a16="http://schemas.microsoft.com/office/drawing/2014/main" id="{22D7F9D5-ADD4-45CA-9EDC-4C91006A1F8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752772" y="3767799"/>
            <a:ext cx="567771" cy="567771"/>
          </a:xfrm>
          <a:prstGeom prst="rect">
            <a:avLst/>
          </a:prstGeom>
        </p:spPr>
      </p:pic>
    </p:spTree>
    <p:extLst>
      <p:ext uri="{BB962C8B-B14F-4D97-AF65-F5344CB8AC3E}">
        <p14:creationId xmlns:p14="http://schemas.microsoft.com/office/powerpoint/2010/main" val="379226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a:extLst>
              <a:ext uri="{FF2B5EF4-FFF2-40B4-BE49-F238E27FC236}">
                <a16:creationId xmlns:a16="http://schemas.microsoft.com/office/drawing/2014/main" id="{3580B520-237C-4458-A415-AFDCE835D5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822" t="19296" r="4822" b="4257"/>
          <a:stretch/>
        </p:blipFill>
        <p:spPr>
          <a:xfrm>
            <a:off x="0" y="-21535"/>
            <a:ext cx="9144000" cy="5165035"/>
          </a:xfrm>
          <a:prstGeom prst="rect">
            <a:avLst/>
          </a:prstGeom>
        </p:spPr>
      </p:pic>
      <p:sp>
        <p:nvSpPr>
          <p:cNvPr id="7" name="Title 6"/>
          <p:cNvSpPr>
            <a:spLocks noGrp="1"/>
          </p:cNvSpPr>
          <p:nvPr>
            <p:ph type="title"/>
          </p:nvPr>
        </p:nvSpPr>
        <p:spPr/>
        <p:txBody>
          <a:bodyPr/>
          <a:lstStyle/>
          <a:p>
            <a:r>
              <a:rPr lang="fr-CA" dirty="0"/>
              <a:t>Appendix</a:t>
            </a:r>
            <a:endParaRPr lang="fr-CA" noProof="0" dirty="0"/>
          </a:p>
        </p:txBody>
      </p:sp>
      <p:pic>
        <p:nvPicPr>
          <p:cNvPr id="4" name="Image 4">
            <a:extLst>
              <a:ext uri="{FF2B5EF4-FFF2-40B4-BE49-F238E27FC236}">
                <a16:creationId xmlns:a16="http://schemas.microsoft.com/office/drawing/2014/main" id="{2E714BAA-BFD9-AB45-BC06-06C15FCF5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7995" y="95831"/>
            <a:ext cx="888527" cy="480116"/>
          </a:xfrm>
          <a:prstGeom prst="rect">
            <a:avLst/>
          </a:prstGeom>
          <a:effectLst/>
        </p:spPr>
      </p:pic>
    </p:spTree>
    <p:extLst>
      <p:ext uri="{BB962C8B-B14F-4D97-AF65-F5344CB8AC3E}">
        <p14:creationId xmlns:p14="http://schemas.microsoft.com/office/powerpoint/2010/main" val="179426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79D0-BF5D-42E9-92CF-28A7FCFE15D4}"/>
              </a:ext>
            </a:extLst>
          </p:cNvPr>
          <p:cNvSpPr>
            <a:spLocks noGrp="1"/>
          </p:cNvSpPr>
          <p:nvPr>
            <p:ph type="title"/>
          </p:nvPr>
        </p:nvSpPr>
        <p:spPr/>
        <p:txBody>
          <a:bodyPr/>
          <a:lstStyle/>
          <a:p>
            <a:r>
              <a:rPr lang="en-CA" dirty="0"/>
              <a:t>QUESTIONNAIRE</a:t>
            </a:r>
          </a:p>
        </p:txBody>
      </p:sp>
      <p:sp>
        <p:nvSpPr>
          <p:cNvPr id="4" name="Slide Number Placeholder 3">
            <a:extLst>
              <a:ext uri="{FF2B5EF4-FFF2-40B4-BE49-F238E27FC236}">
                <a16:creationId xmlns:a16="http://schemas.microsoft.com/office/drawing/2014/main" id="{96657357-3D2C-49FA-B615-53A95D7D7280}"/>
              </a:ext>
            </a:extLst>
          </p:cNvPr>
          <p:cNvSpPr>
            <a:spLocks noGrp="1"/>
          </p:cNvSpPr>
          <p:nvPr>
            <p:ph type="sldNum" sz="quarter" idx="12"/>
          </p:nvPr>
        </p:nvSpPr>
        <p:spPr/>
        <p:txBody>
          <a:bodyPr/>
          <a:lstStyle/>
          <a:p>
            <a:fld id="{36679B2B-0B95-3D41-A6BF-74EBACF9BD9F}" type="slidenum">
              <a:rPr lang="en-US" smtClean="0"/>
              <a:pPr/>
              <a:t>45</a:t>
            </a:fld>
            <a:endParaRPr lang="en-US" dirty="0"/>
          </a:p>
        </p:txBody>
      </p:sp>
      <p:pic>
        <p:nvPicPr>
          <p:cNvPr id="6" name="Picture 5">
            <a:extLst>
              <a:ext uri="{FF2B5EF4-FFF2-40B4-BE49-F238E27FC236}">
                <a16:creationId xmlns:a16="http://schemas.microsoft.com/office/drawing/2014/main" id="{4227B34B-5094-4643-8AB9-55C74DB2B4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0175" y="852833"/>
            <a:ext cx="6237539" cy="4010558"/>
          </a:xfrm>
          <a:prstGeom prst="rect">
            <a:avLst/>
          </a:prstGeom>
        </p:spPr>
      </p:pic>
    </p:spTree>
    <p:extLst>
      <p:ext uri="{BB962C8B-B14F-4D97-AF65-F5344CB8AC3E}">
        <p14:creationId xmlns:p14="http://schemas.microsoft.com/office/powerpoint/2010/main" val="55288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879D0-BF5D-42E9-92CF-28A7FCFE15D4}"/>
              </a:ext>
            </a:extLst>
          </p:cNvPr>
          <p:cNvSpPr>
            <a:spLocks noGrp="1"/>
          </p:cNvSpPr>
          <p:nvPr>
            <p:ph type="title"/>
          </p:nvPr>
        </p:nvSpPr>
        <p:spPr/>
        <p:txBody>
          <a:bodyPr/>
          <a:lstStyle/>
          <a:p>
            <a:r>
              <a:rPr lang="en-CA" dirty="0"/>
              <a:t>QUESTIONNAIRE</a:t>
            </a:r>
          </a:p>
        </p:txBody>
      </p:sp>
      <p:sp>
        <p:nvSpPr>
          <p:cNvPr id="4" name="Slide Number Placeholder 3">
            <a:extLst>
              <a:ext uri="{FF2B5EF4-FFF2-40B4-BE49-F238E27FC236}">
                <a16:creationId xmlns:a16="http://schemas.microsoft.com/office/drawing/2014/main" id="{96657357-3D2C-49FA-B615-53A95D7D7280}"/>
              </a:ext>
            </a:extLst>
          </p:cNvPr>
          <p:cNvSpPr>
            <a:spLocks noGrp="1"/>
          </p:cNvSpPr>
          <p:nvPr>
            <p:ph type="sldNum" sz="quarter" idx="12"/>
          </p:nvPr>
        </p:nvSpPr>
        <p:spPr/>
        <p:txBody>
          <a:bodyPr/>
          <a:lstStyle/>
          <a:p>
            <a:fld id="{36679B2B-0B95-3D41-A6BF-74EBACF9BD9F}" type="slidenum">
              <a:rPr lang="en-US" smtClean="0"/>
              <a:pPr/>
              <a:t>46</a:t>
            </a:fld>
            <a:endParaRPr lang="en-US" dirty="0"/>
          </a:p>
        </p:txBody>
      </p:sp>
      <p:pic>
        <p:nvPicPr>
          <p:cNvPr id="7" name="Picture 6">
            <a:extLst>
              <a:ext uri="{FF2B5EF4-FFF2-40B4-BE49-F238E27FC236}">
                <a16:creationId xmlns:a16="http://schemas.microsoft.com/office/drawing/2014/main" id="{562393EA-19AF-0441-B6FE-4E0017BA7B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0175" y="852832"/>
            <a:ext cx="6232556" cy="4010557"/>
          </a:xfrm>
          <a:prstGeom prst="rect">
            <a:avLst/>
          </a:prstGeom>
        </p:spPr>
      </p:pic>
    </p:spTree>
    <p:extLst>
      <p:ext uri="{BB962C8B-B14F-4D97-AF65-F5344CB8AC3E}">
        <p14:creationId xmlns:p14="http://schemas.microsoft.com/office/powerpoint/2010/main" val="8998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224513-90FC-704E-BF2E-D99DDAFAEA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0175" y="852833"/>
            <a:ext cx="6232556" cy="3995612"/>
          </a:xfrm>
          <a:prstGeom prst="rect">
            <a:avLst/>
          </a:prstGeom>
        </p:spPr>
      </p:pic>
      <p:sp>
        <p:nvSpPr>
          <p:cNvPr id="2" name="Title 1">
            <a:extLst>
              <a:ext uri="{FF2B5EF4-FFF2-40B4-BE49-F238E27FC236}">
                <a16:creationId xmlns:a16="http://schemas.microsoft.com/office/drawing/2014/main" id="{FF2879D0-BF5D-42E9-92CF-28A7FCFE15D4}"/>
              </a:ext>
            </a:extLst>
          </p:cNvPr>
          <p:cNvSpPr>
            <a:spLocks noGrp="1"/>
          </p:cNvSpPr>
          <p:nvPr>
            <p:ph type="title"/>
          </p:nvPr>
        </p:nvSpPr>
        <p:spPr/>
        <p:txBody>
          <a:bodyPr/>
          <a:lstStyle/>
          <a:p>
            <a:r>
              <a:rPr lang="en-CA" dirty="0"/>
              <a:t>QUESTIONNAIRE</a:t>
            </a:r>
          </a:p>
        </p:txBody>
      </p:sp>
      <p:sp>
        <p:nvSpPr>
          <p:cNvPr id="4" name="Slide Number Placeholder 3">
            <a:extLst>
              <a:ext uri="{FF2B5EF4-FFF2-40B4-BE49-F238E27FC236}">
                <a16:creationId xmlns:a16="http://schemas.microsoft.com/office/drawing/2014/main" id="{96657357-3D2C-49FA-B615-53A95D7D7280}"/>
              </a:ext>
            </a:extLst>
          </p:cNvPr>
          <p:cNvSpPr>
            <a:spLocks noGrp="1"/>
          </p:cNvSpPr>
          <p:nvPr>
            <p:ph type="sldNum" sz="quarter" idx="12"/>
          </p:nvPr>
        </p:nvSpPr>
        <p:spPr/>
        <p:txBody>
          <a:bodyPr/>
          <a:lstStyle/>
          <a:p>
            <a:fld id="{36679B2B-0B95-3D41-A6BF-74EBACF9BD9F}" type="slidenum">
              <a:rPr lang="en-US" smtClean="0"/>
              <a:pPr/>
              <a:t>47</a:t>
            </a:fld>
            <a:endParaRPr lang="en-US" dirty="0"/>
          </a:p>
        </p:txBody>
      </p:sp>
    </p:spTree>
    <p:extLst>
      <p:ext uri="{BB962C8B-B14F-4D97-AF65-F5344CB8AC3E}">
        <p14:creationId xmlns:p14="http://schemas.microsoft.com/office/powerpoint/2010/main" val="295587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6BDE26-C0DE-2545-952E-0867904D1B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0175" y="852834"/>
            <a:ext cx="6198893" cy="3995612"/>
          </a:xfrm>
          <a:prstGeom prst="rect">
            <a:avLst/>
          </a:prstGeom>
        </p:spPr>
      </p:pic>
      <p:sp>
        <p:nvSpPr>
          <p:cNvPr id="2" name="Title 1">
            <a:extLst>
              <a:ext uri="{FF2B5EF4-FFF2-40B4-BE49-F238E27FC236}">
                <a16:creationId xmlns:a16="http://schemas.microsoft.com/office/drawing/2014/main" id="{FF2879D0-BF5D-42E9-92CF-28A7FCFE15D4}"/>
              </a:ext>
            </a:extLst>
          </p:cNvPr>
          <p:cNvSpPr>
            <a:spLocks noGrp="1"/>
          </p:cNvSpPr>
          <p:nvPr>
            <p:ph type="title"/>
          </p:nvPr>
        </p:nvSpPr>
        <p:spPr/>
        <p:txBody>
          <a:bodyPr/>
          <a:lstStyle/>
          <a:p>
            <a:r>
              <a:rPr lang="en-CA" dirty="0"/>
              <a:t>QUESTIONNAIRE</a:t>
            </a:r>
          </a:p>
        </p:txBody>
      </p:sp>
      <p:sp>
        <p:nvSpPr>
          <p:cNvPr id="4" name="Slide Number Placeholder 3">
            <a:extLst>
              <a:ext uri="{FF2B5EF4-FFF2-40B4-BE49-F238E27FC236}">
                <a16:creationId xmlns:a16="http://schemas.microsoft.com/office/drawing/2014/main" id="{96657357-3D2C-49FA-B615-53A95D7D7280}"/>
              </a:ext>
            </a:extLst>
          </p:cNvPr>
          <p:cNvSpPr>
            <a:spLocks noGrp="1"/>
          </p:cNvSpPr>
          <p:nvPr>
            <p:ph type="sldNum" sz="quarter" idx="12"/>
          </p:nvPr>
        </p:nvSpPr>
        <p:spPr/>
        <p:txBody>
          <a:bodyPr/>
          <a:lstStyle/>
          <a:p>
            <a:fld id="{36679B2B-0B95-3D41-A6BF-74EBACF9BD9F}" type="slidenum">
              <a:rPr lang="en-US" smtClean="0"/>
              <a:pPr/>
              <a:t>48</a:t>
            </a:fld>
            <a:endParaRPr lang="en-US" dirty="0"/>
          </a:p>
        </p:txBody>
      </p:sp>
    </p:spTree>
    <p:extLst>
      <p:ext uri="{BB962C8B-B14F-4D97-AF65-F5344CB8AC3E}">
        <p14:creationId xmlns:p14="http://schemas.microsoft.com/office/powerpoint/2010/main" val="35904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7">
            <a:extLst>
              <a:ext uri="{FF2B5EF4-FFF2-40B4-BE49-F238E27FC236}">
                <a16:creationId xmlns:a16="http://schemas.microsoft.com/office/drawing/2014/main" id="{158AE925-9C24-4CAE-AE7C-CC23E369E583}"/>
              </a:ext>
            </a:extLst>
          </p:cNvPr>
          <p:cNvPicPr>
            <a:picLocks noGrp="1" noChangeAspect="1"/>
          </p:cNvPicPr>
          <p:nvPr>
            <p:ph type="pic" sz="quarter" idx="13"/>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a:xfrm>
            <a:off x="1076325" y="90542"/>
            <a:ext cx="6786886" cy="5014755"/>
          </a:xfrm>
        </p:spPr>
      </p:pic>
      <p:sp>
        <p:nvSpPr>
          <p:cNvPr id="7" name="Title 6"/>
          <p:cNvSpPr>
            <a:spLocks noGrp="1"/>
          </p:cNvSpPr>
          <p:nvPr>
            <p:ph type="title"/>
          </p:nvPr>
        </p:nvSpPr>
        <p:spPr/>
        <p:txBody>
          <a:bodyPr/>
          <a:lstStyle/>
          <a:p>
            <a:r>
              <a:rPr lang="en-US" dirty="0"/>
              <a:t>ABOUT LEGER</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1775" y="0"/>
            <a:ext cx="1144416" cy="762944"/>
          </a:xfrm>
          <a:prstGeom prst="rect">
            <a:avLst/>
          </a:prstGeom>
        </p:spPr>
      </p:pic>
    </p:spTree>
    <p:extLst>
      <p:ext uri="{BB962C8B-B14F-4D97-AF65-F5344CB8AC3E}">
        <p14:creationId xmlns:p14="http://schemas.microsoft.com/office/powerpoint/2010/main" val="274587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AF688-B651-7D4E-9B10-934523B0414C}"/>
              </a:ext>
            </a:extLst>
          </p:cNvPr>
          <p:cNvSpPr>
            <a:spLocks noGrp="1"/>
          </p:cNvSpPr>
          <p:nvPr>
            <p:ph type="title"/>
          </p:nvPr>
        </p:nvSpPr>
        <p:spPr/>
        <p:txBody>
          <a:bodyPr/>
          <a:lstStyle/>
          <a:p>
            <a:r>
              <a:rPr lang="en-US" dirty="0"/>
              <a:t>BACKGROUND AND METHODOLOGY</a:t>
            </a:r>
          </a:p>
        </p:txBody>
      </p:sp>
      <p:sp>
        <p:nvSpPr>
          <p:cNvPr id="3" name="Text Placeholder 2">
            <a:extLst>
              <a:ext uri="{FF2B5EF4-FFF2-40B4-BE49-F238E27FC236}">
                <a16:creationId xmlns:a16="http://schemas.microsoft.com/office/drawing/2014/main" id="{23923438-4003-274F-A475-C215D919E709}"/>
              </a:ext>
            </a:extLst>
          </p:cNvPr>
          <p:cNvSpPr>
            <a:spLocks noGrp="1"/>
          </p:cNvSpPr>
          <p:nvPr>
            <p:ph type="body" sz="quarter" idx="13"/>
          </p:nvPr>
        </p:nvSpPr>
        <p:spPr>
          <a:xfrm>
            <a:off x="373822" y="1128683"/>
            <a:ext cx="8043058" cy="313932"/>
          </a:xfrm>
        </p:spPr>
        <p:txBody>
          <a:bodyPr/>
          <a:lstStyle/>
          <a:p>
            <a:pPr>
              <a:spcBef>
                <a:spcPct val="0"/>
              </a:spcBef>
              <a:spcAft>
                <a:spcPts val="300"/>
              </a:spcAft>
              <a:buClr>
                <a:schemeClr val="bg1">
                  <a:lumMod val="50000"/>
                </a:schemeClr>
              </a:buClr>
            </a:pPr>
            <a:r>
              <a:rPr lang="en-CA" sz="1600" b="1" dirty="0">
                <a:solidFill>
                  <a:schemeClr val="tx2"/>
                </a:solidFill>
                <a:latin typeface="Calibri" panose="020F0502020204030204" pitchFamily="34" charset="0"/>
                <a:cs typeface="Calibri" panose="020F0502020204030204" pitchFamily="34" charset="0"/>
              </a:rPr>
              <a:t>METHODOLOGY</a:t>
            </a:r>
          </a:p>
        </p:txBody>
      </p:sp>
      <p:sp>
        <p:nvSpPr>
          <p:cNvPr id="4" name="Slide Number Placeholder 3">
            <a:extLst>
              <a:ext uri="{FF2B5EF4-FFF2-40B4-BE49-F238E27FC236}">
                <a16:creationId xmlns:a16="http://schemas.microsoft.com/office/drawing/2014/main" id="{5DDBA145-F528-2742-B493-ADC210AA783A}"/>
              </a:ext>
            </a:extLst>
          </p:cNvPr>
          <p:cNvSpPr>
            <a:spLocks noGrp="1"/>
          </p:cNvSpPr>
          <p:nvPr>
            <p:ph type="sldNum" sz="quarter" idx="12"/>
          </p:nvPr>
        </p:nvSpPr>
        <p:spPr/>
        <p:txBody>
          <a:bodyPr/>
          <a:lstStyle/>
          <a:p>
            <a:fld id="{36679B2B-0B95-3D41-A6BF-74EBACF9BD9F}" type="slidenum">
              <a:rPr lang="en-CA" noProof="0" smtClean="0"/>
              <a:pPr/>
              <a:t>5</a:t>
            </a:fld>
            <a:endParaRPr lang="en-CA" noProof="0" dirty="0"/>
          </a:p>
        </p:txBody>
      </p:sp>
      <p:graphicFrame>
        <p:nvGraphicFramePr>
          <p:cNvPr id="12" name="Table 11">
            <a:extLst>
              <a:ext uri="{FF2B5EF4-FFF2-40B4-BE49-F238E27FC236}">
                <a16:creationId xmlns:a16="http://schemas.microsoft.com/office/drawing/2014/main" id="{9B3FE2F6-F2D5-5F47-98FA-1116E018FC1B}"/>
              </a:ext>
            </a:extLst>
          </p:cNvPr>
          <p:cNvGraphicFramePr>
            <a:graphicFrameLocks noGrp="1"/>
          </p:cNvGraphicFramePr>
          <p:nvPr>
            <p:extLst>
              <p:ext uri="{D42A27DB-BD31-4B8C-83A1-F6EECF244321}">
                <p14:modId xmlns:p14="http://schemas.microsoft.com/office/powerpoint/2010/main" val="346818507"/>
              </p:ext>
            </p:extLst>
          </p:nvPr>
        </p:nvGraphicFramePr>
        <p:xfrm>
          <a:off x="425637" y="1601211"/>
          <a:ext cx="8359965" cy="2997948"/>
        </p:xfrm>
        <a:graphic>
          <a:graphicData uri="http://schemas.openxmlformats.org/drawingml/2006/table">
            <a:tbl>
              <a:tblPr firstRow="1" bandRow="1">
                <a:tableStyleId>{5C22544A-7EE6-4342-B048-85BDC9FD1C3A}</a:tableStyleId>
              </a:tblPr>
              <a:tblGrid>
                <a:gridCol w="820037">
                  <a:extLst>
                    <a:ext uri="{9D8B030D-6E8A-4147-A177-3AD203B41FA5}">
                      <a16:colId xmlns:a16="http://schemas.microsoft.com/office/drawing/2014/main" val="2365614937"/>
                    </a:ext>
                  </a:extLst>
                </a:gridCol>
                <a:gridCol w="7539928">
                  <a:extLst>
                    <a:ext uri="{9D8B030D-6E8A-4147-A177-3AD203B41FA5}">
                      <a16:colId xmlns:a16="http://schemas.microsoft.com/office/drawing/2014/main" val="52085860"/>
                    </a:ext>
                  </a:extLst>
                </a:gridCol>
              </a:tblGrid>
              <a:tr h="749487">
                <a:tc>
                  <a:txBody>
                    <a:bodyPr/>
                    <a:lstStyle/>
                    <a:p>
                      <a:pPr algn="r"/>
                      <a:endParaRPr lang="en-US" sz="1400" b="0" dirty="0">
                        <a:solidFill>
                          <a:schemeClr val="tx1">
                            <a:lumMod val="75000"/>
                            <a:lumOff val="25000"/>
                          </a:schemeClr>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alpha val="40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CA" sz="1400" b="0" dirty="0">
                          <a:solidFill>
                            <a:schemeClr val="tx1">
                              <a:lumMod val="75000"/>
                              <a:lumOff val="25000"/>
                            </a:schemeClr>
                          </a:solidFill>
                          <a:latin typeface="+mn-lt"/>
                          <a:cs typeface="Calibri" panose="020F0502020204030204" pitchFamily="34" charset="0"/>
                        </a:rPr>
                        <a:t>Mixed data collection methodology – paper-based questionnaires with the option to complete online </a:t>
                      </a:r>
                      <a:r>
                        <a:rPr lang="en-CA" sz="1400" b="0" dirty="0">
                          <a:solidFill>
                            <a:schemeClr val="tx1">
                              <a:lumMod val="75000"/>
                              <a:lumOff val="25000"/>
                            </a:schemeClr>
                          </a:solidFill>
                          <a:latin typeface="+mn-lt"/>
                        </a:rPr>
                        <a:t>using computer-assisted web interviewing (CAWI) technology.</a:t>
                      </a:r>
                      <a:endParaRPr lang="en-CA" sz="1400" b="0" dirty="0">
                        <a:solidFill>
                          <a:schemeClr val="tx1">
                            <a:lumMod val="75000"/>
                            <a:lumOff val="25000"/>
                          </a:schemeClr>
                        </a:solidFill>
                        <a:highlight>
                          <a:srgbClr val="FFFF00"/>
                        </a:highlight>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alpha val="40000"/>
                      </a:schemeClr>
                    </a:solidFill>
                  </a:tcPr>
                </a:tc>
                <a:extLst>
                  <a:ext uri="{0D108BD9-81ED-4DB2-BD59-A6C34878D82A}">
                    <a16:rowId xmlns:a16="http://schemas.microsoft.com/office/drawing/2014/main" val="3957794924"/>
                  </a:ext>
                </a:extLst>
              </a:tr>
              <a:tr h="749487">
                <a:tc>
                  <a:txBody>
                    <a:bodyPr/>
                    <a:lstStyle/>
                    <a:p>
                      <a:pPr algn="r"/>
                      <a:endParaRPr lang="en-US" sz="1400" b="0" dirty="0">
                        <a:solidFill>
                          <a:schemeClr val="tx1">
                            <a:lumMod val="75000"/>
                            <a:lumOff val="25000"/>
                          </a:schemeClr>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alpha val="40000"/>
                      </a:schemeClr>
                    </a:solidFill>
                  </a:tcPr>
                </a:tc>
                <a:tc>
                  <a:txBody>
                    <a:bodyPr/>
                    <a:lstStyle/>
                    <a:p>
                      <a:pPr>
                        <a:spcBef>
                          <a:spcPct val="0"/>
                        </a:spcBef>
                        <a:spcAft>
                          <a:spcPts val="300"/>
                        </a:spcAft>
                        <a:buClr>
                          <a:schemeClr val="bg1">
                            <a:lumMod val="50000"/>
                          </a:schemeClr>
                        </a:buClr>
                      </a:pPr>
                      <a:r>
                        <a:rPr lang="en-CA" sz="1400" b="0" dirty="0">
                          <a:solidFill>
                            <a:schemeClr val="tx1">
                              <a:lumMod val="75000"/>
                              <a:lumOff val="25000"/>
                            </a:schemeClr>
                          </a:solidFill>
                          <a:latin typeface="+mn-lt"/>
                        </a:rPr>
                        <a:t>Fieldwork was conducted from March 1st to March 20th, 2022.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alpha val="40000"/>
                      </a:schemeClr>
                    </a:solidFill>
                  </a:tcPr>
                </a:tc>
                <a:extLst>
                  <a:ext uri="{0D108BD9-81ED-4DB2-BD59-A6C34878D82A}">
                    <a16:rowId xmlns:a16="http://schemas.microsoft.com/office/drawing/2014/main" val="3100570858"/>
                  </a:ext>
                </a:extLst>
              </a:tr>
              <a:tr h="749487">
                <a:tc>
                  <a:txBody>
                    <a:bodyPr/>
                    <a:lstStyle/>
                    <a:p>
                      <a:pPr algn="r"/>
                      <a:endParaRPr lang="en-US" sz="1400" b="0" dirty="0">
                        <a:solidFill>
                          <a:schemeClr val="tx1">
                            <a:lumMod val="75000"/>
                            <a:lumOff val="25000"/>
                          </a:schemeClr>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alpha val="40000"/>
                      </a:schemeClr>
                    </a:solidFill>
                  </a:tcPr>
                </a:tc>
                <a:tc>
                  <a:txBody>
                    <a:bodyPr/>
                    <a:lstStyle/>
                    <a:p>
                      <a:pPr>
                        <a:spcBef>
                          <a:spcPct val="0"/>
                        </a:spcBef>
                        <a:spcAft>
                          <a:spcPts val="300"/>
                        </a:spcAft>
                        <a:buClr>
                          <a:schemeClr val="bg1">
                            <a:lumMod val="50000"/>
                          </a:schemeClr>
                        </a:buClr>
                      </a:pPr>
                      <a:r>
                        <a:rPr lang="en-CA" sz="1400" b="0" dirty="0">
                          <a:solidFill>
                            <a:schemeClr val="tx1">
                              <a:lumMod val="75000"/>
                              <a:lumOff val="25000"/>
                            </a:schemeClr>
                          </a:solidFill>
                          <a:latin typeface="+mn-lt"/>
                        </a:rPr>
                        <a:t>In total, 1,203 handyDART customers completed the survey (1087 via paper survey, 92 via online link and 24 by phone). All respondents confirmed that they had recently used the handyDART service.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alpha val="40000"/>
                      </a:schemeClr>
                    </a:solidFill>
                  </a:tcPr>
                </a:tc>
                <a:extLst>
                  <a:ext uri="{0D108BD9-81ED-4DB2-BD59-A6C34878D82A}">
                    <a16:rowId xmlns:a16="http://schemas.microsoft.com/office/drawing/2014/main" val="1380303659"/>
                  </a:ext>
                </a:extLst>
              </a:tr>
              <a:tr h="749487">
                <a:tc>
                  <a:txBody>
                    <a:bodyPr/>
                    <a:lstStyle/>
                    <a:p>
                      <a:pPr algn="r"/>
                      <a:endParaRPr lang="en-US" sz="1400" b="0" dirty="0">
                        <a:solidFill>
                          <a:schemeClr val="tx1">
                            <a:lumMod val="75000"/>
                            <a:lumOff val="25000"/>
                          </a:schemeClr>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alpha val="40000"/>
                      </a:schemeClr>
                    </a:solidFill>
                  </a:tcPr>
                </a:tc>
                <a:tc>
                  <a:txBody>
                    <a:bodyPr/>
                    <a:lstStyle/>
                    <a:p>
                      <a:pPr>
                        <a:spcBef>
                          <a:spcPct val="0"/>
                        </a:spcBef>
                        <a:spcAft>
                          <a:spcPts val="300"/>
                        </a:spcAft>
                        <a:buClr>
                          <a:schemeClr val="bg1">
                            <a:lumMod val="50000"/>
                          </a:schemeClr>
                        </a:buClr>
                      </a:pPr>
                      <a:r>
                        <a:rPr lang="en-CA" sz="1400" b="0" dirty="0">
                          <a:solidFill>
                            <a:schemeClr val="tx1">
                              <a:lumMod val="75000"/>
                              <a:lumOff val="25000"/>
                            </a:schemeClr>
                          </a:solidFill>
                          <a:latin typeface="+mn-lt"/>
                        </a:rPr>
                        <a:t>A probability sample of 1,203 respondents has a margin of error of ±2.8% 19 times out of 20.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2">
                        <a:alpha val="40000"/>
                      </a:schemeClr>
                    </a:solidFill>
                  </a:tcPr>
                </a:tc>
                <a:extLst>
                  <a:ext uri="{0D108BD9-81ED-4DB2-BD59-A6C34878D82A}">
                    <a16:rowId xmlns:a16="http://schemas.microsoft.com/office/drawing/2014/main" val="3489960886"/>
                  </a:ext>
                </a:extLst>
              </a:tr>
            </a:tbl>
          </a:graphicData>
        </a:graphic>
      </p:graphicFrame>
      <p:grpSp>
        <p:nvGrpSpPr>
          <p:cNvPr id="13" name="Group 12">
            <a:extLst>
              <a:ext uri="{FF2B5EF4-FFF2-40B4-BE49-F238E27FC236}">
                <a16:creationId xmlns:a16="http://schemas.microsoft.com/office/drawing/2014/main" id="{3F8FACED-D7E3-024A-8F27-3C13404BFED9}"/>
              </a:ext>
            </a:extLst>
          </p:cNvPr>
          <p:cNvGrpSpPr/>
          <p:nvPr/>
        </p:nvGrpSpPr>
        <p:grpSpPr>
          <a:xfrm>
            <a:off x="496205" y="1672793"/>
            <a:ext cx="707552" cy="555370"/>
            <a:chOff x="450939" y="1672793"/>
            <a:chExt cx="707552" cy="555370"/>
          </a:xfrm>
        </p:grpSpPr>
        <p:sp>
          <p:nvSpPr>
            <p:cNvPr id="5" name="Freeform 24">
              <a:extLst>
                <a:ext uri="{FF2B5EF4-FFF2-40B4-BE49-F238E27FC236}">
                  <a16:creationId xmlns:a16="http://schemas.microsoft.com/office/drawing/2014/main" id="{1AE08639-931F-EB4E-88B0-B53D90E8131A}"/>
                </a:ext>
              </a:extLst>
            </p:cNvPr>
            <p:cNvSpPr>
              <a:spLocks noEditPoints="1"/>
            </p:cNvSpPr>
            <p:nvPr/>
          </p:nvSpPr>
          <p:spPr bwMode="auto">
            <a:xfrm>
              <a:off x="450939" y="1672793"/>
              <a:ext cx="340301" cy="347619"/>
            </a:xfrm>
            <a:custGeom>
              <a:avLst/>
              <a:gdLst/>
              <a:ahLst/>
              <a:cxnLst>
                <a:cxn ang="0">
                  <a:pos x="170" y="54"/>
                </a:cxn>
                <a:cxn ang="0">
                  <a:pos x="158" y="42"/>
                </a:cxn>
                <a:cxn ang="0">
                  <a:pos x="143" y="42"/>
                </a:cxn>
                <a:cxn ang="0">
                  <a:pos x="143" y="27"/>
                </a:cxn>
                <a:cxn ang="0">
                  <a:pos x="131" y="16"/>
                </a:cxn>
                <a:cxn ang="0">
                  <a:pos x="131" y="54"/>
                </a:cxn>
                <a:cxn ang="0">
                  <a:pos x="170" y="54"/>
                </a:cxn>
                <a:cxn ang="0">
                  <a:pos x="155" y="175"/>
                </a:cxn>
                <a:cxn ang="0">
                  <a:pos x="150" y="170"/>
                </a:cxn>
                <a:cxn ang="0">
                  <a:pos x="58" y="170"/>
                </a:cxn>
                <a:cxn ang="0">
                  <a:pos x="53" y="175"/>
                </a:cxn>
                <a:cxn ang="0">
                  <a:pos x="58" y="180"/>
                </a:cxn>
                <a:cxn ang="0">
                  <a:pos x="150" y="180"/>
                </a:cxn>
                <a:cxn ang="0">
                  <a:pos x="155" y="175"/>
                </a:cxn>
                <a:cxn ang="0">
                  <a:pos x="126" y="151"/>
                </a:cxn>
                <a:cxn ang="0">
                  <a:pos x="152" y="159"/>
                </a:cxn>
                <a:cxn ang="0">
                  <a:pos x="143" y="133"/>
                </a:cxn>
                <a:cxn ang="0">
                  <a:pos x="143" y="133"/>
                </a:cxn>
                <a:cxn ang="0">
                  <a:pos x="131" y="138"/>
                </a:cxn>
                <a:cxn ang="0">
                  <a:pos x="126" y="151"/>
                </a:cxn>
                <a:cxn ang="0">
                  <a:pos x="178" y="53"/>
                </a:cxn>
                <a:cxn ang="0">
                  <a:pos x="178" y="188"/>
                </a:cxn>
                <a:cxn ang="0">
                  <a:pos x="168" y="199"/>
                </a:cxn>
                <a:cxn ang="0">
                  <a:pos x="41" y="199"/>
                </a:cxn>
                <a:cxn ang="0">
                  <a:pos x="31" y="188"/>
                </a:cxn>
                <a:cxn ang="0">
                  <a:pos x="31" y="72"/>
                </a:cxn>
                <a:cxn ang="0">
                  <a:pos x="58" y="101"/>
                </a:cxn>
                <a:cxn ang="0">
                  <a:pos x="116" y="145"/>
                </a:cxn>
                <a:cxn ang="0">
                  <a:pos x="123" y="131"/>
                </a:cxn>
                <a:cxn ang="0">
                  <a:pos x="137" y="123"/>
                </a:cxn>
                <a:cxn ang="0">
                  <a:pos x="89" y="68"/>
                </a:cxn>
                <a:cxn ang="0">
                  <a:pos x="37" y="27"/>
                </a:cxn>
                <a:cxn ang="0">
                  <a:pos x="41" y="22"/>
                </a:cxn>
                <a:cxn ang="0">
                  <a:pos x="76" y="44"/>
                </a:cxn>
                <a:cxn ang="0">
                  <a:pos x="104" y="80"/>
                </a:cxn>
                <a:cxn ang="0">
                  <a:pos x="108" y="82"/>
                </a:cxn>
                <a:cxn ang="0">
                  <a:pos x="109" y="82"/>
                </a:cxn>
                <a:cxn ang="0">
                  <a:pos x="111" y="77"/>
                </a:cxn>
                <a:cxn ang="0">
                  <a:pos x="81" y="38"/>
                </a:cxn>
                <a:cxn ang="0">
                  <a:pos x="41" y="14"/>
                </a:cxn>
                <a:cxn ang="0">
                  <a:pos x="39" y="13"/>
                </a:cxn>
                <a:cxn ang="0">
                  <a:pos x="31" y="22"/>
                </a:cxn>
                <a:cxn ang="0">
                  <a:pos x="31" y="11"/>
                </a:cxn>
                <a:cxn ang="0">
                  <a:pos x="41" y="0"/>
                </a:cxn>
                <a:cxn ang="0">
                  <a:pos x="126" y="0"/>
                </a:cxn>
                <a:cxn ang="0">
                  <a:pos x="136" y="11"/>
                </a:cxn>
                <a:cxn ang="0">
                  <a:pos x="168" y="42"/>
                </a:cxn>
                <a:cxn ang="0">
                  <a:pos x="178" y="53"/>
                </a:cxn>
                <a:cxn ang="0">
                  <a:pos x="114" y="130"/>
                </a:cxn>
                <a:cxn ang="0">
                  <a:pos x="114" y="125"/>
                </a:cxn>
                <a:cxn ang="0">
                  <a:pos x="66" y="85"/>
                </a:cxn>
                <a:cxn ang="0">
                  <a:pos x="23" y="39"/>
                </a:cxn>
                <a:cxn ang="0">
                  <a:pos x="17" y="39"/>
                </a:cxn>
                <a:cxn ang="0">
                  <a:pos x="16" y="44"/>
                </a:cxn>
                <a:cxn ang="0">
                  <a:pos x="60" y="90"/>
                </a:cxn>
                <a:cxn ang="0">
                  <a:pos x="109" y="132"/>
                </a:cxn>
                <a:cxn ang="0">
                  <a:pos x="111" y="132"/>
                </a:cxn>
                <a:cxn ang="0">
                  <a:pos x="114" y="130"/>
                </a:cxn>
                <a:cxn ang="0">
                  <a:pos x="5" y="20"/>
                </a:cxn>
                <a:cxn ang="0">
                  <a:pos x="24" y="19"/>
                </a:cxn>
                <a:cxn ang="0">
                  <a:pos x="6" y="39"/>
                </a:cxn>
                <a:cxn ang="0">
                  <a:pos x="5" y="20"/>
                </a:cxn>
              </a:cxnLst>
              <a:rect l="0" t="0" r="r" b="b"/>
              <a:pathLst>
                <a:path w="178" h="199">
                  <a:moveTo>
                    <a:pt x="170" y="54"/>
                  </a:moveTo>
                  <a:cubicBezTo>
                    <a:pt x="158" y="42"/>
                    <a:pt x="158" y="42"/>
                    <a:pt x="158" y="42"/>
                  </a:cubicBezTo>
                  <a:cubicBezTo>
                    <a:pt x="143" y="42"/>
                    <a:pt x="143" y="42"/>
                    <a:pt x="143" y="42"/>
                  </a:cubicBezTo>
                  <a:cubicBezTo>
                    <a:pt x="143" y="27"/>
                    <a:pt x="143" y="27"/>
                    <a:pt x="143" y="27"/>
                  </a:cubicBezTo>
                  <a:cubicBezTo>
                    <a:pt x="131" y="16"/>
                    <a:pt x="131" y="16"/>
                    <a:pt x="131" y="16"/>
                  </a:cubicBezTo>
                  <a:cubicBezTo>
                    <a:pt x="131" y="54"/>
                    <a:pt x="131" y="54"/>
                    <a:pt x="131" y="54"/>
                  </a:cubicBezTo>
                  <a:lnTo>
                    <a:pt x="170" y="54"/>
                  </a:lnTo>
                  <a:close/>
                  <a:moveTo>
                    <a:pt x="155" y="175"/>
                  </a:moveTo>
                  <a:cubicBezTo>
                    <a:pt x="155" y="172"/>
                    <a:pt x="153" y="170"/>
                    <a:pt x="150" y="170"/>
                  </a:cubicBezTo>
                  <a:cubicBezTo>
                    <a:pt x="58" y="170"/>
                    <a:pt x="58" y="170"/>
                    <a:pt x="58" y="170"/>
                  </a:cubicBezTo>
                  <a:cubicBezTo>
                    <a:pt x="56" y="170"/>
                    <a:pt x="53" y="172"/>
                    <a:pt x="53" y="175"/>
                  </a:cubicBezTo>
                  <a:cubicBezTo>
                    <a:pt x="53" y="178"/>
                    <a:pt x="56" y="180"/>
                    <a:pt x="58" y="180"/>
                  </a:cubicBezTo>
                  <a:cubicBezTo>
                    <a:pt x="150" y="180"/>
                    <a:pt x="150" y="180"/>
                    <a:pt x="150" y="180"/>
                  </a:cubicBezTo>
                  <a:cubicBezTo>
                    <a:pt x="153" y="180"/>
                    <a:pt x="155" y="178"/>
                    <a:pt x="155" y="175"/>
                  </a:cubicBezTo>
                  <a:close/>
                  <a:moveTo>
                    <a:pt x="126" y="151"/>
                  </a:moveTo>
                  <a:cubicBezTo>
                    <a:pt x="152" y="159"/>
                    <a:pt x="152" y="159"/>
                    <a:pt x="152" y="159"/>
                  </a:cubicBezTo>
                  <a:cubicBezTo>
                    <a:pt x="143" y="133"/>
                    <a:pt x="143" y="133"/>
                    <a:pt x="143" y="133"/>
                  </a:cubicBezTo>
                  <a:cubicBezTo>
                    <a:pt x="143" y="133"/>
                    <a:pt x="143" y="133"/>
                    <a:pt x="143" y="133"/>
                  </a:cubicBezTo>
                  <a:cubicBezTo>
                    <a:pt x="140" y="133"/>
                    <a:pt x="135" y="134"/>
                    <a:pt x="131" y="138"/>
                  </a:cubicBezTo>
                  <a:cubicBezTo>
                    <a:pt x="126" y="143"/>
                    <a:pt x="125" y="148"/>
                    <a:pt x="126" y="151"/>
                  </a:cubicBezTo>
                  <a:close/>
                  <a:moveTo>
                    <a:pt x="178" y="53"/>
                  </a:moveTo>
                  <a:cubicBezTo>
                    <a:pt x="178" y="188"/>
                    <a:pt x="178" y="188"/>
                    <a:pt x="178" y="188"/>
                  </a:cubicBezTo>
                  <a:cubicBezTo>
                    <a:pt x="178" y="194"/>
                    <a:pt x="174" y="199"/>
                    <a:pt x="168" y="199"/>
                  </a:cubicBezTo>
                  <a:cubicBezTo>
                    <a:pt x="41" y="199"/>
                    <a:pt x="41" y="199"/>
                    <a:pt x="41" y="199"/>
                  </a:cubicBezTo>
                  <a:cubicBezTo>
                    <a:pt x="35" y="199"/>
                    <a:pt x="31" y="194"/>
                    <a:pt x="31" y="188"/>
                  </a:cubicBezTo>
                  <a:cubicBezTo>
                    <a:pt x="31" y="72"/>
                    <a:pt x="31" y="72"/>
                    <a:pt x="31" y="72"/>
                  </a:cubicBezTo>
                  <a:cubicBezTo>
                    <a:pt x="38" y="80"/>
                    <a:pt x="47" y="90"/>
                    <a:pt x="58" y="101"/>
                  </a:cubicBezTo>
                  <a:cubicBezTo>
                    <a:pt x="89" y="130"/>
                    <a:pt x="113" y="143"/>
                    <a:pt x="116" y="145"/>
                  </a:cubicBezTo>
                  <a:cubicBezTo>
                    <a:pt x="117" y="141"/>
                    <a:pt x="119" y="135"/>
                    <a:pt x="123" y="131"/>
                  </a:cubicBezTo>
                  <a:cubicBezTo>
                    <a:pt x="127" y="127"/>
                    <a:pt x="132" y="125"/>
                    <a:pt x="137" y="123"/>
                  </a:cubicBezTo>
                  <a:cubicBezTo>
                    <a:pt x="135" y="120"/>
                    <a:pt x="120" y="97"/>
                    <a:pt x="89" y="68"/>
                  </a:cubicBezTo>
                  <a:cubicBezTo>
                    <a:pt x="65" y="45"/>
                    <a:pt x="46" y="32"/>
                    <a:pt x="37" y="27"/>
                  </a:cubicBezTo>
                  <a:cubicBezTo>
                    <a:pt x="41" y="22"/>
                    <a:pt x="41" y="22"/>
                    <a:pt x="41" y="22"/>
                  </a:cubicBezTo>
                  <a:cubicBezTo>
                    <a:pt x="46" y="24"/>
                    <a:pt x="61" y="30"/>
                    <a:pt x="76" y="44"/>
                  </a:cubicBezTo>
                  <a:cubicBezTo>
                    <a:pt x="95" y="61"/>
                    <a:pt x="104" y="80"/>
                    <a:pt x="104" y="80"/>
                  </a:cubicBezTo>
                  <a:cubicBezTo>
                    <a:pt x="105" y="81"/>
                    <a:pt x="106" y="82"/>
                    <a:pt x="108" y="82"/>
                  </a:cubicBezTo>
                  <a:cubicBezTo>
                    <a:pt x="108" y="82"/>
                    <a:pt x="109" y="82"/>
                    <a:pt x="109" y="82"/>
                  </a:cubicBezTo>
                  <a:cubicBezTo>
                    <a:pt x="111" y="81"/>
                    <a:pt x="112" y="78"/>
                    <a:pt x="111" y="77"/>
                  </a:cubicBezTo>
                  <a:cubicBezTo>
                    <a:pt x="111" y="76"/>
                    <a:pt x="101" y="56"/>
                    <a:pt x="81" y="38"/>
                  </a:cubicBezTo>
                  <a:cubicBezTo>
                    <a:pt x="61" y="20"/>
                    <a:pt x="42" y="14"/>
                    <a:pt x="41" y="14"/>
                  </a:cubicBezTo>
                  <a:cubicBezTo>
                    <a:pt x="39" y="13"/>
                    <a:pt x="39" y="13"/>
                    <a:pt x="39" y="13"/>
                  </a:cubicBezTo>
                  <a:cubicBezTo>
                    <a:pt x="31" y="22"/>
                    <a:pt x="31" y="22"/>
                    <a:pt x="31" y="22"/>
                  </a:cubicBezTo>
                  <a:cubicBezTo>
                    <a:pt x="31" y="11"/>
                    <a:pt x="31" y="11"/>
                    <a:pt x="31" y="11"/>
                  </a:cubicBezTo>
                  <a:cubicBezTo>
                    <a:pt x="31" y="5"/>
                    <a:pt x="35" y="0"/>
                    <a:pt x="41" y="0"/>
                  </a:cubicBezTo>
                  <a:cubicBezTo>
                    <a:pt x="126" y="0"/>
                    <a:pt x="126" y="0"/>
                    <a:pt x="126" y="0"/>
                  </a:cubicBezTo>
                  <a:cubicBezTo>
                    <a:pt x="136" y="11"/>
                    <a:pt x="136" y="11"/>
                    <a:pt x="136" y="11"/>
                  </a:cubicBezTo>
                  <a:cubicBezTo>
                    <a:pt x="168" y="42"/>
                    <a:pt x="168" y="42"/>
                    <a:pt x="168" y="42"/>
                  </a:cubicBezTo>
                  <a:lnTo>
                    <a:pt x="178" y="53"/>
                  </a:lnTo>
                  <a:close/>
                  <a:moveTo>
                    <a:pt x="114" y="130"/>
                  </a:moveTo>
                  <a:cubicBezTo>
                    <a:pt x="116" y="129"/>
                    <a:pt x="115" y="126"/>
                    <a:pt x="114" y="125"/>
                  </a:cubicBezTo>
                  <a:cubicBezTo>
                    <a:pt x="113" y="125"/>
                    <a:pt x="94" y="112"/>
                    <a:pt x="66" y="85"/>
                  </a:cubicBezTo>
                  <a:cubicBezTo>
                    <a:pt x="37" y="58"/>
                    <a:pt x="23" y="40"/>
                    <a:pt x="23" y="39"/>
                  </a:cubicBezTo>
                  <a:cubicBezTo>
                    <a:pt x="21" y="37"/>
                    <a:pt x="19" y="37"/>
                    <a:pt x="17" y="39"/>
                  </a:cubicBezTo>
                  <a:cubicBezTo>
                    <a:pt x="16" y="40"/>
                    <a:pt x="15" y="42"/>
                    <a:pt x="16" y="44"/>
                  </a:cubicBezTo>
                  <a:cubicBezTo>
                    <a:pt x="17" y="45"/>
                    <a:pt x="31" y="63"/>
                    <a:pt x="60" y="90"/>
                  </a:cubicBezTo>
                  <a:cubicBezTo>
                    <a:pt x="89" y="118"/>
                    <a:pt x="108" y="131"/>
                    <a:pt x="109" y="132"/>
                  </a:cubicBezTo>
                  <a:cubicBezTo>
                    <a:pt x="110" y="132"/>
                    <a:pt x="111" y="132"/>
                    <a:pt x="111" y="132"/>
                  </a:cubicBezTo>
                  <a:cubicBezTo>
                    <a:pt x="112" y="132"/>
                    <a:pt x="114" y="132"/>
                    <a:pt x="114" y="130"/>
                  </a:cubicBezTo>
                  <a:close/>
                  <a:moveTo>
                    <a:pt x="5" y="20"/>
                  </a:moveTo>
                  <a:cubicBezTo>
                    <a:pt x="11" y="15"/>
                    <a:pt x="19" y="14"/>
                    <a:pt x="24" y="19"/>
                  </a:cubicBezTo>
                  <a:cubicBezTo>
                    <a:pt x="6" y="39"/>
                    <a:pt x="6" y="39"/>
                    <a:pt x="6" y="39"/>
                  </a:cubicBezTo>
                  <a:cubicBezTo>
                    <a:pt x="1" y="34"/>
                    <a:pt x="0" y="25"/>
                    <a:pt x="5" y="20"/>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6" name="Freeform 19">
              <a:extLst>
                <a:ext uri="{FF2B5EF4-FFF2-40B4-BE49-F238E27FC236}">
                  <a16:creationId xmlns:a16="http://schemas.microsoft.com/office/drawing/2014/main" id="{FF26595D-E482-9C44-A63E-234F3DCDDA04}"/>
                </a:ext>
              </a:extLst>
            </p:cNvPr>
            <p:cNvSpPr>
              <a:spLocks noEditPoints="1"/>
            </p:cNvSpPr>
            <p:nvPr/>
          </p:nvSpPr>
          <p:spPr bwMode="auto">
            <a:xfrm>
              <a:off x="798644" y="1902393"/>
              <a:ext cx="359847" cy="325770"/>
            </a:xfrm>
            <a:custGeom>
              <a:avLst/>
              <a:gdLst/>
              <a:ahLst/>
              <a:cxnLst>
                <a:cxn ang="0">
                  <a:pos x="43" y="35"/>
                </a:cxn>
                <a:cxn ang="0">
                  <a:pos x="42" y="35"/>
                </a:cxn>
                <a:cxn ang="0">
                  <a:pos x="41" y="35"/>
                </a:cxn>
                <a:cxn ang="0">
                  <a:pos x="41" y="34"/>
                </a:cxn>
                <a:cxn ang="0">
                  <a:pos x="41" y="33"/>
                </a:cxn>
                <a:cxn ang="0">
                  <a:pos x="43" y="33"/>
                </a:cxn>
                <a:cxn ang="0">
                  <a:pos x="43" y="34"/>
                </a:cxn>
                <a:cxn ang="0">
                  <a:pos x="43" y="35"/>
                </a:cxn>
                <a:cxn ang="0">
                  <a:pos x="17" y="33"/>
                </a:cxn>
                <a:cxn ang="0">
                  <a:pos x="19" y="30"/>
                </a:cxn>
                <a:cxn ang="0">
                  <a:pos x="27" y="30"/>
                </a:cxn>
                <a:cxn ang="0">
                  <a:pos x="29" y="33"/>
                </a:cxn>
                <a:cxn ang="0">
                  <a:pos x="17" y="33"/>
                </a:cxn>
                <a:cxn ang="0">
                  <a:pos x="46" y="33"/>
                </a:cxn>
                <a:cxn ang="0">
                  <a:pos x="46" y="33"/>
                </a:cxn>
                <a:cxn ang="0">
                  <a:pos x="46" y="32"/>
                </a:cxn>
                <a:cxn ang="0">
                  <a:pos x="46" y="32"/>
                </a:cxn>
                <a:cxn ang="0">
                  <a:pos x="40" y="26"/>
                </a:cxn>
                <a:cxn ang="0">
                  <a:pos x="39" y="25"/>
                </a:cxn>
                <a:cxn ang="0">
                  <a:pos x="6" y="25"/>
                </a:cxn>
                <a:cxn ang="0">
                  <a:pos x="5" y="26"/>
                </a:cxn>
                <a:cxn ang="0">
                  <a:pos x="0" y="32"/>
                </a:cxn>
                <a:cxn ang="0">
                  <a:pos x="0" y="32"/>
                </a:cxn>
                <a:cxn ang="0">
                  <a:pos x="0" y="33"/>
                </a:cxn>
                <a:cxn ang="0">
                  <a:pos x="0" y="33"/>
                </a:cxn>
                <a:cxn ang="0">
                  <a:pos x="0" y="33"/>
                </a:cxn>
                <a:cxn ang="0">
                  <a:pos x="0" y="35"/>
                </a:cxn>
                <a:cxn ang="0">
                  <a:pos x="1" y="36"/>
                </a:cxn>
                <a:cxn ang="0">
                  <a:pos x="45" y="36"/>
                </a:cxn>
                <a:cxn ang="0">
                  <a:pos x="46" y="35"/>
                </a:cxn>
                <a:cxn ang="0">
                  <a:pos x="46" y="33"/>
                </a:cxn>
                <a:cxn ang="0">
                  <a:pos x="46" y="33"/>
                </a:cxn>
                <a:cxn ang="0">
                  <a:pos x="8" y="3"/>
                </a:cxn>
                <a:cxn ang="0">
                  <a:pos x="37" y="3"/>
                </a:cxn>
                <a:cxn ang="0">
                  <a:pos x="37" y="21"/>
                </a:cxn>
                <a:cxn ang="0">
                  <a:pos x="8" y="21"/>
                </a:cxn>
                <a:cxn ang="0">
                  <a:pos x="8" y="3"/>
                </a:cxn>
                <a:cxn ang="0">
                  <a:pos x="7" y="24"/>
                </a:cxn>
                <a:cxn ang="0">
                  <a:pos x="39" y="24"/>
                </a:cxn>
                <a:cxn ang="0">
                  <a:pos x="41" y="22"/>
                </a:cxn>
                <a:cxn ang="0">
                  <a:pos x="41" y="2"/>
                </a:cxn>
                <a:cxn ang="0">
                  <a:pos x="39" y="0"/>
                </a:cxn>
                <a:cxn ang="0">
                  <a:pos x="7" y="0"/>
                </a:cxn>
                <a:cxn ang="0">
                  <a:pos x="5" y="2"/>
                </a:cxn>
                <a:cxn ang="0">
                  <a:pos x="5" y="22"/>
                </a:cxn>
                <a:cxn ang="0">
                  <a:pos x="7" y="24"/>
                </a:cxn>
              </a:cxnLst>
              <a:rect l="0" t="0" r="r" b="b"/>
              <a:pathLst>
                <a:path w="46" h="36">
                  <a:moveTo>
                    <a:pt x="43" y="35"/>
                  </a:moveTo>
                  <a:cubicBezTo>
                    <a:pt x="43" y="35"/>
                    <a:pt x="42" y="35"/>
                    <a:pt x="42" y="35"/>
                  </a:cubicBezTo>
                  <a:cubicBezTo>
                    <a:pt x="42" y="35"/>
                    <a:pt x="42" y="35"/>
                    <a:pt x="41" y="35"/>
                  </a:cubicBezTo>
                  <a:cubicBezTo>
                    <a:pt x="41" y="34"/>
                    <a:pt x="41" y="34"/>
                    <a:pt x="41" y="34"/>
                  </a:cubicBezTo>
                  <a:cubicBezTo>
                    <a:pt x="41" y="34"/>
                    <a:pt x="41" y="33"/>
                    <a:pt x="41" y="33"/>
                  </a:cubicBezTo>
                  <a:cubicBezTo>
                    <a:pt x="42" y="33"/>
                    <a:pt x="43" y="33"/>
                    <a:pt x="43" y="33"/>
                  </a:cubicBezTo>
                  <a:cubicBezTo>
                    <a:pt x="43" y="33"/>
                    <a:pt x="43" y="34"/>
                    <a:pt x="43" y="34"/>
                  </a:cubicBezTo>
                  <a:cubicBezTo>
                    <a:pt x="43" y="34"/>
                    <a:pt x="43" y="34"/>
                    <a:pt x="43" y="35"/>
                  </a:cubicBezTo>
                  <a:close/>
                  <a:moveTo>
                    <a:pt x="17" y="33"/>
                  </a:moveTo>
                  <a:cubicBezTo>
                    <a:pt x="19" y="30"/>
                    <a:pt x="19" y="30"/>
                    <a:pt x="19" y="30"/>
                  </a:cubicBezTo>
                  <a:cubicBezTo>
                    <a:pt x="27" y="30"/>
                    <a:pt x="27" y="30"/>
                    <a:pt x="27" y="30"/>
                  </a:cubicBezTo>
                  <a:cubicBezTo>
                    <a:pt x="29" y="33"/>
                    <a:pt x="29" y="33"/>
                    <a:pt x="29" y="33"/>
                  </a:cubicBezTo>
                  <a:lnTo>
                    <a:pt x="17" y="33"/>
                  </a:lnTo>
                  <a:close/>
                  <a:moveTo>
                    <a:pt x="46" y="33"/>
                  </a:moveTo>
                  <a:cubicBezTo>
                    <a:pt x="46" y="33"/>
                    <a:pt x="46" y="33"/>
                    <a:pt x="46" y="33"/>
                  </a:cubicBezTo>
                  <a:cubicBezTo>
                    <a:pt x="46" y="33"/>
                    <a:pt x="46" y="33"/>
                    <a:pt x="46" y="32"/>
                  </a:cubicBezTo>
                  <a:cubicBezTo>
                    <a:pt x="46" y="32"/>
                    <a:pt x="46" y="32"/>
                    <a:pt x="46" y="32"/>
                  </a:cubicBezTo>
                  <a:cubicBezTo>
                    <a:pt x="40" y="26"/>
                    <a:pt x="40" y="26"/>
                    <a:pt x="40" y="26"/>
                  </a:cubicBezTo>
                  <a:cubicBezTo>
                    <a:pt x="40" y="26"/>
                    <a:pt x="40" y="25"/>
                    <a:pt x="39" y="25"/>
                  </a:cubicBezTo>
                  <a:cubicBezTo>
                    <a:pt x="6" y="25"/>
                    <a:pt x="6" y="25"/>
                    <a:pt x="6" y="25"/>
                  </a:cubicBezTo>
                  <a:cubicBezTo>
                    <a:pt x="6" y="25"/>
                    <a:pt x="5" y="26"/>
                    <a:pt x="5" y="26"/>
                  </a:cubicBezTo>
                  <a:cubicBezTo>
                    <a:pt x="0" y="32"/>
                    <a:pt x="0" y="32"/>
                    <a:pt x="0" y="32"/>
                  </a:cubicBezTo>
                  <a:cubicBezTo>
                    <a:pt x="0" y="32"/>
                    <a:pt x="0" y="32"/>
                    <a:pt x="0" y="32"/>
                  </a:cubicBezTo>
                  <a:cubicBezTo>
                    <a:pt x="0" y="33"/>
                    <a:pt x="0" y="33"/>
                    <a:pt x="0" y="33"/>
                  </a:cubicBezTo>
                  <a:cubicBezTo>
                    <a:pt x="0" y="33"/>
                    <a:pt x="0" y="33"/>
                    <a:pt x="0" y="33"/>
                  </a:cubicBezTo>
                  <a:cubicBezTo>
                    <a:pt x="0" y="33"/>
                    <a:pt x="0" y="33"/>
                    <a:pt x="0" y="33"/>
                  </a:cubicBezTo>
                  <a:cubicBezTo>
                    <a:pt x="0" y="35"/>
                    <a:pt x="0" y="35"/>
                    <a:pt x="0" y="35"/>
                  </a:cubicBezTo>
                  <a:cubicBezTo>
                    <a:pt x="0" y="35"/>
                    <a:pt x="0" y="36"/>
                    <a:pt x="1" y="36"/>
                  </a:cubicBezTo>
                  <a:cubicBezTo>
                    <a:pt x="45" y="36"/>
                    <a:pt x="45" y="36"/>
                    <a:pt x="45" y="36"/>
                  </a:cubicBezTo>
                  <a:cubicBezTo>
                    <a:pt x="45" y="36"/>
                    <a:pt x="46" y="35"/>
                    <a:pt x="46" y="35"/>
                  </a:cubicBezTo>
                  <a:cubicBezTo>
                    <a:pt x="46" y="33"/>
                    <a:pt x="46" y="33"/>
                    <a:pt x="46" y="33"/>
                  </a:cubicBezTo>
                  <a:cubicBezTo>
                    <a:pt x="46" y="33"/>
                    <a:pt x="46" y="33"/>
                    <a:pt x="46" y="33"/>
                  </a:cubicBezTo>
                  <a:close/>
                  <a:moveTo>
                    <a:pt x="8" y="3"/>
                  </a:moveTo>
                  <a:cubicBezTo>
                    <a:pt x="37" y="3"/>
                    <a:pt x="37" y="3"/>
                    <a:pt x="37" y="3"/>
                  </a:cubicBezTo>
                  <a:cubicBezTo>
                    <a:pt x="37" y="21"/>
                    <a:pt x="37" y="21"/>
                    <a:pt x="37" y="21"/>
                  </a:cubicBezTo>
                  <a:cubicBezTo>
                    <a:pt x="8" y="21"/>
                    <a:pt x="8" y="21"/>
                    <a:pt x="8" y="21"/>
                  </a:cubicBezTo>
                  <a:lnTo>
                    <a:pt x="8" y="3"/>
                  </a:lnTo>
                  <a:close/>
                  <a:moveTo>
                    <a:pt x="7" y="24"/>
                  </a:moveTo>
                  <a:cubicBezTo>
                    <a:pt x="39" y="24"/>
                    <a:pt x="39" y="24"/>
                    <a:pt x="39" y="24"/>
                  </a:cubicBezTo>
                  <a:cubicBezTo>
                    <a:pt x="40" y="24"/>
                    <a:pt x="41" y="23"/>
                    <a:pt x="41" y="22"/>
                  </a:cubicBezTo>
                  <a:cubicBezTo>
                    <a:pt x="41" y="2"/>
                    <a:pt x="41" y="2"/>
                    <a:pt x="41" y="2"/>
                  </a:cubicBezTo>
                  <a:cubicBezTo>
                    <a:pt x="41" y="1"/>
                    <a:pt x="40" y="0"/>
                    <a:pt x="39" y="0"/>
                  </a:cubicBezTo>
                  <a:cubicBezTo>
                    <a:pt x="7" y="0"/>
                    <a:pt x="7" y="0"/>
                    <a:pt x="7" y="0"/>
                  </a:cubicBezTo>
                  <a:cubicBezTo>
                    <a:pt x="6" y="0"/>
                    <a:pt x="5" y="1"/>
                    <a:pt x="5" y="2"/>
                  </a:cubicBezTo>
                  <a:cubicBezTo>
                    <a:pt x="5" y="22"/>
                    <a:pt x="5" y="22"/>
                    <a:pt x="5" y="22"/>
                  </a:cubicBezTo>
                  <a:cubicBezTo>
                    <a:pt x="5" y="23"/>
                    <a:pt x="6" y="24"/>
                    <a:pt x="7"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
        <p:nvSpPr>
          <p:cNvPr id="7" name="Freeform 7">
            <a:extLst>
              <a:ext uri="{FF2B5EF4-FFF2-40B4-BE49-F238E27FC236}">
                <a16:creationId xmlns:a16="http://schemas.microsoft.com/office/drawing/2014/main" id="{DDB492C8-2C2C-464A-A29D-140F19D117B8}"/>
              </a:ext>
            </a:extLst>
          </p:cNvPr>
          <p:cNvSpPr>
            <a:spLocks noEditPoints="1"/>
          </p:cNvSpPr>
          <p:nvPr/>
        </p:nvSpPr>
        <p:spPr bwMode="auto">
          <a:xfrm>
            <a:off x="634266" y="2560078"/>
            <a:ext cx="431431" cy="347619"/>
          </a:xfrm>
          <a:custGeom>
            <a:avLst/>
            <a:gdLst/>
            <a:ahLst/>
            <a:cxnLst>
              <a:cxn ang="0">
                <a:pos x="171" y="136"/>
              </a:cxn>
              <a:cxn ang="0">
                <a:pos x="157" y="150"/>
              </a:cxn>
              <a:cxn ang="0">
                <a:pos x="113" y="136"/>
              </a:cxn>
              <a:cxn ang="0">
                <a:pos x="127" y="150"/>
              </a:cxn>
              <a:cxn ang="0">
                <a:pos x="113" y="136"/>
              </a:cxn>
              <a:cxn ang="0">
                <a:pos x="31" y="7"/>
              </a:cxn>
              <a:cxn ang="0">
                <a:pos x="43" y="7"/>
              </a:cxn>
              <a:cxn ang="0">
                <a:pos x="37" y="29"/>
              </a:cxn>
              <a:cxn ang="0">
                <a:pos x="154" y="23"/>
              </a:cxn>
              <a:cxn ang="0">
                <a:pos x="161" y="0"/>
              </a:cxn>
              <a:cxn ang="0">
                <a:pos x="167" y="23"/>
              </a:cxn>
              <a:cxn ang="0">
                <a:pos x="154" y="23"/>
              </a:cxn>
              <a:cxn ang="0">
                <a:pos x="93" y="7"/>
              </a:cxn>
              <a:cxn ang="0">
                <a:pos x="105" y="7"/>
              </a:cxn>
              <a:cxn ang="0">
                <a:pos x="99" y="29"/>
              </a:cxn>
              <a:cxn ang="0">
                <a:pos x="179" y="107"/>
              </a:cxn>
              <a:cxn ang="0">
                <a:pos x="154" y="113"/>
              </a:cxn>
              <a:cxn ang="0">
                <a:pos x="148" y="88"/>
              </a:cxn>
              <a:cxn ang="0">
                <a:pos x="173" y="82"/>
              </a:cxn>
              <a:cxn ang="0">
                <a:pos x="179" y="107"/>
              </a:cxn>
              <a:cxn ang="0">
                <a:pos x="173" y="158"/>
              </a:cxn>
              <a:cxn ang="0">
                <a:pos x="148" y="152"/>
              </a:cxn>
              <a:cxn ang="0">
                <a:pos x="154" y="127"/>
              </a:cxn>
              <a:cxn ang="0">
                <a:pos x="179" y="133"/>
              </a:cxn>
              <a:cxn ang="0">
                <a:pos x="136" y="107"/>
              </a:cxn>
              <a:cxn ang="0">
                <a:pos x="111" y="113"/>
              </a:cxn>
              <a:cxn ang="0">
                <a:pos x="105" y="88"/>
              </a:cxn>
              <a:cxn ang="0">
                <a:pos x="130" y="82"/>
              </a:cxn>
              <a:cxn ang="0">
                <a:pos x="136" y="107"/>
              </a:cxn>
              <a:cxn ang="0">
                <a:pos x="130" y="158"/>
              </a:cxn>
              <a:cxn ang="0">
                <a:pos x="105" y="152"/>
              </a:cxn>
              <a:cxn ang="0">
                <a:pos x="111" y="127"/>
              </a:cxn>
              <a:cxn ang="0">
                <a:pos x="136" y="133"/>
              </a:cxn>
              <a:cxn ang="0">
                <a:pos x="93" y="107"/>
              </a:cxn>
              <a:cxn ang="0">
                <a:pos x="68" y="113"/>
              </a:cxn>
              <a:cxn ang="0">
                <a:pos x="62" y="88"/>
              </a:cxn>
              <a:cxn ang="0">
                <a:pos x="87" y="82"/>
              </a:cxn>
              <a:cxn ang="0">
                <a:pos x="93" y="107"/>
              </a:cxn>
              <a:cxn ang="0">
                <a:pos x="87" y="158"/>
              </a:cxn>
              <a:cxn ang="0">
                <a:pos x="62" y="152"/>
              </a:cxn>
              <a:cxn ang="0">
                <a:pos x="68" y="127"/>
              </a:cxn>
              <a:cxn ang="0">
                <a:pos x="93" y="133"/>
              </a:cxn>
              <a:cxn ang="0">
                <a:pos x="50" y="107"/>
              </a:cxn>
              <a:cxn ang="0">
                <a:pos x="24" y="113"/>
              </a:cxn>
              <a:cxn ang="0">
                <a:pos x="17" y="88"/>
              </a:cxn>
              <a:cxn ang="0">
                <a:pos x="44" y="82"/>
              </a:cxn>
              <a:cxn ang="0">
                <a:pos x="50" y="107"/>
              </a:cxn>
              <a:cxn ang="0">
                <a:pos x="44" y="158"/>
              </a:cxn>
              <a:cxn ang="0">
                <a:pos x="17" y="152"/>
              </a:cxn>
              <a:cxn ang="0">
                <a:pos x="24" y="127"/>
              </a:cxn>
              <a:cxn ang="0">
                <a:pos x="50" y="133"/>
              </a:cxn>
              <a:cxn ang="0">
                <a:pos x="179" y="14"/>
              </a:cxn>
              <a:cxn ang="0">
                <a:pos x="176" y="23"/>
              </a:cxn>
              <a:cxn ang="0">
                <a:pos x="145" y="23"/>
              </a:cxn>
              <a:cxn ang="0">
                <a:pos x="114" y="14"/>
              </a:cxn>
              <a:cxn ang="0">
                <a:pos x="99" y="38"/>
              </a:cxn>
              <a:cxn ang="0">
                <a:pos x="84" y="14"/>
              </a:cxn>
              <a:cxn ang="0">
                <a:pos x="52" y="23"/>
              </a:cxn>
              <a:cxn ang="0">
                <a:pos x="21" y="23"/>
              </a:cxn>
              <a:cxn ang="0">
                <a:pos x="17" y="14"/>
              </a:cxn>
              <a:cxn ang="0">
                <a:pos x="0" y="158"/>
              </a:cxn>
              <a:cxn ang="0">
                <a:pos x="179" y="176"/>
              </a:cxn>
              <a:cxn ang="0">
                <a:pos x="197" y="32"/>
              </a:cxn>
            </a:cxnLst>
            <a:rect l="0" t="0" r="r" b="b"/>
            <a:pathLst>
              <a:path w="197" h="176">
                <a:moveTo>
                  <a:pt x="157" y="136"/>
                </a:moveTo>
                <a:cubicBezTo>
                  <a:pt x="171" y="136"/>
                  <a:pt x="171" y="136"/>
                  <a:pt x="171" y="136"/>
                </a:cubicBezTo>
                <a:cubicBezTo>
                  <a:pt x="171" y="150"/>
                  <a:pt x="171" y="150"/>
                  <a:pt x="171" y="150"/>
                </a:cubicBezTo>
                <a:cubicBezTo>
                  <a:pt x="157" y="150"/>
                  <a:pt x="157" y="150"/>
                  <a:pt x="157" y="150"/>
                </a:cubicBezTo>
                <a:lnTo>
                  <a:pt x="157" y="136"/>
                </a:lnTo>
                <a:close/>
                <a:moveTo>
                  <a:pt x="113" y="136"/>
                </a:moveTo>
                <a:cubicBezTo>
                  <a:pt x="127" y="136"/>
                  <a:pt x="127" y="136"/>
                  <a:pt x="127" y="136"/>
                </a:cubicBezTo>
                <a:cubicBezTo>
                  <a:pt x="127" y="150"/>
                  <a:pt x="127" y="150"/>
                  <a:pt x="127" y="150"/>
                </a:cubicBezTo>
                <a:cubicBezTo>
                  <a:pt x="113" y="150"/>
                  <a:pt x="113" y="150"/>
                  <a:pt x="113" y="150"/>
                </a:cubicBezTo>
                <a:lnTo>
                  <a:pt x="113" y="136"/>
                </a:lnTo>
                <a:close/>
                <a:moveTo>
                  <a:pt x="31" y="23"/>
                </a:moveTo>
                <a:cubicBezTo>
                  <a:pt x="31" y="7"/>
                  <a:pt x="31" y="7"/>
                  <a:pt x="31" y="7"/>
                </a:cubicBezTo>
                <a:cubicBezTo>
                  <a:pt x="31" y="3"/>
                  <a:pt x="33" y="0"/>
                  <a:pt x="37" y="0"/>
                </a:cubicBezTo>
                <a:cubicBezTo>
                  <a:pt x="41" y="0"/>
                  <a:pt x="43" y="3"/>
                  <a:pt x="43" y="7"/>
                </a:cubicBezTo>
                <a:cubicBezTo>
                  <a:pt x="43" y="23"/>
                  <a:pt x="43" y="23"/>
                  <a:pt x="43" y="23"/>
                </a:cubicBezTo>
                <a:cubicBezTo>
                  <a:pt x="43" y="26"/>
                  <a:pt x="41" y="29"/>
                  <a:pt x="37" y="29"/>
                </a:cubicBezTo>
                <a:cubicBezTo>
                  <a:pt x="33" y="29"/>
                  <a:pt x="31" y="26"/>
                  <a:pt x="31" y="23"/>
                </a:cubicBezTo>
                <a:close/>
                <a:moveTo>
                  <a:pt x="154" y="23"/>
                </a:moveTo>
                <a:cubicBezTo>
                  <a:pt x="154" y="7"/>
                  <a:pt x="154" y="7"/>
                  <a:pt x="154" y="7"/>
                </a:cubicBezTo>
                <a:cubicBezTo>
                  <a:pt x="154" y="3"/>
                  <a:pt x="157" y="0"/>
                  <a:pt x="161" y="0"/>
                </a:cubicBezTo>
                <a:cubicBezTo>
                  <a:pt x="164" y="0"/>
                  <a:pt x="167" y="3"/>
                  <a:pt x="167" y="7"/>
                </a:cubicBezTo>
                <a:cubicBezTo>
                  <a:pt x="167" y="23"/>
                  <a:pt x="167" y="23"/>
                  <a:pt x="167" y="23"/>
                </a:cubicBezTo>
                <a:cubicBezTo>
                  <a:pt x="167" y="26"/>
                  <a:pt x="164" y="29"/>
                  <a:pt x="161" y="29"/>
                </a:cubicBezTo>
                <a:cubicBezTo>
                  <a:pt x="157" y="29"/>
                  <a:pt x="154" y="26"/>
                  <a:pt x="154" y="23"/>
                </a:cubicBezTo>
                <a:close/>
                <a:moveTo>
                  <a:pt x="93" y="23"/>
                </a:moveTo>
                <a:cubicBezTo>
                  <a:pt x="93" y="7"/>
                  <a:pt x="93" y="7"/>
                  <a:pt x="93" y="7"/>
                </a:cubicBezTo>
                <a:cubicBezTo>
                  <a:pt x="93" y="3"/>
                  <a:pt x="95" y="0"/>
                  <a:pt x="99" y="0"/>
                </a:cubicBezTo>
                <a:cubicBezTo>
                  <a:pt x="102" y="0"/>
                  <a:pt x="105" y="3"/>
                  <a:pt x="105" y="7"/>
                </a:cubicBezTo>
                <a:cubicBezTo>
                  <a:pt x="105" y="23"/>
                  <a:pt x="105" y="23"/>
                  <a:pt x="105" y="23"/>
                </a:cubicBezTo>
                <a:cubicBezTo>
                  <a:pt x="105" y="26"/>
                  <a:pt x="102" y="29"/>
                  <a:pt x="99" y="29"/>
                </a:cubicBezTo>
                <a:cubicBezTo>
                  <a:pt x="95" y="29"/>
                  <a:pt x="93" y="26"/>
                  <a:pt x="93" y="23"/>
                </a:cubicBezTo>
                <a:close/>
                <a:moveTo>
                  <a:pt x="179" y="107"/>
                </a:moveTo>
                <a:cubicBezTo>
                  <a:pt x="179" y="110"/>
                  <a:pt x="177" y="113"/>
                  <a:pt x="173" y="113"/>
                </a:cubicBezTo>
                <a:cubicBezTo>
                  <a:pt x="154" y="113"/>
                  <a:pt x="154" y="113"/>
                  <a:pt x="154" y="113"/>
                </a:cubicBezTo>
                <a:cubicBezTo>
                  <a:pt x="151" y="113"/>
                  <a:pt x="148" y="110"/>
                  <a:pt x="148" y="107"/>
                </a:cubicBezTo>
                <a:cubicBezTo>
                  <a:pt x="148" y="88"/>
                  <a:pt x="148" y="88"/>
                  <a:pt x="148" y="88"/>
                </a:cubicBezTo>
                <a:cubicBezTo>
                  <a:pt x="148" y="85"/>
                  <a:pt x="151" y="82"/>
                  <a:pt x="154" y="82"/>
                </a:cubicBezTo>
                <a:cubicBezTo>
                  <a:pt x="173" y="82"/>
                  <a:pt x="173" y="82"/>
                  <a:pt x="173" y="82"/>
                </a:cubicBezTo>
                <a:cubicBezTo>
                  <a:pt x="177" y="82"/>
                  <a:pt x="179" y="85"/>
                  <a:pt x="179" y="88"/>
                </a:cubicBezTo>
                <a:lnTo>
                  <a:pt x="179" y="107"/>
                </a:lnTo>
                <a:close/>
                <a:moveTo>
                  <a:pt x="179" y="152"/>
                </a:moveTo>
                <a:cubicBezTo>
                  <a:pt x="179" y="155"/>
                  <a:pt x="177" y="158"/>
                  <a:pt x="173" y="158"/>
                </a:cubicBezTo>
                <a:cubicBezTo>
                  <a:pt x="154" y="158"/>
                  <a:pt x="154" y="158"/>
                  <a:pt x="154" y="158"/>
                </a:cubicBezTo>
                <a:cubicBezTo>
                  <a:pt x="151" y="158"/>
                  <a:pt x="148" y="155"/>
                  <a:pt x="148" y="152"/>
                </a:cubicBezTo>
                <a:cubicBezTo>
                  <a:pt x="148" y="133"/>
                  <a:pt x="148" y="133"/>
                  <a:pt x="148" y="133"/>
                </a:cubicBezTo>
                <a:cubicBezTo>
                  <a:pt x="148" y="130"/>
                  <a:pt x="151" y="127"/>
                  <a:pt x="154" y="127"/>
                </a:cubicBezTo>
                <a:cubicBezTo>
                  <a:pt x="173" y="127"/>
                  <a:pt x="173" y="127"/>
                  <a:pt x="173" y="127"/>
                </a:cubicBezTo>
                <a:cubicBezTo>
                  <a:pt x="177" y="127"/>
                  <a:pt x="179" y="130"/>
                  <a:pt x="179" y="133"/>
                </a:cubicBezTo>
                <a:lnTo>
                  <a:pt x="179" y="152"/>
                </a:lnTo>
                <a:close/>
                <a:moveTo>
                  <a:pt x="136" y="107"/>
                </a:moveTo>
                <a:cubicBezTo>
                  <a:pt x="136" y="110"/>
                  <a:pt x="133" y="113"/>
                  <a:pt x="130" y="113"/>
                </a:cubicBezTo>
                <a:cubicBezTo>
                  <a:pt x="111" y="113"/>
                  <a:pt x="111" y="113"/>
                  <a:pt x="111" y="113"/>
                </a:cubicBezTo>
                <a:cubicBezTo>
                  <a:pt x="108" y="113"/>
                  <a:pt x="105" y="110"/>
                  <a:pt x="105" y="107"/>
                </a:cubicBezTo>
                <a:cubicBezTo>
                  <a:pt x="105" y="88"/>
                  <a:pt x="105" y="88"/>
                  <a:pt x="105" y="88"/>
                </a:cubicBezTo>
                <a:cubicBezTo>
                  <a:pt x="105" y="85"/>
                  <a:pt x="108" y="82"/>
                  <a:pt x="111" y="82"/>
                </a:cubicBezTo>
                <a:cubicBezTo>
                  <a:pt x="130" y="82"/>
                  <a:pt x="130" y="82"/>
                  <a:pt x="130" y="82"/>
                </a:cubicBezTo>
                <a:cubicBezTo>
                  <a:pt x="133" y="82"/>
                  <a:pt x="136" y="85"/>
                  <a:pt x="136" y="88"/>
                </a:cubicBezTo>
                <a:lnTo>
                  <a:pt x="136" y="107"/>
                </a:lnTo>
                <a:close/>
                <a:moveTo>
                  <a:pt x="136" y="152"/>
                </a:moveTo>
                <a:cubicBezTo>
                  <a:pt x="136" y="155"/>
                  <a:pt x="133" y="158"/>
                  <a:pt x="130" y="158"/>
                </a:cubicBezTo>
                <a:cubicBezTo>
                  <a:pt x="111" y="158"/>
                  <a:pt x="111" y="158"/>
                  <a:pt x="111" y="158"/>
                </a:cubicBezTo>
                <a:cubicBezTo>
                  <a:pt x="108" y="158"/>
                  <a:pt x="105" y="155"/>
                  <a:pt x="105" y="152"/>
                </a:cubicBezTo>
                <a:cubicBezTo>
                  <a:pt x="105" y="133"/>
                  <a:pt x="105" y="133"/>
                  <a:pt x="105" y="133"/>
                </a:cubicBezTo>
                <a:cubicBezTo>
                  <a:pt x="105" y="130"/>
                  <a:pt x="108" y="127"/>
                  <a:pt x="111" y="127"/>
                </a:cubicBezTo>
                <a:cubicBezTo>
                  <a:pt x="130" y="127"/>
                  <a:pt x="130" y="127"/>
                  <a:pt x="130" y="127"/>
                </a:cubicBezTo>
                <a:cubicBezTo>
                  <a:pt x="133" y="127"/>
                  <a:pt x="136" y="130"/>
                  <a:pt x="136" y="133"/>
                </a:cubicBezTo>
                <a:lnTo>
                  <a:pt x="136" y="152"/>
                </a:lnTo>
                <a:close/>
                <a:moveTo>
                  <a:pt x="93" y="107"/>
                </a:moveTo>
                <a:cubicBezTo>
                  <a:pt x="93" y="110"/>
                  <a:pt x="90" y="113"/>
                  <a:pt x="87" y="113"/>
                </a:cubicBezTo>
                <a:cubicBezTo>
                  <a:pt x="68" y="113"/>
                  <a:pt x="68" y="113"/>
                  <a:pt x="68" y="113"/>
                </a:cubicBezTo>
                <a:cubicBezTo>
                  <a:pt x="64" y="113"/>
                  <a:pt x="62" y="110"/>
                  <a:pt x="62" y="107"/>
                </a:cubicBezTo>
                <a:cubicBezTo>
                  <a:pt x="62" y="88"/>
                  <a:pt x="62" y="88"/>
                  <a:pt x="62" y="88"/>
                </a:cubicBezTo>
                <a:cubicBezTo>
                  <a:pt x="62" y="85"/>
                  <a:pt x="64" y="82"/>
                  <a:pt x="68" y="82"/>
                </a:cubicBezTo>
                <a:cubicBezTo>
                  <a:pt x="87" y="82"/>
                  <a:pt x="87" y="82"/>
                  <a:pt x="87" y="82"/>
                </a:cubicBezTo>
                <a:cubicBezTo>
                  <a:pt x="90" y="82"/>
                  <a:pt x="93" y="85"/>
                  <a:pt x="93" y="88"/>
                </a:cubicBezTo>
                <a:lnTo>
                  <a:pt x="93" y="107"/>
                </a:lnTo>
                <a:close/>
                <a:moveTo>
                  <a:pt x="93" y="152"/>
                </a:moveTo>
                <a:cubicBezTo>
                  <a:pt x="93" y="155"/>
                  <a:pt x="90" y="158"/>
                  <a:pt x="87" y="158"/>
                </a:cubicBezTo>
                <a:cubicBezTo>
                  <a:pt x="68" y="158"/>
                  <a:pt x="68" y="158"/>
                  <a:pt x="68" y="158"/>
                </a:cubicBezTo>
                <a:cubicBezTo>
                  <a:pt x="64" y="158"/>
                  <a:pt x="62" y="155"/>
                  <a:pt x="62" y="152"/>
                </a:cubicBezTo>
                <a:cubicBezTo>
                  <a:pt x="62" y="133"/>
                  <a:pt x="62" y="133"/>
                  <a:pt x="62" y="133"/>
                </a:cubicBezTo>
                <a:cubicBezTo>
                  <a:pt x="62" y="130"/>
                  <a:pt x="64" y="127"/>
                  <a:pt x="68" y="127"/>
                </a:cubicBezTo>
                <a:cubicBezTo>
                  <a:pt x="87" y="127"/>
                  <a:pt x="87" y="127"/>
                  <a:pt x="87" y="127"/>
                </a:cubicBezTo>
                <a:cubicBezTo>
                  <a:pt x="90" y="127"/>
                  <a:pt x="93" y="130"/>
                  <a:pt x="93" y="133"/>
                </a:cubicBezTo>
                <a:lnTo>
                  <a:pt x="93" y="152"/>
                </a:lnTo>
                <a:close/>
                <a:moveTo>
                  <a:pt x="50" y="107"/>
                </a:moveTo>
                <a:cubicBezTo>
                  <a:pt x="50" y="110"/>
                  <a:pt x="47" y="113"/>
                  <a:pt x="44" y="113"/>
                </a:cubicBezTo>
                <a:cubicBezTo>
                  <a:pt x="24" y="113"/>
                  <a:pt x="24" y="113"/>
                  <a:pt x="24" y="113"/>
                </a:cubicBezTo>
                <a:cubicBezTo>
                  <a:pt x="20" y="113"/>
                  <a:pt x="17" y="110"/>
                  <a:pt x="17" y="107"/>
                </a:cubicBezTo>
                <a:cubicBezTo>
                  <a:pt x="17" y="88"/>
                  <a:pt x="17" y="88"/>
                  <a:pt x="17" y="88"/>
                </a:cubicBezTo>
                <a:cubicBezTo>
                  <a:pt x="17" y="85"/>
                  <a:pt x="20" y="82"/>
                  <a:pt x="24" y="82"/>
                </a:cubicBezTo>
                <a:cubicBezTo>
                  <a:pt x="44" y="82"/>
                  <a:pt x="44" y="82"/>
                  <a:pt x="44" y="82"/>
                </a:cubicBezTo>
                <a:cubicBezTo>
                  <a:pt x="47" y="82"/>
                  <a:pt x="50" y="85"/>
                  <a:pt x="50" y="88"/>
                </a:cubicBezTo>
                <a:lnTo>
                  <a:pt x="50" y="107"/>
                </a:lnTo>
                <a:close/>
                <a:moveTo>
                  <a:pt x="50" y="152"/>
                </a:moveTo>
                <a:cubicBezTo>
                  <a:pt x="50" y="155"/>
                  <a:pt x="47" y="158"/>
                  <a:pt x="44" y="158"/>
                </a:cubicBezTo>
                <a:cubicBezTo>
                  <a:pt x="24" y="158"/>
                  <a:pt x="24" y="158"/>
                  <a:pt x="24" y="158"/>
                </a:cubicBezTo>
                <a:cubicBezTo>
                  <a:pt x="20" y="158"/>
                  <a:pt x="17" y="155"/>
                  <a:pt x="17" y="152"/>
                </a:cubicBezTo>
                <a:cubicBezTo>
                  <a:pt x="17" y="133"/>
                  <a:pt x="17" y="133"/>
                  <a:pt x="17" y="133"/>
                </a:cubicBezTo>
                <a:cubicBezTo>
                  <a:pt x="17" y="130"/>
                  <a:pt x="20" y="127"/>
                  <a:pt x="24" y="127"/>
                </a:cubicBezTo>
                <a:cubicBezTo>
                  <a:pt x="44" y="127"/>
                  <a:pt x="44" y="127"/>
                  <a:pt x="44" y="127"/>
                </a:cubicBezTo>
                <a:cubicBezTo>
                  <a:pt x="47" y="127"/>
                  <a:pt x="50" y="130"/>
                  <a:pt x="50" y="133"/>
                </a:cubicBezTo>
                <a:lnTo>
                  <a:pt x="50" y="152"/>
                </a:lnTo>
                <a:close/>
                <a:moveTo>
                  <a:pt x="179" y="14"/>
                </a:moveTo>
                <a:cubicBezTo>
                  <a:pt x="176" y="14"/>
                  <a:pt x="176" y="14"/>
                  <a:pt x="176" y="14"/>
                </a:cubicBezTo>
                <a:cubicBezTo>
                  <a:pt x="176" y="23"/>
                  <a:pt x="176" y="23"/>
                  <a:pt x="176" y="23"/>
                </a:cubicBezTo>
                <a:cubicBezTo>
                  <a:pt x="176" y="31"/>
                  <a:pt x="169" y="38"/>
                  <a:pt x="161" y="38"/>
                </a:cubicBezTo>
                <a:cubicBezTo>
                  <a:pt x="152" y="38"/>
                  <a:pt x="145" y="31"/>
                  <a:pt x="145" y="23"/>
                </a:cubicBezTo>
                <a:cubicBezTo>
                  <a:pt x="145" y="14"/>
                  <a:pt x="145" y="14"/>
                  <a:pt x="145" y="14"/>
                </a:cubicBezTo>
                <a:cubicBezTo>
                  <a:pt x="114" y="14"/>
                  <a:pt x="114" y="14"/>
                  <a:pt x="114" y="14"/>
                </a:cubicBezTo>
                <a:cubicBezTo>
                  <a:pt x="114" y="23"/>
                  <a:pt x="114" y="23"/>
                  <a:pt x="114" y="23"/>
                </a:cubicBezTo>
                <a:cubicBezTo>
                  <a:pt x="114" y="31"/>
                  <a:pt x="107" y="38"/>
                  <a:pt x="99" y="38"/>
                </a:cubicBezTo>
                <a:cubicBezTo>
                  <a:pt x="90" y="38"/>
                  <a:pt x="84" y="31"/>
                  <a:pt x="84" y="23"/>
                </a:cubicBezTo>
                <a:cubicBezTo>
                  <a:pt x="84" y="14"/>
                  <a:pt x="84" y="14"/>
                  <a:pt x="84" y="14"/>
                </a:cubicBezTo>
                <a:cubicBezTo>
                  <a:pt x="52" y="14"/>
                  <a:pt x="52" y="14"/>
                  <a:pt x="52" y="14"/>
                </a:cubicBezTo>
                <a:cubicBezTo>
                  <a:pt x="52" y="23"/>
                  <a:pt x="52" y="23"/>
                  <a:pt x="52" y="23"/>
                </a:cubicBezTo>
                <a:cubicBezTo>
                  <a:pt x="52" y="31"/>
                  <a:pt x="45" y="38"/>
                  <a:pt x="37" y="38"/>
                </a:cubicBezTo>
                <a:cubicBezTo>
                  <a:pt x="29" y="38"/>
                  <a:pt x="21" y="31"/>
                  <a:pt x="21" y="23"/>
                </a:cubicBezTo>
                <a:cubicBezTo>
                  <a:pt x="21" y="14"/>
                  <a:pt x="21" y="14"/>
                  <a:pt x="21" y="14"/>
                </a:cubicBezTo>
                <a:cubicBezTo>
                  <a:pt x="17" y="14"/>
                  <a:pt x="17" y="14"/>
                  <a:pt x="17" y="14"/>
                </a:cubicBezTo>
                <a:cubicBezTo>
                  <a:pt x="8" y="14"/>
                  <a:pt x="0" y="22"/>
                  <a:pt x="0" y="32"/>
                </a:cubicBezTo>
                <a:cubicBezTo>
                  <a:pt x="0" y="158"/>
                  <a:pt x="0" y="158"/>
                  <a:pt x="0" y="158"/>
                </a:cubicBezTo>
                <a:cubicBezTo>
                  <a:pt x="0" y="168"/>
                  <a:pt x="8" y="176"/>
                  <a:pt x="17" y="176"/>
                </a:cubicBezTo>
                <a:cubicBezTo>
                  <a:pt x="179" y="176"/>
                  <a:pt x="179" y="176"/>
                  <a:pt x="179" y="176"/>
                </a:cubicBezTo>
                <a:cubicBezTo>
                  <a:pt x="189" y="176"/>
                  <a:pt x="197" y="168"/>
                  <a:pt x="197" y="158"/>
                </a:cubicBezTo>
                <a:cubicBezTo>
                  <a:pt x="197" y="32"/>
                  <a:pt x="197" y="32"/>
                  <a:pt x="197" y="32"/>
                </a:cubicBezTo>
                <a:cubicBezTo>
                  <a:pt x="197" y="22"/>
                  <a:pt x="189" y="14"/>
                  <a:pt x="179" y="1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24">
            <a:extLst>
              <a:ext uri="{FF2B5EF4-FFF2-40B4-BE49-F238E27FC236}">
                <a16:creationId xmlns:a16="http://schemas.microsoft.com/office/drawing/2014/main" id="{F15CD8DC-1CC4-754A-84BF-A4175C44A0E4}"/>
              </a:ext>
            </a:extLst>
          </p:cNvPr>
          <p:cNvSpPr>
            <a:spLocks noEditPoints="1"/>
          </p:cNvSpPr>
          <p:nvPr/>
        </p:nvSpPr>
        <p:spPr bwMode="auto">
          <a:xfrm>
            <a:off x="609895" y="3289634"/>
            <a:ext cx="480172" cy="420427"/>
          </a:xfrm>
          <a:custGeom>
            <a:avLst/>
            <a:gdLst/>
            <a:ahLst/>
            <a:cxnLst>
              <a:cxn ang="0">
                <a:pos x="231" y="141"/>
              </a:cxn>
              <a:cxn ang="0">
                <a:pos x="206" y="82"/>
              </a:cxn>
              <a:cxn ang="0">
                <a:pos x="217" y="156"/>
              </a:cxn>
              <a:cxn ang="0">
                <a:pos x="210" y="168"/>
              </a:cxn>
              <a:cxn ang="0">
                <a:pos x="208" y="165"/>
              </a:cxn>
              <a:cxn ang="0">
                <a:pos x="157" y="137"/>
              </a:cxn>
              <a:cxn ang="0">
                <a:pos x="141" y="71"/>
              </a:cxn>
              <a:cxn ang="0">
                <a:pos x="144" y="62"/>
              </a:cxn>
              <a:cxn ang="0">
                <a:pos x="201" y="48"/>
              </a:cxn>
              <a:cxn ang="0">
                <a:pos x="219" y="62"/>
              </a:cxn>
              <a:cxn ang="0">
                <a:pos x="234" y="141"/>
              </a:cxn>
              <a:cxn ang="0">
                <a:pos x="170" y="198"/>
              </a:cxn>
              <a:cxn ang="0">
                <a:pos x="164" y="242"/>
              </a:cxn>
              <a:cxn ang="0">
                <a:pos x="81" y="242"/>
              </a:cxn>
              <a:cxn ang="0">
                <a:pos x="75" y="198"/>
              </a:cxn>
              <a:cxn ang="0">
                <a:pos x="40" y="219"/>
              </a:cxn>
              <a:cxn ang="0">
                <a:pos x="48" y="169"/>
              </a:cxn>
              <a:cxn ang="0">
                <a:pos x="104" y="149"/>
              </a:cxn>
              <a:cxn ang="0">
                <a:pos x="141" y="149"/>
              </a:cxn>
              <a:cxn ang="0">
                <a:pos x="196" y="169"/>
              </a:cxn>
              <a:cxn ang="0">
                <a:pos x="204" y="219"/>
              </a:cxn>
              <a:cxn ang="0">
                <a:pos x="35" y="169"/>
              </a:cxn>
              <a:cxn ang="0">
                <a:pos x="36" y="80"/>
              </a:cxn>
              <a:cxn ang="0">
                <a:pos x="21" y="131"/>
              </a:cxn>
              <a:cxn ang="0">
                <a:pos x="9" y="140"/>
              </a:cxn>
              <a:cxn ang="0">
                <a:pos x="12" y="61"/>
              </a:cxn>
              <a:cxn ang="0">
                <a:pos x="31" y="47"/>
              </a:cxn>
              <a:cxn ang="0">
                <a:pos x="62" y="69"/>
              </a:cxn>
              <a:cxn ang="0">
                <a:pos x="94" y="47"/>
              </a:cxn>
              <a:cxn ang="0">
                <a:pos x="113" y="61"/>
              </a:cxn>
              <a:cxn ang="0">
                <a:pos x="91" y="80"/>
              </a:cxn>
              <a:cxn ang="0">
                <a:pos x="90" y="81"/>
              </a:cxn>
              <a:cxn ang="0">
                <a:pos x="87" y="137"/>
              </a:cxn>
              <a:cxn ang="0">
                <a:pos x="36" y="165"/>
              </a:cxn>
              <a:cxn ang="0">
                <a:pos x="62" y="0"/>
              </a:cxn>
              <a:cxn ang="0">
                <a:pos x="62" y="40"/>
              </a:cxn>
              <a:cxn ang="0">
                <a:pos x="62" y="0"/>
              </a:cxn>
              <a:cxn ang="0">
                <a:pos x="154" y="110"/>
              </a:cxn>
              <a:cxn ang="0">
                <a:pos x="91" y="110"/>
              </a:cxn>
              <a:cxn ang="0">
                <a:pos x="182" y="0"/>
              </a:cxn>
              <a:cxn ang="0">
                <a:pos x="182" y="40"/>
              </a:cxn>
              <a:cxn ang="0">
                <a:pos x="182" y="0"/>
              </a:cxn>
            </a:cxnLst>
            <a:rect l="0" t="0" r="r" b="b"/>
            <a:pathLst>
              <a:path w="241" h="248">
                <a:moveTo>
                  <a:pt x="234" y="141"/>
                </a:moveTo>
                <a:cubicBezTo>
                  <a:pt x="233" y="141"/>
                  <a:pt x="232" y="141"/>
                  <a:pt x="231" y="141"/>
                </a:cubicBezTo>
                <a:cubicBezTo>
                  <a:pt x="227" y="141"/>
                  <a:pt x="223" y="139"/>
                  <a:pt x="222" y="134"/>
                </a:cubicBezTo>
                <a:cubicBezTo>
                  <a:pt x="206" y="82"/>
                  <a:pt x="206" y="82"/>
                  <a:pt x="206" y="82"/>
                </a:cubicBezTo>
                <a:cubicBezTo>
                  <a:pt x="198" y="82"/>
                  <a:pt x="198" y="82"/>
                  <a:pt x="198" y="82"/>
                </a:cubicBezTo>
                <a:cubicBezTo>
                  <a:pt x="217" y="156"/>
                  <a:pt x="217" y="156"/>
                  <a:pt x="217" y="156"/>
                </a:cubicBezTo>
                <a:cubicBezTo>
                  <a:pt x="218" y="157"/>
                  <a:pt x="218" y="158"/>
                  <a:pt x="218" y="160"/>
                </a:cubicBezTo>
                <a:cubicBezTo>
                  <a:pt x="218" y="164"/>
                  <a:pt x="214" y="168"/>
                  <a:pt x="210" y="168"/>
                </a:cubicBezTo>
                <a:cubicBezTo>
                  <a:pt x="209" y="168"/>
                  <a:pt x="209" y="168"/>
                  <a:pt x="209" y="168"/>
                </a:cubicBezTo>
                <a:cubicBezTo>
                  <a:pt x="208" y="167"/>
                  <a:pt x="208" y="166"/>
                  <a:pt x="208" y="165"/>
                </a:cubicBezTo>
                <a:cubicBezTo>
                  <a:pt x="203" y="148"/>
                  <a:pt x="186" y="137"/>
                  <a:pt x="168" y="137"/>
                </a:cubicBezTo>
                <a:cubicBezTo>
                  <a:pt x="157" y="137"/>
                  <a:pt x="157" y="137"/>
                  <a:pt x="157" y="137"/>
                </a:cubicBezTo>
                <a:cubicBezTo>
                  <a:pt x="163" y="129"/>
                  <a:pt x="166" y="120"/>
                  <a:pt x="166" y="110"/>
                </a:cubicBezTo>
                <a:cubicBezTo>
                  <a:pt x="166" y="93"/>
                  <a:pt x="156" y="78"/>
                  <a:pt x="141" y="71"/>
                </a:cubicBezTo>
                <a:cubicBezTo>
                  <a:pt x="144" y="62"/>
                  <a:pt x="144" y="62"/>
                  <a:pt x="144" y="62"/>
                </a:cubicBezTo>
                <a:cubicBezTo>
                  <a:pt x="144" y="62"/>
                  <a:pt x="144" y="62"/>
                  <a:pt x="144" y="62"/>
                </a:cubicBezTo>
                <a:cubicBezTo>
                  <a:pt x="147" y="53"/>
                  <a:pt x="154" y="48"/>
                  <a:pt x="162" y="48"/>
                </a:cubicBezTo>
                <a:cubicBezTo>
                  <a:pt x="201" y="48"/>
                  <a:pt x="201" y="48"/>
                  <a:pt x="201" y="48"/>
                </a:cubicBezTo>
                <a:cubicBezTo>
                  <a:pt x="209" y="48"/>
                  <a:pt x="216" y="53"/>
                  <a:pt x="219" y="62"/>
                </a:cubicBezTo>
                <a:cubicBezTo>
                  <a:pt x="219" y="62"/>
                  <a:pt x="219" y="62"/>
                  <a:pt x="219" y="62"/>
                </a:cubicBezTo>
                <a:cubicBezTo>
                  <a:pt x="240" y="129"/>
                  <a:pt x="240" y="129"/>
                  <a:pt x="240" y="129"/>
                </a:cubicBezTo>
                <a:cubicBezTo>
                  <a:pt x="241" y="134"/>
                  <a:pt x="238" y="139"/>
                  <a:pt x="234" y="141"/>
                </a:cubicBezTo>
                <a:close/>
                <a:moveTo>
                  <a:pt x="176" y="237"/>
                </a:moveTo>
                <a:cubicBezTo>
                  <a:pt x="170" y="198"/>
                  <a:pt x="170" y="198"/>
                  <a:pt x="170" y="198"/>
                </a:cubicBezTo>
                <a:cubicBezTo>
                  <a:pt x="162" y="198"/>
                  <a:pt x="162" y="198"/>
                  <a:pt x="162" y="198"/>
                </a:cubicBezTo>
                <a:cubicBezTo>
                  <a:pt x="164" y="242"/>
                  <a:pt x="164" y="242"/>
                  <a:pt x="164" y="242"/>
                </a:cubicBezTo>
                <a:cubicBezTo>
                  <a:pt x="151" y="246"/>
                  <a:pt x="137" y="248"/>
                  <a:pt x="122" y="248"/>
                </a:cubicBezTo>
                <a:cubicBezTo>
                  <a:pt x="108" y="248"/>
                  <a:pt x="94" y="246"/>
                  <a:pt x="81" y="242"/>
                </a:cubicBezTo>
                <a:cubicBezTo>
                  <a:pt x="83" y="198"/>
                  <a:pt x="83" y="198"/>
                  <a:pt x="83" y="198"/>
                </a:cubicBezTo>
                <a:cubicBezTo>
                  <a:pt x="75" y="198"/>
                  <a:pt x="75" y="198"/>
                  <a:pt x="75" y="198"/>
                </a:cubicBezTo>
                <a:cubicBezTo>
                  <a:pt x="67" y="237"/>
                  <a:pt x="67" y="237"/>
                  <a:pt x="67" y="237"/>
                </a:cubicBezTo>
                <a:cubicBezTo>
                  <a:pt x="57" y="232"/>
                  <a:pt x="48" y="226"/>
                  <a:pt x="40" y="219"/>
                </a:cubicBezTo>
                <a:cubicBezTo>
                  <a:pt x="48" y="171"/>
                  <a:pt x="48" y="171"/>
                  <a:pt x="48" y="171"/>
                </a:cubicBezTo>
                <a:cubicBezTo>
                  <a:pt x="48" y="170"/>
                  <a:pt x="48" y="169"/>
                  <a:pt x="48" y="169"/>
                </a:cubicBezTo>
                <a:cubicBezTo>
                  <a:pt x="52" y="157"/>
                  <a:pt x="63" y="149"/>
                  <a:pt x="77" y="149"/>
                </a:cubicBezTo>
                <a:cubicBezTo>
                  <a:pt x="104" y="149"/>
                  <a:pt x="104" y="149"/>
                  <a:pt x="104" y="149"/>
                </a:cubicBezTo>
                <a:cubicBezTo>
                  <a:pt x="123" y="182"/>
                  <a:pt x="123" y="182"/>
                  <a:pt x="123" y="182"/>
                </a:cubicBezTo>
                <a:cubicBezTo>
                  <a:pt x="141" y="149"/>
                  <a:pt x="141" y="149"/>
                  <a:pt x="141" y="149"/>
                </a:cubicBezTo>
                <a:cubicBezTo>
                  <a:pt x="168" y="149"/>
                  <a:pt x="168" y="149"/>
                  <a:pt x="168" y="149"/>
                </a:cubicBezTo>
                <a:cubicBezTo>
                  <a:pt x="181" y="149"/>
                  <a:pt x="192" y="157"/>
                  <a:pt x="196" y="169"/>
                </a:cubicBezTo>
                <a:cubicBezTo>
                  <a:pt x="196" y="169"/>
                  <a:pt x="196" y="170"/>
                  <a:pt x="196" y="171"/>
                </a:cubicBezTo>
                <a:cubicBezTo>
                  <a:pt x="204" y="219"/>
                  <a:pt x="204" y="219"/>
                  <a:pt x="204" y="219"/>
                </a:cubicBezTo>
                <a:cubicBezTo>
                  <a:pt x="196" y="226"/>
                  <a:pt x="186" y="232"/>
                  <a:pt x="176" y="237"/>
                </a:cubicBezTo>
                <a:close/>
                <a:moveTo>
                  <a:pt x="35" y="169"/>
                </a:moveTo>
                <a:cubicBezTo>
                  <a:pt x="34" y="174"/>
                  <a:pt x="34" y="174"/>
                  <a:pt x="34" y="174"/>
                </a:cubicBezTo>
                <a:cubicBezTo>
                  <a:pt x="36" y="80"/>
                  <a:pt x="36" y="80"/>
                  <a:pt x="36" y="80"/>
                </a:cubicBezTo>
                <a:cubicBezTo>
                  <a:pt x="30" y="80"/>
                  <a:pt x="30" y="80"/>
                  <a:pt x="30" y="80"/>
                </a:cubicBezTo>
                <a:cubicBezTo>
                  <a:pt x="21" y="131"/>
                  <a:pt x="21" y="131"/>
                  <a:pt x="21" y="131"/>
                </a:cubicBezTo>
                <a:cubicBezTo>
                  <a:pt x="20" y="136"/>
                  <a:pt x="16" y="140"/>
                  <a:pt x="11" y="140"/>
                </a:cubicBezTo>
                <a:cubicBezTo>
                  <a:pt x="11" y="140"/>
                  <a:pt x="10" y="140"/>
                  <a:pt x="9" y="140"/>
                </a:cubicBezTo>
                <a:cubicBezTo>
                  <a:pt x="4" y="139"/>
                  <a:pt x="0" y="133"/>
                  <a:pt x="1" y="128"/>
                </a:cubicBezTo>
                <a:cubicBezTo>
                  <a:pt x="12" y="61"/>
                  <a:pt x="12" y="61"/>
                  <a:pt x="12" y="61"/>
                </a:cubicBezTo>
                <a:cubicBezTo>
                  <a:pt x="12" y="60"/>
                  <a:pt x="12" y="60"/>
                  <a:pt x="12" y="60"/>
                </a:cubicBezTo>
                <a:cubicBezTo>
                  <a:pt x="15" y="52"/>
                  <a:pt x="23" y="47"/>
                  <a:pt x="31" y="47"/>
                </a:cubicBezTo>
                <a:cubicBezTo>
                  <a:pt x="49" y="47"/>
                  <a:pt x="49" y="47"/>
                  <a:pt x="49" y="47"/>
                </a:cubicBezTo>
                <a:cubicBezTo>
                  <a:pt x="62" y="69"/>
                  <a:pt x="62" y="69"/>
                  <a:pt x="62" y="69"/>
                </a:cubicBezTo>
                <a:cubicBezTo>
                  <a:pt x="76" y="47"/>
                  <a:pt x="76" y="47"/>
                  <a:pt x="76" y="47"/>
                </a:cubicBezTo>
                <a:cubicBezTo>
                  <a:pt x="94" y="47"/>
                  <a:pt x="94" y="47"/>
                  <a:pt x="94" y="47"/>
                </a:cubicBezTo>
                <a:cubicBezTo>
                  <a:pt x="103" y="47"/>
                  <a:pt x="110" y="52"/>
                  <a:pt x="113" y="60"/>
                </a:cubicBezTo>
                <a:cubicBezTo>
                  <a:pt x="113" y="61"/>
                  <a:pt x="113" y="61"/>
                  <a:pt x="113" y="61"/>
                </a:cubicBezTo>
                <a:cubicBezTo>
                  <a:pt x="114" y="67"/>
                  <a:pt x="114" y="67"/>
                  <a:pt x="114" y="67"/>
                </a:cubicBezTo>
                <a:cubicBezTo>
                  <a:pt x="105" y="69"/>
                  <a:pt x="97" y="73"/>
                  <a:pt x="91" y="80"/>
                </a:cubicBezTo>
                <a:cubicBezTo>
                  <a:pt x="90" y="80"/>
                  <a:pt x="90" y="80"/>
                  <a:pt x="90" y="80"/>
                </a:cubicBezTo>
                <a:cubicBezTo>
                  <a:pt x="90" y="81"/>
                  <a:pt x="90" y="81"/>
                  <a:pt x="90" y="81"/>
                </a:cubicBezTo>
                <a:cubicBezTo>
                  <a:pt x="83" y="88"/>
                  <a:pt x="79" y="99"/>
                  <a:pt x="79" y="110"/>
                </a:cubicBezTo>
                <a:cubicBezTo>
                  <a:pt x="79" y="120"/>
                  <a:pt x="82" y="129"/>
                  <a:pt x="87" y="137"/>
                </a:cubicBezTo>
                <a:cubicBezTo>
                  <a:pt x="77" y="137"/>
                  <a:pt x="77" y="137"/>
                  <a:pt x="77" y="137"/>
                </a:cubicBezTo>
                <a:cubicBezTo>
                  <a:pt x="58" y="137"/>
                  <a:pt x="41" y="148"/>
                  <a:pt x="36" y="165"/>
                </a:cubicBezTo>
                <a:cubicBezTo>
                  <a:pt x="36" y="166"/>
                  <a:pt x="35" y="167"/>
                  <a:pt x="35" y="169"/>
                </a:cubicBezTo>
                <a:close/>
                <a:moveTo>
                  <a:pt x="62" y="0"/>
                </a:moveTo>
                <a:cubicBezTo>
                  <a:pt x="74" y="0"/>
                  <a:pt x="83" y="9"/>
                  <a:pt x="83" y="20"/>
                </a:cubicBezTo>
                <a:cubicBezTo>
                  <a:pt x="83" y="31"/>
                  <a:pt x="74" y="40"/>
                  <a:pt x="62" y="40"/>
                </a:cubicBezTo>
                <a:cubicBezTo>
                  <a:pt x="51" y="40"/>
                  <a:pt x="42" y="31"/>
                  <a:pt x="42" y="20"/>
                </a:cubicBezTo>
                <a:cubicBezTo>
                  <a:pt x="42" y="9"/>
                  <a:pt x="51" y="0"/>
                  <a:pt x="62" y="0"/>
                </a:cubicBezTo>
                <a:close/>
                <a:moveTo>
                  <a:pt x="122" y="79"/>
                </a:moveTo>
                <a:cubicBezTo>
                  <a:pt x="140" y="79"/>
                  <a:pt x="154" y="93"/>
                  <a:pt x="154" y="110"/>
                </a:cubicBezTo>
                <a:cubicBezTo>
                  <a:pt x="154" y="127"/>
                  <a:pt x="140" y="141"/>
                  <a:pt x="122" y="141"/>
                </a:cubicBezTo>
                <a:cubicBezTo>
                  <a:pt x="105" y="141"/>
                  <a:pt x="91" y="127"/>
                  <a:pt x="91" y="110"/>
                </a:cubicBezTo>
                <a:cubicBezTo>
                  <a:pt x="91" y="93"/>
                  <a:pt x="105" y="79"/>
                  <a:pt x="122" y="79"/>
                </a:cubicBezTo>
                <a:close/>
                <a:moveTo>
                  <a:pt x="182" y="0"/>
                </a:moveTo>
                <a:cubicBezTo>
                  <a:pt x="193" y="0"/>
                  <a:pt x="201" y="9"/>
                  <a:pt x="201" y="20"/>
                </a:cubicBezTo>
                <a:cubicBezTo>
                  <a:pt x="201" y="31"/>
                  <a:pt x="193" y="40"/>
                  <a:pt x="182" y="40"/>
                </a:cubicBezTo>
                <a:cubicBezTo>
                  <a:pt x="171" y="40"/>
                  <a:pt x="162" y="31"/>
                  <a:pt x="162" y="20"/>
                </a:cubicBezTo>
                <a:cubicBezTo>
                  <a:pt x="162" y="9"/>
                  <a:pt x="171" y="0"/>
                  <a:pt x="182" y="0"/>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9" name="Graphic 8" descr="Magnifying glass">
            <a:extLst>
              <a:ext uri="{FF2B5EF4-FFF2-40B4-BE49-F238E27FC236}">
                <a16:creationId xmlns:a16="http://schemas.microsoft.com/office/drawing/2014/main" id="{6F9A3514-1294-4543-A301-AE6C3834AA7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7615" y="4014817"/>
            <a:ext cx="424732" cy="424732"/>
          </a:xfrm>
          <a:prstGeom prst="rect">
            <a:avLst/>
          </a:prstGeom>
        </p:spPr>
      </p:pic>
    </p:spTree>
    <p:extLst>
      <p:ext uri="{BB962C8B-B14F-4D97-AF65-F5344CB8AC3E}">
        <p14:creationId xmlns:p14="http://schemas.microsoft.com/office/powerpoint/2010/main" val="3256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defTabSz="342884">
              <a:defRPr/>
            </a:pPr>
            <a:fld id="{36679B2B-0B95-3D41-A6BF-74EBACF9BD9F}" type="slidenum">
              <a:rPr lang="en-US">
                <a:solidFill>
                  <a:srgbClr val="B3B3B3"/>
                </a:solidFill>
              </a:rPr>
              <a:pPr defTabSz="342884">
                <a:defRPr/>
              </a:pPr>
              <a:t>50</a:t>
            </a:fld>
            <a:endParaRPr lang="en-US" dirty="0">
              <a:solidFill>
                <a:srgbClr val="B3B3B3"/>
              </a:solidFill>
            </a:endParaRPr>
          </a:p>
        </p:txBody>
      </p:sp>
    </p:spTree>
    <p:extLst>
      <p:ext uri="{BB962C8B-B14F-4D97-AF65-F5344CB8AC3E}">
        <p14:creationId xmlns:p14="http://schemas.microsoft.com/office/powerpoint/2010/main" val="389110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215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C60BB5-F94F-7D46-8BDA-1F1C9A823634}"/>
              </a:ext>
            </a:extLst>
          </p:cNvPr>
          <p:cNvSpPr/>
          <p:nvPr/>
        </p:nvSpPr>
        <p:spPr>
          <a:xfrm>
            <a:off x="1720737" y="2870614"/>
            <a:ext cx="2933248" cy="1156022"/>
          </a:xfrm>
          <a:prstGeom prst="rect">
            <a:avLst/>
          </a:prstGeom>
        </p:spPr>
        <p:txBody>
          <a:bodyPr wrap="square">
            <a:spAutoFit/>
          </a:bodyPr>
          <a:lstStyle/>
          <a:p>
            <a:pPr defTabSz="342815" eaLnBrk="0" fontAlgn="base" hangingPunct="0">
              <a:spcBef>
                <a:spcPts val="405"/>
              </a:spcBef>
              <a:spcAft>
                <a:spcPct val="0"/>
              </a:spcAft>
              <a:defRPr/>
            </a:pPr>
            <a:r>
              <a:rPr lang="en-CA" sz="1350" b="1" dirty="0">
                <a:solidFill>
                  <a:srgbClr val="3F3F3F"/>
                </a:solidFill>
                <a:latin typeface="Calibri Light" panose="020F0302020204030204"/>
                <a:cs typeface="Calibri"/>
              </a:rPr>
              <a:t>TIM CHAN</a:t>
            </a:r>
          </a:p>
          <a:p>
            <a:pPr defTabSz="342815" eaLnBrk="0" fontAlgn="base" hangingPunct="0">
              <a:spcBef>
                <a:spcPts val="405"/>
              </a:spcBef>
              <a:spcAft>
                <a:spcPct val="0"/>
              </a:spcAft>
              <a:defRPr/>
            </a:pPr>
            <a:r>
              <a:rPr lang="en-CA" sz="1050" dirty="0">
                <a:solidFill>
                  <a:srgbClr val="3F3F3F"/>
                </a:solidFill>
                <a:latin typeface="Calibri Light" panose="020F0302020204030204"/>
                <a:cs typeface="Calibri"/>
              </a:rPr>
              <a:t>Associate Vice-President</a:t>
            </a:r>
          </a:p>
          <a:p>
            <a:pPr defTabSz="342815" eaLnBrk="0" fontAlgn="base" hangingPunct="0">
              <a:spcBef>
                <a:spcPts val="405"/>
              </a:spcBef>
              <a:spcAft>
                <a:spcPct val="0"/>
              </a:spcAft>
              <a:defRPr/>
            </a:pPr>
            <a:r>
              <a:rPr lang="en-CA" sz="1050" dirty="0">
                <a:latin typeface="Calibri Light" panose="020F0302020204030204"/>
                <a:cs typeface="Calibri"/>
                <a:hlinkClick r:id="rId3">
                  <a:extLst>
                    <a:ext uri="{A12FA001-AC4F-418D-AE19-62706E023703}">
                      <ahyp:hlinkClr xmlns:ahyp="http://schemas.microsoft.com/office/drawing/2018/hyperlinkcolor" val="tx"/>
                    </a:ext>
                  </a:extLst>
                </a:hlinkClick>
              </a:rPr>
              <a:t>tchan@leger360.com</a:t>
            </a:r>
            <a:endParaRPr lang="en-CA" sz="1050" dirty="0">
              <a:latin typeface="Calibri Light" panose="020F0302020204030204"/>
              <a:cs typeface="Calibri"/>
            </a:endParaRPr>
          </a:p>
          <a:p>
            <a:pPr defTabSz="342815" eaLnBrk="0" fontAlgn="base" hangingPunct="0">
              <a:spcBef>
                <a:spcPts val="405"/>
              </a:spcBef>
              <a:spcAft>
                <a:spcPct val="0"/>
              </a:spcAft>
              <a:defRPr/>
            </a:pPr>
            <a:r>
              <a:rPr lang="en-CA" sz="1050" dirty="0">
                <a:solidFill>
                  <a:srgbClr val="3F3F3F"/>
                </a:solidFill>
                <a:latin typeface="Calibri Light" panose="020F0302020204030204"/>
                <a:cs typeface="Calibri"/>
              </a:rPr>
              <a:t>604-424-1017</a:t>
            </a:r>
          </a:p>
          <a:p>
            <a:pPr algn="ctr" defTabSz="342815" eaLnBrk="0" fontAlgn="base" hangingPunct="0">
              <a:lnSpc>
                <a:spcPct val="150000"/>
              </a:lnSpc>
              <a:spcBef>
                <a:spcPct val="0"/>
              </a:spcBef>
              <a:spcAft>
                <a:spcPct val="0"/>
              </a:spcAft>
              <a:defRPr/>
            </a:pPr>
            <a:endParaRPr lang="en-CA" sz="1050" dirty="0">
              <a:solidFill>
                <a:srgbClr val="3F3F3F"/>
              </a:solidFill>
              <a:latin typeface="Calibri Light" panose="020F0302020204030204"/>
            </a:endParaRPr>
          </a:p>
        </p:txBody>
      </p:sp>
      <p:sp>
        <p:nvSpPr>
          <p:cNvPr id="9" name="Rectangle 8">
            <a:extLst>
              <a:ext uri="{FF2B5EF4-FFF2-40B4-BE49-F238E27FC236}">
                <a16:creationId xmlns:a16="http://schemas.microsoft.com/office/drawing/2014/main" id="{E0962323-AA19-F94B-A29F-713C16703161}"/>
              </a:ext>
            </a:extLst>
          </p:cNvPr>
          <p:cNvSpPr/>
          <p:nvPr/>
        </p:nvSpPr>
        <p:spPr>
          <a:xfrm>
            <a:off x="4828725" y="2870618"/>
            <a:ext cx="2933248" cy="938719"/>
          </a:xfrm>
          <a:prstGeom prst="rect">
            <a:avLst/>
          </a:prstGeom>
        </p:spPr>
        <p:txBody>
          <a:bodyPr wrap="square">
            <a:spAutoFit/>
          </a:bodyPr>
          <a:lstStyle/>
          <a:p>
            <a:pPr defTabSz="342815">
              <a:spcBef>
                <a:spcPts val="405"/>
              </a:spcBef>
              <a:spcAft>
                <a:spcPct val="0"/>
              </a:spcAft>
              <a:defRPr/>
            </a:pPr>
            <a:r>
              <a:rPr lang="en-CA" sz="1350" b="1" dirty="0">
                <a:solidFill>
                  <a:srgbClr val="3F3F3F"/>
                </a:solidFill>
                <a:latin typeface="Calibri Light" panose="020F0302020204030204"/>
                <a:cs typeface="Calibri"/>
              </a:rPr>
              <a:t>LARISSA LOURENCO</a:t>
            </a:r>
            <a:endParaRPr lang="en-CA" sz="1350" dirty="0">
              <a:solidFill>
                <a:prstClr val="black"/>
              </a:solidFill>
              <a:latin typeface="Calibri" panose="020F0502020204030204"/>
            </a:endParaRPr>
          </a:p>
          <a:p>
            <a:pPr defTabSz="342815">
              <a:spcBef>
                <a:spcPts val="405"/>
              </a:spcBef>
              <a:spcAft>
                <a:spcPct val="0"/>
              </a:spcAft>
              <a:defRPr/>
            </a:pPr>
            <a:r>
              <a:rPr lang="en-CA" sz="1050" dirty="0">
                <a:solidFill>
                  <a:srgbClr val="3F3F3F"/>
                </a:solidFill>
                <a:latin typeface="Calibri Light" panose="020F0302020204030204"/>
                <a:cs typeface="Calibri"/>
              </a:rPr>
              <a:t>Research Analyst</a:t>
            </a:r>
          </a:p>
          <a:p>
            <a:pPr defTabSz="342815">
              <a:spcBef>
                <a:spcPts val="405"/>
              </a:spcBef>
              <a:spcAft>
                <a:spcPct val="0"/>
              </a:spcAft>
              <a:defRPr/>
            </a:pPr>
            <a:r>
              <a:rPr lang="en-CA" sz="1050" dirty="0">
                <a:latin typeface="Calibri Light" panose="020F0302020204030204"/>
                <a:cs typeface="Calibri"/>
                <a:hlinkClick r:id="rId4">
                  <a:extLst>
                    <a:ext uri="{A12FA001-AC4F-418D-AE19-62706E023703}">
                      <ahyp:hlinkClr xmlns:ahyp="http://schemas.microsoft.com/office/drawing/2018/hyperlinkcolor" val="tx"/>
                    </a:ext>
                  </a:extLst>
                </a:hlinkClick>
              </a:rPr>
              <a:t>llourenco@leger360.com</a:t>
            </a:r>
            <a:endParaRPr lang="en-CA" sz="1050" dirty="0">
              <a:latin typeface="Calibri Light" panose="020F0302020204030204"/>
              <a:cs typeface="Calibri"/>
            </a:endParaRPr>
          </a:p>
          <a:p>
            <a:pPr defTabSz="342815">
              <a:spcBef>
                <a:spcPts val="405"/>
              </a:spcBef>
              <a:spcAft>
                <a:spcPct val="0"/>
              </a:spcAft>
              <a:defRPr/>
            </a:pPr>
            <a:r>
              <a:rPr lang="en-CA" sz="1050" dirty="0">
                <a:solidFill>
                  <a:srgbClr val="3F3F3F"/>
                </a:solidFill>
                <a:latin typeface="Calibri Light" panose="020F0302020204030204"/>
                <a:cs typeface="Calibri"/>
              </a:rPr>
              <a:t>604-424-1017</a:t>
            </a:r>
          </a:p>
        </p:txBody>
      </p:sp>
      <p:pic>
        <p:nvPicPr>
          <p:cNvPr id="12" name="Image 11">
            <a:hlinkClick r:id="rId5"/>
            <a:extLst>
              <a:ext uri="{FF2B5EF4-FFF2-40B4-BE49-F238E27FC236}">
                <a16:creationId xmlns:a16="http://schemas.microsoft.com/office/drawing/2014/main" id="{F7811323-83C6-2445-BD75-6B80924B94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1971" y="3857491"/>
            <a:ext cx="273776" cy="273776"/>
          </a:xfrm>
          <a:prstGeom prst="rect">
            <a:avLst/>
          </a:prstGeom>
        </p:spPr>
      </p:pic>
      <p:pic>
        <p:nvPicPr>
          <p:cNvPr id="10" name="Image 9">
            <a:extLst>
              <a:ext uri="{FF2B5EF4-FFF2-40B4-BE49-F238E27FC236}">
                <a16:creationId xmlns:a16="http://schemas.microsoft.com/office/drawing/2014/main" id="{FD688A46-8230-478C-A6F6-BBAC08C927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07863" y="890743"/>
            <a:ext cx="2928275" cy="1681002"/>
          </a:xfrm>
          <a:prstGeom prst="rect">
            <a:avLst/>
          </a:prstGeom>
        </p:spPr>
      </p:pic>
    </p:spTree>
    <p:extLst>
      <p:ext uri="{BB962C8B-B14F-4D97-AF65-F5344CB8AC3E}">
        <p14:creationId xmlns:p14="http://schemas.microsoft.com/office/powerpoint/2010/main" val="616558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3629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AF688-B651-7D4E-9B10-934523B0414C}"/>
              </a:ext>
            </a:extLst>
          </p:cNvPr>
          <p:cNvSpPr>
            <a:spLocks noGrp="1"/>
          </p:cNvSpPr>
          <p:nvPr>
            <p:ph type="title"/>
          </p:nvPr>
        </p:nvSpPr>
        <p:spPr/>
        <p:txBody>
          <a:bodyPr/>
          <a:lstStyle/>
          <a:p>
            <a:r>
              <a:rPr lang="en-US" dirty="0"/>
              <a:t>BACKGROUND AND METHODOLOGY</a:t>
            </a:r>
          </a:p>
        </p:txBody>
      </p:sp>
      <p:sp>
        <p:nvSpPr>
          <p:cNvPr id="3" name="Text Placeholder 2">
            <a:extLst>
              <a:ext uri="{FF2B5EF4-FFF2-40B4-BE49-F238E27FC236}">
                <a16:creationId xmlns:a16="http://schemas.microsoft.com/office/drawing/2014/main" id="{23923438-4003-274F-A475-C215D919E709}"/>
              </a:ext>
            </a:extLst>
          </p:cNvPr>
          <p:cNvSpPr>
            <a:spLocks noGrp="1"/>
          </p:cNvSpPr>
          <p:nvPr>
            <p:ph type="body" sz="quarter" idx="13"/>
          </p:nvPr>
        </p:nvSpPr>
        <p:spPr>
          <a:xfrm>
            <a:off x="896292" y="1136650"/>
            <a:ext cx="7904807" cy="1234184"/>
          </a:xfrm>
        </p:spPr>
        <p:txBody>
          <a:bodyPr/>
          <a:lstStyle/>
          <a:p>
            <a:pPr>
              <a:spcBef>
                <a:spcPct val="0"/>
              </a:spcBef>
              <a:spcAft>
                <a:spcPts val="300"/>
              </a:spcAft>
              <a:buClr>
                <a:schemeClr val="bg1">
                  <a:lumMod val="50000"/>
                </a:schemeClr>
              </a:buClr>
            </a:pPr>
            <a:r>
              <a:rPr lang="en-US" sz="1600" b="1" cap="all" dirty="0">
                <a:solidFill>
                  <a:schemeClr val="tx2"/>
                </a:solidFill>
              </a:rPr>
              <a:t>PARTICIPANT Selection and contact</a:t>
            </a:r>
          </a:p>
        </p:txBody>
      </p:sp>
      <p:sp>
        <p:nvSpPr>
          <p:cNvPr id="4" name="Slide Number Placeholder 3">
            <a:extLst>
              <a:ext uri="{FF2B5EF4-FFF2-40B4-BE49-F238E27FC236}">
                <a16:creationId xmlns:a16="http://schemas.microsoft.com/office/drawing/2014/main" id="{5DDBA145-F528-2742-B493-ADC210AA783A}"/>
              </a:ext>
            </a:extLst>
          </p:cNvPr>
          <p:cNvSpPr>
            <a:spLocks noGrp="1"/>
          </p:cNvSpPr>
          <p:nvPr>
            <p:ph type="sldNum" sz="quarter" idx="12"/>
          </p:nvPr>
        </p:nvSpPr>
        <p:spPr/>
        <p:txBody>
          <a:bodyPr/>
          <a:lstStyle/>
          <a:p>
            <a:fld id="{36679B2B-0B95-3D41-A6BF-74EBACF9BD9F}" type="slidenum">
              <a:rPr lang="en-CA" noProof="0" smtClean="0"/>
              <a:pPr/>
              <a:t>6</a:t>
            </a:fld>
            <a:endParaRPr lang="en-CA" noProof="0" dirty="0"/>
          </a:p>
        </p:txBody>
      </p:sp>
      <p:sp>
        <p:nvSpPr>
          <p:cNvPr id="14" name="Text Placeholder 2">
            <a:extLst>
              <a:ext uri="{FF2B5EF4-FFF2-40B4-BE49-F238E27FC236}">
                <a16:creationId xmlns:a16="http://schemas.microsoft.com/office/drawing/2014/main" id="{F7C075AA-C51D-5943-97AA-2FAE60851488}"/>
              </a:ext>
            </a:extLst>
          </p:cNvPr>
          <p:cNvSpPr txBox="1">
            <a:spLocks/>
          </p:cNvSpPr>
          <p:nvPr/>
        </p:nvSpPr>
        <p:spPr>
          <a:xfrm>
            <a:off x="896293" y="1437501"/>
            <a:ext cx="7829770" cy="3228105"/>
          </a:xfrm>
          <a:prstGeom prst="rect">
            <a:avLst/>
          </a:prstGeom>
        </p:spPr>
        <p:txBody>
          <a:bodyPr/>
          <a:lstStyle>
            <a:lvl1pPr marL="342900" indent="-342900" algn="l" defTabSz="457200" rtl="0" eaLnBrk="1" latinLnBrk="0" hangingPunct="1">
              <a:spcBef>
                <a:spcPct val="20000"/>
              </a:spcBef>
              <a:buFont typeface="Arial"/>
              <a:buChar char="•"/>
              <a:defRPr sz="1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ct val="90000"/>
              </a:lnSpc>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447675">
              <a:spcBef>
                <a:spcPct val="0"/>
              </a:spcBef>
              <a:spcAft>
                <a:spcPts val="600"/>
              </a:spcAft>
              <a:buClr>
                <a:schemeClr val="bg1">
                  <a:lumMod val="50000"/>
                </a:schemeClr>
              </a:buClr>
              <a:buNone/>
            </a:pPr>
            <a:r>
              <a:rPr lang="en-CA" sz="1400" dirty="0"/>
              <a:t>BC Transit provided the sample files for this study, including names and contact information of people believed to be recent handyDART users in each market served by BC Transit. Leger refined, cleaned, and standardized the sample files, removing any cases missing any contact information that could not be imputed. Once the contact database was compiled, Leger selected a random sample of 7,000 records to participate in the study. In all, 7,000 surveys were sent out by mail to potential respondents. </a:t>
            </a:r>
          </a:p>
          <a:p>
            <a:pPr marL="0" indent="-447675">
              <a:spcBef>
                <a:spcPct val="0"/>
              </a:spcBef>
              <a:spcAft>
                <a:spcPts val="600"/>
              </a:spcAft>
              <a:buClr>
                <a:schemeClr val="bg1">
                  <a:lumMod val="50000"/>
                </a:schemeClr>
              </a:buClr>
              <a:buNone/>
            </a:pPr>
            <a:endParaRPr lang="en-CA" sz="1400" dirty="0"/>
          </a:p>
          <a:p>
            <a:pPr marL="0" indent="-447675">
              <a:spcBef>
                <a:spcPct val="0"/>
              </a:spcBef>
              <a:spcAft>
                <a:spcPts val="600"/>
              </a:spcAft>
              <a:buClr>
                <a:schemeClr val="bg1">
                  <a:lumMod val="50000"/>
                </a:schemeClr>
              </a:buClr>
              <a:buNone/>
            </a:pPr>
            <a:r>
              <a:rPr lang="en-CA" sz="1400" dirty="0"/>
              <a:t>Despite updating and/or removing any obviously unusable contact information, some records were identified as belonging to people who had not been active handyDART users in the past year.</a:t>
            </a:r>
          </a:p>
          <a:p>
            <a:pPr marL="0" indent="-447675">
              <a:spcBef>
                <a:spcPct val="0"/>
              </a:spcBef>
              <a:spcAft>
                <a:spcPts val="600"/>
              </a:spcAft>
              <a:buClr>
                <a:schemeClr val="bg1">
                  <a:lumMod val="50000"/>
                </a:schemeClr>
              </a:buClr>
              <a:buNone/>
            </a:pPr>
            <a:r>
              <a:rPr lang="en-CA" sz="1400" dirty="0"/>
              <a:t>About 18 people phoned Leger to advise that the addressee was deceased, had moved into a care facility, or was otherwise no longer a handyDART user.</a:t>
            </a:r>
          </a:p>
          <a:p>
            <a:pPr marL="0" indent="0">
              <a:spcAft>
                <a:spcPts val="600"/>
              </a:spcAft>
              <a:buFont typeface="Arial"/>
              <a:buNone/>
            </a:pPr>
            <a:endParaRPr lang="en-US" sz="1400" dirty="0"/>
          </a:p>
        </p:txBody>
      </p:sp>
      <p:sp>
        <p:nvSpPr>
          <p:cNvPr id="16" name="Freeform 28">
            <a:extLst>
              <a:ext uri="{FF2B5EF4-FFF2-40B4-BE49-F238E27FC236}">
                <a16:creationId xmlns:a16="http://schemas.microsoft.com/office/drawing/2014/main" id="{483367AB-0B2C-7849-B89D-AD972D15FA6B}"/>
              </a:ext>
            </a:extLst>
          </p:cNvPr>
          <p:cNvSpPr>
            <a:spLocks noEditPoints="1"/>
          </p:cNvSpPr>
          <p:nvPr/>
        </p:nvSpPr>
        <p:spPr bwMode="auto">
          <a:xfrm>
            <a:off x="436553" y="1118780"/>
            <a:ext cx="435849" cy="459302"/>
          </a:xfrm>
          <a:custGeom>
            <a:avLst/>
            <a:gdLst/>
            <a:ahLst/>
            <a:cxnLst>
              <a:cxn ang="0">
                <a:pos x="37" y="40"/>
              </a:cxn>
              <a:cxn ang="0">
                <a:pos x="24" y="28"/>
              </a:cxn>
              <a:cxn ang="0">
                <a:pos x="37" y="20"/>
              </a:cxn>
              <a:cxn ang="0">
                <a:pos x="37" y="40"/>
              </a:cxn>
              <a:cxn ang="0">
                <a:pos x="5" y="42"/>
              </a:cxn>
              <a:cxn ang="0">
                <a:pos x="20" y="28"/>
              </a:cxn>
              <a:cxn ang="0">
                <a:pos x="35" y="42"/>
              </a:cxn>
              <a:cxn ang="0">
                <a:pos x="5" y="42"/>
              </a:cxn>
              <a:cxn ang="0">
                <a:pos x="3" y="20"/>
              </a:cxn>
              <a:cxn ang="0">
                <a:pos x="17" y="28"/>
              </a:cxn>
              <a:cxn ang="0">
                <a:pos x="3" y="40"/>
              </a:cxn>
              <a:cxn ang="0">
                <a:pos x="3" y="20"/>
              </a:cxn>
              <a:cxn ang="0">
                <a:pos x="20" y="4"/>
              </a:cxn>
              <a:cxn ang="0">
                <a:pos x="35" y="16"/>
              </a:cxn>
              <a:cxn ang="0">
                <a:pos x="5" y="16"/>
              </a:cxn>
              <a:cxn ang="0">
                <a:pos x="20" y="4"/>
              </a:cxn>
              <a:cxn ang="0">
                <a:pos x="40" y="17"/>
              </a:cxn>
              <a:cxn ang="0">
                <a:pos x="40" y="17"/>
              </a:cxn>
              <a:cxn ang="0">
                <a:pos x="40" y="17"/>
              </a:cxn>
              <a:cxn ang="0">
                <a:pos x="40" y="17"/>
              </a:cxn>
              <a:cxn ang="0">
                <a:pos x="40" y="17"/>
              </a:cxn>
              <a:cxn ang="0">
                <a:pos x="40" y="16"/>
              </a:cxn>
              <a:cxn ang="0">
                <a:pos x="39" y="16"/>
              </a:cxn>
              <a:cxn ang="0">
                <a:pos x="20" y="0"/>
              </a:cxn>
              <a:cxn ang="0">
                <a:pos x="1" y="16"/>
              </a:cxn>
              <a:cxn ang="0">
                <a:pos x="1" y="16"/>
              </a:cxn>
              <a:cxn ang="0">
                <a:pos x="1" y="17"/>
              </a:cxn>
              <a:cxn ang="0">
                <a:pos x="1" y="17"/>
              </a:cxn>
              <a:cxn ang="0">
                <a:pos x="1" y="17"/>
              </a:cxn>
              <a:cxn ang="0">
                <a:pos x="1" y="17"/>
              </a:cxn>
              <a:cxn ang="0">
                <a:pos x="0" y="17"/>
              </a:cxn>
              <a:cxn ang="0">
                <a:pos x="0" y="17"/>
              </a:cxn>
              <a:cxn ang="0">
                <a:pos x="0" y="17"/>
              </a:cxn>
              <a:cxn ang="0">
                <a:pos x="0" y="19"/>
              </a:cxn>
              <a:cxn ang="0">
                <a:pos x="0" y="42"/>
              </a:cxn>
              <a:cxn ang="0">
                <a:pos x="0" y="43"/>
              </a:cxn>
              <a:cxn ang="0">
                <a:pos x="2" y="44"/>
              </a:cxn>
              <a:cxn ang="0">
                <a:pos x="39" y="44"/>
              </a:cxn>
              <a:cxn ang="0">
                <a:pos x="40" y="43"/>
              </a:cxn>
              <a:cxn ang="0">
                <a:pos x="40" y="42"/>
              </a:cxn>
              <a:cxn ang="0">
                <a:pos x="40" y="19"/>
              </a:cxn>
              <a:cxn ang="0">
                <a:pos x="40" y="17"/>
              </a:cxn>
              <a:cxn ang="0">
                <a:pos x="40" y="17"/>
              </a:cxn>
              <a:cxn ang="0">
                <a:pos x="40" y="17"/>
              </a:cxn>
            </a:cxnLst>
            <a:rect l="0" t="0" r="r" b="b"/>
            <a:pathLst>
              <a:path w="40" h="44">
                <a:moveTo>
                  <a:pt x="37" y="40"/>
                </a:moveTo>
                <a:cubicBezTo>
                  <a:pt x="24" y="28"/>
                  <a:pt x="24" y="28"/>
                  <a:pt x="24" y="28"/>
                </a:cubicBezTo>
                <a:cubicBezTo>
                  <a:pt x="37" y="20"/>
                  <a:pt x="37" y="20"/>
                  <a:pt x="37" y="20"/>
                </a:cubicBezTo>
                <a:lnTo>
                  <a:pt x="37" y="40"/>
                </a:lnTo>
                <a:close/>
                <a:moveTo>
                  <a:pt x="5" y="42"/>
                </a:moveTo>
                <a:cubicBezTo>
                  <a:pt x="20" y="28"/>
                  <a:pt x="20" y="28"/>
                  <a:pt x="20" y="28"/>
                </a:cubicBezTo>
                <a:cubicBezTo>
                  <a:pt x="35" y="42"/>
                  <a:pt x="35" y="42"/>
                  <a:pt x="35" y="42"/>
                </a:cubicBezTo>
                <a:lnTo>
                  <a:pt x="5" y="42"/>
                </a:lnTo>
                <a:close/>
                <a:moveTo>
                  <a:pt x="3" y="20"/>
                </a:moveTo>
                <a:cubicBezTo>
                  <a:pt x="17" y="28"/>
                  <a:pt x="17" y="28"/>
                  <a:pt x="17" y="28"/>
                </a:cubicBezTo>
                <a:cubicBezTo>
                  <a:pt x="3" y="40"/>
                  <a:pt x="3" y="40"/>
                  <a:pt x="3" y="40"/>
                </a:cubicBezTo>
                <a:lnTo>
                  <a:pt x="3" y="20"/>
                </a:lnTo>
                <a:close/>
                <a:moveTo>
                  <a:pt x="20" y="4"/>
                </a:moveTo>
                <a:cubicBezTo>
                  <a:pt x="35" y="16"/>
                  <a:pt x="35" y="16"/>
                  <a:pt x="35" y="16"/>
                </a:cubicBezTo>
                <a:cubicBezTo>
                  <a:pt x="5" y="16"/>
                  <a:pt x="5" y="16"/>
                  <a:pt x="5" y="16"/>
                </a:cubicBezTo>
                <a:lnTo>
                  <a:pt x="20" y="4"/>
                </a:lnTo>
                <a:close/>
                <a:moveTo>
                  <a:pt x="40" y="17"/>
                </a:moveTo>
                <a:cubicBezTo>
                  <a:pt x="40" y="17"/>
                  <a:pt x="40" y="17"/>
                  <a:pt x="40" y="17"/>
                </a:cubicBezTo>
                <a:cubicBezTo>
                  <a:pt x="40" y="17"/>
                  <a:pt x="40" y="17"/>
                  <a:pt x="40" y="17"/>
                </a:cubicBezTo>
                <a:cubicBezTo>
                  <a:pt x="40" y="17"/>
                  <a:pt x="40" y="17"/>
                  <a:pt x="40" y="17"/>
                </a:cubicBezTo>
                <a:cubicBezTo>
                  <a:pt x="40" y="17"/>
                  <a:pt x="40" y="17"/>
                  <a:pt x="40" y="17"/>
                </a:cubicBezTo>
                <a:cubicBezTo>
                  <a:pt x="40" y="16"/>
                  <a:pt x="40" y="16"/>
                  <a:pt x="40" y="16"/>
                </a:cubicBezTo>
                <a:cubicBezTo>
                  <a:pt x="39" y="16"/>
                  <a:pt x="39" y="16"/>
                  <a:pt x="39" y="16"/>
                </a:cubicBezTo>
                <a:cubicBezTo>
                  <a:pt x="20" y="0"/>
                  <a:pt x="20" y="0"/>
                  <a:pt x="20" y="0"/>
                </a:cubicBezTo>
                <a:cubicBezTo>
                  <a:pt x="1" y="16"/>
                  <a:pt x="1" y="16"/>
                  <a:pt x="1" y="16"/>
                </a:cubicBezTo>
                <a:cubicBezTo>
                  <a:pt x="1" y="16"/>
                  <a:pt x="1" y="16"/>
                  <a:pt x="1" y="16"/>
                </a:cubicBezTo>
                <a:cubicBezTo>
                  <a:pt x="1" y="17"/>
                  <a:pt x="1" y="17"/>
                  <a:pt x="1" y="17"/>
                </a:cubicBezTo>
                <a:cubicBezTo>
                  <a:pt x="1" y="17"/>
                  <a:pt x="1" y="17"/>
                  <a:pt x="1" y="17"/>
                </a:cubicBezTo>
                <a:cubicBezTo>
                  <a:pt x="1" y="17"/>
                  <a:pt x="1" y="17"/>
                  <a:pt x="1" y="17"/>
                </a:cubicBezTo>
                <a:cubicBezTo>
                  <a:pt x="1" y="17"/>
                  <a:pt x="1" y="17"/>
                  <a:pt x="1" y="17"/>
                </a:cubicBezTo>
                <a:cubicBezTo>
                  <a:pt x="0" y="17"/>
                  <a:pt x="0" y="17"/>
                  <a:pt x="0" y="17"/>
                </a:cubicBezTo>
                <a:cubicBezTo>
                  <a:pt x="0" y="17"/>
                  <a:pt x="0" y="17"/>
                  <a:pt x="0" y="17"/>
                </a:cubicBezTo>
                <a:cubicBezTo>
                  <a:pt x="0" y="17"/>
                  <a:pt x="0" y="17"/>
                  <a:pt x="0" y="17"/>
                </a:cubicBezTo>
                <a:cubicBezTo>
                  <a:pt x="0" y="19"/>
                  <a:pt x="0" y="19"/>
                  <a:pt x="0" y="19"/>
                </a:cubicBezTo>
                <a:cubicBezTo>
                  <a:pt x="0" y="42"/>
                  <a:pt x="0" y="42"/>
                  <a:pt x="0" y="42"/>
                </a:cubicBezTo>
                <a:cubicBezTo>
                  <a:pt x="0" y="43"/>
                  <a:pt x="0" y="43"/>
                  <a:pt x="0" y="43"/>
                </a:cubicBezTo>
                <a:cubicBezTo>
                  <a:pt x="0" y="44"/>
                  <a:pt x="1" y="44"/>
                  <a:pt x="2" y="44"/>
                </a:cubicBezTo>
                <a:cubicBezTo>
                  <a:pt x="39" y="44"/>
                  <a:pt x="39" y="44"/>
                  <a:pt x="39" y="44"/>
                </a:cubicBezTo>
                <a:cubicBezTo>
                  <a:pt x="39" y="44"/>
                  <a:pt x="40" y="44"/>
                  <a:pt x="40" y="43"/>
                </a:cubicBezTo>
                <a:cubicBezTo>
                  <a:pt x="40" y="42"/>
                  <a:pt x="40" y="42"/>
                  <a:pt x="40" y="42"/>
                </a:cubicBezTo>
                <a:cubicBezTo>
                  <a:pt x="40" y="19"/>
                  <a:pt x="40" y="19"/>
                  <a:pt x="40" y="19"/>
                </a:cubicBezTo>
                <a:cubicBezTo>
                  <a:pt x="40" y="17"/>
                  <a:pt x="40" y="17"/>
                  <a:pt x="40" y="17"/>
                </a:cubicBezTo>
                <a:cubicBezTo>
                  <a:pt x="40" y="17"/>
                  <a:pt x="40" y="17"/>
                  <a:pt x="40" y="17"/>
                </a:cubicBezTo>
                <a:cubicBezTo>
                  <a:pt x="40" y="17"/>
                  <a:pt x="40" y="17"/>
                  <a:pt x="40" y="1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7" name="Freeform 10">
            <a:extLst>
              <a:ext uri="{FF2B5EF4-FFF2-40B4-BE49-F238E27FC236}">
                <a16:creationId xmlns:a16="http://schemas.microsoft.com/office/drawing/2014/main" id="{29A48E2D-EEB6-3745-892E-A0EFA3DFEB5A}"/>
              </a:ext>
            </a:extLst>
          </p:cNvPr>
          <p:cNvSpPr>
            <a:spLocks noEditPoints="1"/>
          </p:cNvSpPr>
          <p:nvPr/>
        </p:nvSpPr>
        <p:spPr bwMode="auto">
          <a:xfrm>
            <a:off x="384617" y="2967885"/>
            <a:ext cx="485089" cy="424732"/>
          </a:xfrm>
          <a:custGeom>
            <a:avLst/>
            <a:gdLst/>
            <a:ahLst/>
            <a:cxnLst>
              <a:cxn ang="0">
                <a:pos x="115" y="140"/>
              </a:cxn>
              <a:cxn ang="0">
                <a:pos x="119" y="141"/>
              </a:cxn>
              <a:cxn ang="0">
                <a:pos x="123" y="143"/>
              </a:cxn>
              <a:cxn ang="0">
                <a:pos x="126" y="147"/>
              </a:cxn>
              <a:cxn ang="0">
                <a:pos x="127" y="152"/>
              </a:cxn>
              <a:cxn ang="0">
                <a:pos x="126" y="156"/>
              </a:cxn>
              <a:cxn ang="0">
                <a:pos x="123" y="160"/>
              </a:cxn>
              <a:cxn ang="0">
                <a:pos x="119" y="162"/>
              </a:cxn>
              <a:cxn ang="0">
                <a:pos x="115" y="163"/>
              </a:cxn>
              <a:cxn ang="0">
                <a:pos x="110" y="162"/>
              </a:cxn>
              <a:cxn ang="0">
                <a:pos x="106" y="160"/>
              </a:cxn>
              <a:cxn ang="0">
                <a:pos x="104" y="156"/>
              </a:cxn>
              <a:cxn ang="0">
                <a:pos x="103" y="152"/>
              </a:cxn>
              <a:cxn ang="0">
                <a:pos x="106" y="143"/>
              </a:cxn>
              <a:cxn ang="0">
                <a:pos x="115" y="140"/>
              </a:cxn>
              <a:cxn ang="0">
                <a:pos x="103" y="91"/>
              </a:cxn>
              <a:cxn ang="0">
                <a:pos x="102" y="85"/>
              </a:cxn>
              <a:cxn ang="0">
                <a:pos x="106" y="77"/>
              </a:cxn>
              <a:cxn ang="0">
                <a:pos x="115" y="75"/>
              </a:cxn>
              <a:cxn ang="0">
                <a:pos x="124" y="77"/>
              </a:cxn>
              <a:cxn ang="0">
                <a:pos x="127" y="85"/>
              </a:cxn>
              <a:cxn ang="0">
                <a:pos x="126" y="91"/>
              </a:cxn>
              <a:cxn ang="0">
                <a:pos x="118" y="132"/>
              </a:cxn>
              <a:cxn ang="0">
                <a:pos x="111" y="132"/>
              </a:cxn>
              <a:cxn ang="0">
                <a:pos x="103" y="91"/>
              </a:cxn>
              <a:cxn ang="0">
                <a:pos x="27" y="179"/>
              </a:cxn>
              <a:cxn ang="0">
                <a:pos x="115" y="28"/>
              </a:cxn>
              <a:cxn ang="0">
                <a:pos x="202" y="179"/>
              </a:cxn>
              <a:cxn ang="0">
                <a:pos x="27" y="179"/>
              </a:cxn>
              <a:cxn ang="0">
                <a:pos x="226" y="177"/>
              </a:cxn>
              <a:cxn ang="0">
                <a:pos x="128" y="7"/>
              </a:cxn>
              <a:cxn ang="0">
                <a:pos x="115" y="0"/>
              </a:cxn>
              <a:cxn ang="0">
                <a:pos x="101" y="7"/>
              </a:cxn>
              <a:cxn ang="0">
                <a:pos x="3" y="177"/>
              </a:cxn>
              <a:cxn ang="0">
                <a:pos x="3" y="193"/>
              </a:cxn>
              <a:cxn ang="0">
                <a:pos x="16" y="200"/>
              </a:cxn>
              <a:cxn ang="0">
                <a:pos x="213" y="200"/>
              </a:cxn>
              <a:cxn ang="0">
                <a:pos x="226" y="193"/>
              </a:cxn>
              <a:cxn ang="0">
                <a:pos x="226" y="177"/>
              </a:cxn>
            </a:cxnLst>
            <a:rect l="0" t="0" r="r" b="b"/>
            <a:pathLst>
              <a:path w="229" h="200">
                <a:moveTo>
                  <a:pt x="115" y="140"/>
                </a:moveTo>
                <a:cubicBezTo>
                  <a:pt x="116" y="140"/>
                  <a:pt x="118" y="140"/>
                  <a:pt x="119" y="141"/>
                </a:cubicBezTo>
                <a:cubicBezTo>
                  <a:pt x="121" y="141"/>
                  <a:pt x="122" y="142"/>
                  <a:pt x="123" y="143"/>
                </a:cubicBezTo>
                <a:cubicBezTo>
                  <a:pt x="124" y="144"/>
                  <a:pt x="125" y="145"/>
                  <a:pt x="126" y="147"/>
                </a:cubicBezTo>
                <a:cubicBezTo>
                  <a:pt x="126" y="148"/>
                  <a:pt x="127" y="150"/>
                  <a:pt x="127" y="152"/>
                </a:cubicBezTo>
                <a:cubicBezTo>
                  <a:pt x="127" y="153"/>
                  <a:pt x="126" y="155"/>
                  <a:pt x="126" y="156"/>
                </a:cubicBezTo>
                <a:cubicBezTo>
                  <a:pt x="125" y="158"/>
                  <a:pt x="124" y="159"/>
                  <a:pt x="123" y="160"/>
                </a:cubicBezTo>
                <a:cubicBezTo>
                  <a:pt x="122" y="161"/>
                  <a:pt x="121" y="162"/>
                  <a:pt x="119" y="162"/>
                </a:cubicBezTo>
                <a:cubicBezTo>
                  <a:pt x="118" y="163"/>
                  <a:pt x="116" y="163"/>
                  <a:pt x="115" y="163"/>
                </a:cubicBezTo>
                <a:cubicBezTo>
                  <a:pt x="113" y="163"/>
                  <a:pt x="111" y="163"/>
                  <a:pt x="110" y="162"/>
                </a:cubicBezTo>
                <a:cubicBezTo>
                  <a:pt x="108" y="162"/>
                  <a:pt x="107" y="161"/>
                  <a:pt x="106" y="160"/>
                </a:cubicBezTo>
                <a:cubicBezTo>
                  <a:pt x="105" y="159"/>
                  <a:pt x="105" y="158"/>
                  <a:pt x="104" y="156"/>
                </a:cubicBezTo>
                <a:cubicBezTo>
                  <a:pt x="103" y="155"/>
                  <a:pt x="103" y="153"/>
                  <a:pt x="103" y="152"/>
                </a:cubicBezTo>
                <a:cubicBezTo>
                  <a:pt x="103" y="148"/>
                  <a:pt x="104" y="145"/>
                  <a:pt x="106" y="143"/>
                </a:cubicBezTo>
                <a:cubicBezTo>
                  <a:pt x="108" y="141"/>
                  <a:pt x="111" y="140"/>
                  <a:pt x="115" y="140"/>
                </a:cubicBezTo>
                <a:close/>
                <a:moveTo>
                  <a:pt x="103" y="91"/>
                </a:moveTo>
                <a:cubicBezTo>
                  <a:pt x="102" y="88"/>
                  <a:pt x="102" y="86"/>
                  <a:pt x="102" y="85"/>
                </a:cubicBezTo>
                <a:cubicBezTo>
                  <a:pt x="102" y="82"/>
                  <a:pt x="103" y="79"/>
                  <a:pt x="106" y="77"/>
                </a:cubicBezTo>
                <a:cubicBezTo>
                  <a:pt x="108" y="76"/>
                  <a:pt x="111" y="75"/>
                  <a:pt x="115" y="75"/>
                </a:cubicBezTo>
                <a:cubicBezTo>
                  <a:pt x="118" y="75"/>
                  <a:pt x="121" y="76"/>
                  <a:pt x="124" y="77"/>
                </a:cubicBezTo>
                <a:cubicBezTo>
                  <a:pt x="126" y="79"/>
                  <a:pt x="127" y="82"/>
                  <a:pt x="127" y="85"/>
                </a:cubicBezTo>
                <a:cubicBezTo>
                  <a:pt x="127" y="86"/>
                  <a:pt x="127" y="88"/>
                  <a:pt x="126" y="91"/>
                </a:cubicBezTo>
                <a:cubicBezTo>
                  <a:pt x="118" y="132"/>
                  <a:pt x="118" y="132"/>
                  <a:pt x="118" y="132"/>
                </a:cubicBezTo>
                <a:cubicBezTo>
                  <a:pt x="111" y="132"/>
                  <a:pt x="111" y="132"/>
                  <a:pt x="111" y="132"/>
                </a:cubicBezTo>
                <a:lnTo>
                  <a:pt x="103" y="91"/>
                </a:lnTo>
                <a:close/>
                <a:moveTo>
                  <a:pt x="27" y="179"/>
                </a:moveTo>
                <a:cubicBezTo>
                  <a:pt x="115" y="28"/>
                  <a:pt x="115" y="28"/>
                  <a:pt x="115" y="28"/>
                </a:cubicBezTo>
                <a:cubicBezTo>
                  <a:pt x="202" y="179"/>
                  <a:pt x="202" y="179"/>
                  <a:pt x="202" y="179"/>
                </a:cubicBezTo>
                <a:lnTo>
                  <a:pt x="27" y="179"/>
                </a:lnTo>
                <a:close/>
                <a:moveTo>
                  <a:pt x="226" y="177"/>
                </a:moveTo>
                <a:cubicBezTo>
                  <a:pt x="128" y="7"/>
                  <a:pt x="128" y="7"/>
                  <a:pt x="128" y="7"/>
                </a:cubicBezTo>
                <a:cubicBezTo>
                  <a:pt x="125" y="2"/>
                  <a:pt x="120" y="0"/>
                  <a:pt x="115" y="0"/>
                </a:cubicBezTo>
                <a:cubicBezTo>
                  <a:pt x="109" y="0"/>
                  <a:pt x="104" y="2"/>
                  <a:pt x="101" y="7"/>
                </a:cubicBezTo>
                <a:cubicBezTo>
                  <a:pt x="3" y="177"/>
                  <a:pt x="3" y="177"/>
                  <a:pt x="3" y="177"/>
                </a:cubicBezTo>
                <a:cubicBezTo>
                  <a:pt x="0" y="182"/>
                  <a:pt x="0" y="188"/>
                  <a:pt x="3" y="193"/>
                </a:cubicBezTo>
                <a:cubicBezTo>
                  <a:pt x="6" y="197"/>
                  <a:pt x="11" y="200"/>
                  <a:pt x="16" y="200"/>
                </a:cubicBezTo>
                <a:cubicBezTo>
                  <a:pt x="213" y="200"/>
                  <a:pt x="213" y="200"/>
                  <a:pt x="213" y="200"/>
                </a:cubicBezTo>
                <a:cubicBezTo>
                  <a:pt x="219" y="200"/>
                  <a:pt x="224" y="197"/>
                  <a:pt x="226" y="193"/>
                </a:cubicBezTo>
                <a:cubicBezTo>
                  <a:pt x="229" y="188"/>
                  <a:pt x="229" y="182"/>
                  <a:pt x="226" y="17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35400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 - up of a logo&#10;&#10;Description automatically generated with low confidence">
            <a:extLst>
              <a:ext uri="{FF2B5EF4-FFF2-40B4-BE49-F238E27FC236}">
                <a16:creationId xmlns:a16="http://schemas.microsoft.com/office/drawing/2014/main" id="{4C8C2823-6BAE-44C3-AF9A-9565D86CFF23}"/>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7668" b="7668"/>
          <a:stretch>
            <a:fillRect/>
          </a:stretch>
        </p:blipFill>
        <p:spPr>
          <a:xfrm>
            <a:off x="0" y="0"/>
            <a:ext cx="9144000" cy="5143500"/>
          </a:xfrm>
        </p:spPr>
      </p:pic>
      <p:sp>
        <p:nvSpPr>
          <p:cNvPr id="7" name="Title 6"/>
          <p:cNvSpPr>
            <a:spLocks noGrp="1"/>
          </p:cNvSpPr>
          <p:nvPr>
            <p:ph type="title"/>
          </p:nvPr>
        </p:nvSpPr>
        <p:spPr/>
        <p:txBody>
          <a:bodyPr>
            <a:normAutofit/>
          </a:bodyPr>
          <a:lstStyle/>
          <a:p>
            <a:r>
              <a:rPr lang="en-US" dirty="0"/>
              <a:t>KEY FINDINGS</a:t>
            </a:r>
            <a:endParaRPr lang="fr-CA" noProof="0" dirty="0"/>
          </a:p>
        </p:txBody>
      </p:sp>
      <p:pic>
        <p:nvPicPr>
          <p:cNvPr id="9" name="Image 4">
            <a:extLst>
              <a:ext uri="{FF2B5EF4-FFF2-40B4-BE49-F238E27FC236}">
                <a16:creationId xmlns:a16="http://schemas.microsoft.com/office/drawing/2014/main" id="{F3EE6B1B-9E19-D94E-8AFD-F8C9F621B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7995" y="95831"/>
            <a:ext cx="888527" cy="480116"/>
          </a:xfrm>
          <a:prstGeom prst="rect">
            <a:avLst/>
          </a:prstGeom>
          <a:effectLst/>
        </p:spPr>
      </p:pic>
    </p:spTree>
    <p:extLst>
      <p:ext uri="{BB962C8B-B14F-4D97-AF65-F5344CB8AC3E}">
        <p14:creationId xmlns:p14="http://schemas.microsoft.com/office/powerpoint/2010/main" val="122490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B863A5-991D-B64A-9097-85CD2BEA0AD9}"/>
              </a:ext>
            </a:extLst>
          </p:cNvPr>
          <p:cNvSpPr>
            <a:spLocks noGrp="1"/>
          </p:cNvSpPr>
          <p:nvPr>
            <p:ph type="title"/>
          </p:nvPr>
        </p:nvSpPr>
        <p:spPr>
          <a:xfrm>
            <a:off x="373821" y="335654"/>
            <a:ext cx="7239314" cy="424732"/>
          </a:xfrm>
        </p:spPr>
        <p:txBody>
          <a:bodyPr/>
          <a:lstStyle/>
          <a:p>
            <a:r>
              <a:rPr lang="en-CA" dirty="0"/>
              <a:t>Key Findings (p. 1 of 2)</a:t>
            </a:r>
            <a:endParaRPr lang="en-US" dirty="0"/>
          </a:p>
        </p:txBody>
      </p:sp>
      <p:sp>
        <p:nvSpPr>
          <p:cNvPr id="13" name="Text Placeholder 12">
            <a:extLst>
              <a:ext uri="{FF2B5EF4-FFF2-40B4-BE49-F238E27FC236}">
                <a16:creationId xmlns:a16="http://schemas.microsoft.com/office/drawing/2014/main" id="{EFACD128-6AAB-0445-ABB7-376879947E5A}"/>
              </a:ext>
            </a:extLst>
          </p:cNvPr>
          <p:cNvSpPr>
            <a:spLocks noGrp="1"/>
          </p:cNvSpPr>
          <p:nvPr>
            <p:ph type="body" sz="quarter" idx="13"/>
          </p:nvPr>
        </p:nvSpPr>
        <p:spPr>
          <a:xfrm>
            <a:off x="373318" y="750570"/>
            <a:ext cx="8427782" cy="4099584"/>
          </a:xfrm>
        </p:spPr>
        <p:txBody>
          <a:bodyPr/>
          <a:lstStyle/>
          <a:p>
            <a:r>
              <a:rPr lang="en-CA" sz="1200" b="1" i="1" dirty="0">
                <a:solidFill>
                  <a:schemeClr val="tx2"/>
                </a:solidFill>
              </a:rPr>
              <a:t>The use of handyDART recovered in 2022 to near pre-pandemic 2020 levels likely due to the majority of the population being vaccinated</a:t>
            </a:r>
          </a:p>
          <a:p>
            <a:pPr marL="380990" indent="-380990">
              <a:buFont typeface="Wingdings" panose="05000000000000000000" pitchFamily="2" charset="2"/>
              <a:buChar char="§"/>
            </a:pPr>
            <a:r>
              <a:rPr lang="en-CA" sz="1200" dirty="0"/>
              <a:t>One-quarter use handyDART 5+ days or 2 to 3 days per week, a significant increase from 2021.</a:t>
            </a:r>
          </a:p>
          <a:p>
            <a:pPr marL="380990" indent="-380990">
              <a:buFont typeface="Wingdings" panose="05000000000000000000" pitchFamily="2" charset="2"/>
              <a:buChar char="§"/>
            </a:pPr>
            <a:r>
              <a:rPr lang="en-CA" sz="1200" dirty="0"/>
              <a:t>28% of riders use handyDART less than once a month, which is a 7-point decrease compared to 2021.</a:t>
            </a:r>
          </a:p>
          <a:p>
            <a:pPr marL="380990" indent="-380990">
              <a:buFont typeface="Wingdings" panose="05000000000000000000" pitchFamily="2" charset="2"/>
              <a:buChar char="§"/>
            </a:pPr>
            <a:r>
              <a:rPr lang="en-CA" sz="1200" dirty="0"/>
              <a:t>Four in ten say they use handyDART about the same amount compared to a year ago while two in ten say they are using it more frequently.</a:t>
            </a:r>
          </a:p>
          <a:p>
            <a:pPr marL="380990" indent="-380990">
              <a:buFont typeface="Wingdings" panose="05000000000000000000" pitchFamily="2" charset="2"/>
              <a:buChar char="§"/>
            </a:pPr>
            <a:r>
              <a:rPr lang="en-US" sz="1200" dirty="0"/>
              <a:t>Medical appointments remain the main trip purpose for two-thirds of handyDART riders, followed by running errands (30%). </a:t>
            </a:r>
          </a:p>
          <a:p>
            <a:endParaRPr lang="en-CA" sz="1200" dirty="0"/>
          </a:p>
          <a:p>
            <a:pPr marL="0" lvl="1" indent="0">
              <a:buNone/>
            </a:pPr>
            <a:r>
              <a:rPr lang="en-CA" sz="1200" b="1" i="1" dirty="0">
                <a:solidFill>
                  <a:schemeClr val="tx2"/>
                </a:solidFill>
              </a:rPr>
              <a:t>handyDART service availability dropped in 2022</a:t>
            </a:r>
          </a:p>
          <a:p>
            <a:pPr lvl="1">
              <a:buFont typeface="Wingdings" panose="05000000000000000000" pitchFamily="2" charset="2"/>
              <a:buChar char="§"/>
            </a:pPr>
            <a:r>
              <a:rPr lang="en-CA" sz="1200" dirty="0"/>
              <a:t>handyDART service was less available as four in ten riders were unable to secure a trip when making a booking, a significant increase from 2021.</a:t>
            </a:r>
          </a:p>
          <a:p>
            <a:pPr lvl="1">
              <a:buFont typeface="Wingdings" panose="05000000000000000000" pitchFamily="2" charset="2"/>
              <a:buChar char="§"/>
            </a:pPr>
            <a:r>
              <a:rPr lang="en-CA" sz="1200" dirty="0"/>
              <a:t>Similar to previous years, more than one-half of riders typically book a one-time trip as opposed to a regularly-scheduled trip (subscription). </a:t>
            </a:r>
          </a:p>
          <a:p>
            <a:endParaRPr lang="en-CA" sz="1200" b="1" i="1" dirty="0">
              <a:solidFill>
                <a:schemeClr val="tx2"/>
              </a:solidFill>
            </a:endParaRPr>
          </a:p>
          <a:p>
            <a:r>
              <a:rPr lang="en-CA" sz="1200" b="1" i="1" dirty="0">
                <a:solidFill>
                  <a:schemeClr val="tx2"/>
                </a:solidFill>
              </a:rPr>
              <a:t>handyDART users continue to be satisfied overall with the service provided</a:t>
            </a:r>
          </a:p>
          <a:p>
            <a:pPr marL="380990" indent="-380990">
              <a:buFont typeface="Wingdings" panose="05000000000000000000" pitchFamily="2" charset="2"/>
              <a:buChar char="§"/>
            </a:pPr>
            <a:r>
              <a:rPr lang="en-CA" sz="1200" dirty="0"/>
              <a:t>Nearly eight in ten (77%) rate themselves as satisfied, directionally lower but not significantly so compared to 81% in 2021.</a:t>
            </a:r>
          </a:p>
          <a:p>
            <a:pPr marL="380990" indent="-380990">
              <a:buFont typeface="Wingdings" panose="05000000000000000000" pitchFamily="2" charset="2"/>
              <a:buChar char="§"/>
            </a:pPr>
            <a:r>
              <a:rPr lang="en-CA" sz="1200" dirty="0"/>
              <a:t>Interestingly, heavy and medium-frequency riders (~84% each) are each more likely to be satisfied with handyDART service than occasional riders (66%). 										 </a:t>
            </a:r>
          </a:p>
          <a:p>
            <a:pPr marL="380990" indent="-380990">
              <a:buFont typeface="Wingdings" panose="05000000000000000000" pitchFamily="2" charset="2"/>
              <a:buChar char="§"/>
            </a:pPr>
            <a:r>
              <a:rPr lang="en-CA" sz="1200" dirty="0"/>
              <a:t>Service elements involving handyDART staff tend to be very positively rated; both drivers and phone agents are perceived as helpful and courteous. Vehicle comfort and cleanliness and comfort also remain among the top-rated service elements. </a:t>
            </a:r>
          </a:p>
          <a:p>
            <a:pPr lvl="1" indent="0" algn="r">
              <a:buNone/>
            </a:pPr>
            <a:r>
              <a:rPr lang="en-CA" sz="1200" i="1" dirty="0"/>
              <a:t>(continued on next page)</a:t>
            </a:r>
          </a:p>
        </p:txBody>
      </p:sp>
      <p:sp>
        <p:nvSpPr>
          <p:cNvPr id="4" name="Slide Number Placeholder 3">
            <a:extLst>
              <a:ext uri="{FF2B5EF4-FFF2-40B4-BE49-F238E27FC236}">
                <a16:creationId xmlns:a16="http://schemas.microsoft.com/office/drawing/2014/main" id="{F227A00A-C633-4EE0-81E0-2465F9829604}"/>
              </a:ext>
            </a:extLst>
          </p:cNvPr>
          <p:cNvSpPr>
            <a:spLocks noGrp="1"/>
          </p:cNvSpPr>
          <p:nvPr>
            <p:ph type="sldNum" sz="quarter" idx="12"/>
          </p:nvPr>
        </p:nvSpPr>
        <p:spPr/>
        <p:txBody>
          <a:bodyPr/>
          <a:lstStyle/>
          <a:p>
            <a:fld id="{36679B2B-0B95-3D41-A6BF-74EBACF9BD9F}" type="slidenum">
              <a:rPr lang="en-CA" noProof="0" smtClean="0"/>
              <a:pPr/>
              <a:t>8</a:t>
            </a:fld>
            <a:endParaRPr lang="en-CA" noProof="0" dirty="0"/>
          </a:p>
        </p:txBody>
      </p:sp>
    </p:spTree>
    <p:extLst>
      <p:ext uri="{BB962C8B-B14F-4D97-AF65-F5344CB8AC3E}">
        <p14:creationId xmlns:p14="http://schemas.microsoft.com/office/powerpoint/2010/main" val="185196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B863A5-991D-B64A-9097-85CD2BEA0AD9}"/>
              </a:ext>
            </a:extLst>
          </p:cNvPr>
          <p:cNvSpPr>
            <a:spLocks noGrp="1"/>
          </p:cNvSpPr>
          <p:nvPr>
            <p:ph type="title"/>
          </p:nvPr>
        </p:nvSpPr>
        <p:spPr>
          <a:xfrm>
            <a:off x="373821" y="381374"/>
            <a:ext cx="7239314" cy="424732"/>
          </a:xfrm>
        </p:spPr>
        <p:txBody>
          <a:bodyPr/>
          <a:lstStyle/>
          <a:p>
            <a:r>
              <a:rPr lang="en-CA" dirty="0"/>
              <a:t>Key Findings (p. 2 of 2)</a:t>
            </a:r>
            <a:endParaRPr lang="en-US" dirty="0"/>
          </a:p>
        </p:txBody>
      </p:sp>
      <p:sp>
        <p:nvSpPr>
          <p:cNvPr id="13" name="Text Placeholder 12">
            <a:extLst>
              <a:ext uri="{FF2B5EF4-FFF2-40B4-BE49-F238E27FC236}">
                <a16:creationId xmlns:a16="http://schemas.microsoft.com/office/drawing/2014/main" id="{EFACD128-6AAB-0445-ABB7-376879947E5A}"/>
              </a:ext>
            </a:extLst>
          </p:cNvPr>
          <p:cNvSpPr>
            <a:spLocks noGrp="1"/>
          </p:cNvSpPr>
          <p:nvPr>
            <p:ph type="body" sz="quarter" idx="13"/>
          </p:nvPr>
        </p:nvSpPr>
        <p:spPr>
          <a:xfrm>
            <a:off x="342900" y="932736"/>
            <a:ext cx="8427782" cy="3859518"/>
          </a:xfrm>
        </p:spPr>
        <p:txBody>
          <a:bodyPr/>
          <a:lstStyle/>
          <a:p>
            <a:pPr marL="380990" indent="-380990">
              <a:buFont typeface="Wingdings" panose="05000000000000000000" pitchFamily="2" charset="2"/>
              <a:buChar char="§"/>
            </a:pPr>
            <a:r>
              <a:rPr lang="en-CA" sz="1200" dirty="0"/>
              <a:t>Service elements involving processes, on the other hand, still receive the lowest ratings -- elements such as pick-up window wait time, appointment scheduling process, registration and phone “on-hold” wait times continue to have the most opportunity for improvement.</a:t>
            </a:r>
          </a:p>
          <a:p>
            <a:endParaRPr lang="en-CA" sz="1200" b="1" i="1" dirty="0">
              <a:solidFill>
                <a:schemeClr val="tx2"/>
              </a:solidFill>
            </a:endParaRPr>
          </a:p>
          <a:p>
            <a:r>
              <a:rPr lang="en-CA" sz="1200" b="1" i="1" dirty="0">
                <a:solidFill>
                  <a:schemeClr val="tx2"/>
                </a:solidFill>
              </a:rPr>
              <a:t>Riders are generally comfortable using handyDART and regular transit during the pandemic</a:t>
            </a:r>
          </a:p>
          <a:p>
            <a:pPr marL="380990" indent="-380990">
              <a:buFont typeface="Wingdings" panose="05000000000000000000" pitchFamily="2" charset="2"/>
              <a:buChar char="§"/>
            </a:pPr>
            <a:r>
              <a:rPr lang="en-CA" sz="1200" dirty="0"/>
              <a:t>Despite the continuing pandemic, three-quarters (76%) of riders are comfortable using handyDART and regular fixed-route bus service and are also satisfied (82%) with the measures that BC Transit has put in place </a:t>
            </a:r>
            <a:r>
              <a:rPr lang="en-US" sz="1200" dirty="0"/>
              <a:t>to ensure that bus transportation is safe to ride </a:t>
            </a:r>
            <a:r>
              <a:rPr lang="en-CA" sz="1200" dirty="0"/>
              <a:t>during the pandemic.</a:t>
            </a:r>
          </a:p>
          <a:p>
            <a:pPr marL="0" lvl="1" indent="0">
              <a:buNone/>
            </a:pPr>
            <a:endParaRPr lang="en-CA" sz="1200" b="1" i="1" dirty="0">
              <a:solidFill>
                <a:schemeClr val="tx2"/>
              </a:solidFill>
            </a:endParaRPr>
          </a:p>
          <a:p>
            <a:pPr marL="0" lvl="1" indent="0">
              <a:buNone/>
            </a:pPr>
            <a:r>
              <a:rPr lang="en-CA" sz="1200" b="1" i="1" dirty="0">
                <a:solidFill>
                  <a:schemeClr val="tx2"/>
                </a:solidFill>
              </a:rPr>
              <a:t>Three-quarters of riders are not interested in electronic payments or using a website/app to book handyDART trips</a:t>
            </a:r>
          </a:p>
          <a:p>
            <a:pPr lvl="1">
              <a:buFont typeface="Wingdings" panose="05000000000000000000" pitchFamily="2" charset="2"/>
              <a:buChar char="§"/>
            </a:pPr>
            <a:r>
              <a:rPr lang="en-US" sz="1200" dirty="0"/>
              <a:t>Most (81%) would still prefer to book their rides over the phone.</a:t>
            </a:r>
            <a:endParaRPr lang="en-CA" sz="1200" dirty="0"/>
          </a:p>
          <a:p>
            <a:pPr lvl="1">
              <a:buFont typeface="Wingdings" panose="05000000000000000000" pitchFamily="2" charset="2"/>
              <a:buChar char="§"/>
            </a:pPr>
            <a:endParaRPr lang="en-CA" sz="1200" dirty="0"/>
          </a:p>
          <a:p>
            <a:r>
              <a:rPr lang="en-CA" sz="1200" b="1" i="1" dirty="0">
                <a:solidFill>
                  <a:schemeClr val="tx2"/>
                </a:solidFill>
              </a:rPr>
              <a:t>Awareness, use, and satisfaction with the taxi saver program is about the same as last year</a:t>
            </a:r>
          </a:p>
          <a:p>
            <a:pPr marL="380990" indent="-380990">
              <a:buFont typeface="Wingdings" panose="05000000000000000000" pitchFamily="2" charset="2"/>
              <a:buChar char="§"/>
            </a:pPr>
            <a:r>
              <a:rPr lang="en-CA" sz="1200" dirty="0"/>
              <a:t>Almost three-quarters of riders are aware of the Taxi Saver program; awareness is particularly high in urban areas (79%), and half of them has had taxi dispatched to them by handyDART. </a:t>
            </a:r>
          </a:p>
          <a:p>
            <a:pPr marL="380990" indent="-380990">
              <a:buFont typeface="Wingdings" panose="05000000000000000000" pitchFamily="2" charset="2"/>
              <a:buChar char="§"/>
            </a:pPr>
            <a:r>
              <a:rPr lang="en-CA" sz="1200" dirty="0"/>
              <a:t>The use of the Taxi Saver program </a:t>
            </a:r>
            <a:r>
              <a:rPr lang="en-US" sz="1200" dirty="0"/>
              <a:t>remains the same as the previous years’ results (60%). Four in ten prefer to keep vouchers to be used on an as-needed basis and one-third like to use the service for shorter trips.</a:t>
            </a:r>
            <a:endParaRPr lang="en-CA" sz="1200" dirty="0"/>
          </a:p>
          <a:p>
            <a:pPr marL="380990" indent="-380990">
              <a:buFont typeface="Wingdings" panose="05000000000000000000" pitchFamily="2" charset="2"/>
              <a:buChar char="§"/>
            </a:pPr>
            <a:r>
              <a:rPr lang="en-CA" sz="1200" dirty="0"/>
              <a:t>Medical appointments (67%) and running errands (42%) continue to be the main reasons for using taxi programs with half of the riders using it one or more times a month. </a:t>
            </a:r>
          </a:p>
          <a:p>
            <a:pPr marL="380990" indent="-380990">
              <a:buFont typeface="Wingdings" panose="05000000000000000000" pitchFamily="2" charset="2"/>
              <a:buChar char="§"/>
            </a:pPr>
            <a:r>
              <a:rPr lang="en-CA" sz="1200" dirty="0"/>
              <a:t>Satisfaction with taxi companies is at 79%, directionally but not significantly higher than 2021 (76%).</a:t>
            </a:r>
            <a:endParaRPr lang="en-US" sz="1200" dirty="0"/>
          </a:p>
        </p:txBody>
      </p:sp>
      <p:sp>
        <p:nvSpPr>
          <p:cNvPr id="4" name="Slide Number Placeholder 3">
            <a:extLst>
              <a:ext uri="{FF2B5EF4-FFF2-40B4-BE49-F238E27FC236}">
                <a16:creationId xmlns:a16="http://schemas.microsoft.com/office/drawing/2014/main" id="{F227A00A-C633-4EE0-81E0-2465F9829604}"/>
              </a:ext>
            </a:extLst>
          </p:cNvPr>
          <p:cNvSpPr>
            <a:spLocks noGrp="1"/>
          </p:cNvSpPr>
          <p:nvPr>
            <p:ph type="sldNum" sz="quarter" idx="12"/>
          </p:nvPr>
        </p:nvSpPr>
        <p:spPr/>
        <p:txBody>
          <a:bodyPr/>
          <a:lstStyle/>
          <a:p>
            <a:fld id="{36679B2B-0B95-3D41-A6BF-74EBACF9BD9F}" type="slidenum">
              <a:rPr lang="en-CA" noProof="0" smtClean="0"/>
              <a:pPr/>
              <a:t>9</a:t>
            </a:fld>
            <a:endParaRPr lang="en-CA" noProof="0" dirty="0"/>
          </a:p>
        </p:txBody>
      </p:sp>
    </p:spTree>
    <p:extLst>
      <p:ext uri="{BB962C8B-B14F-4D97-AF65-F5344CB8AC3E}">
        <p14:creationId xmlns:p14="http://schemas.microsoft.com/office/powerpoint/2010/main" val="261838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Futura5">
      <a:dk1>
        <a:sysClr val="windowText" lastClr="000000"/>
      </a:dk1>
      <a:lt1>
        <a:srgbClr val="3F3F3F"/>
      </a:lt1>
      <a:dk2>
        <a:srgbClr val="2E2E2E"/>
      </a:dk2>
      <a:lt2>
        <a:srgbClr val="FFFFFF"/>
      </a:lt2>
      <a:accent1>
        <a:srgbClr val="27596F"/>
      </a:accent1>
      <a:accent2>
        <a:srgbClr val="E8E8E8"/>
      </a:accent2>
      <a:accent3>
        <a:srgbClr val="DB4735"/>
      </a:accent3>
      <a:accent4>
        <a:srgbClr val="FE9C1F"/>
      </a:accent4>
      <a:accent5>
        <a:srgbClr val="905166"/>
      </a:accent5>
      <a:accent6>
        <a:srgbClr val="37495F"/>
      </a:accent6>
      <a:hlink>
        <a:srgbClr val="FFFFFF"/>
      </a:hlink>
      <a:folHlink>
        <a:srgbClr val="FFFFFF"/>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Leger_colors">
      <a:dk1>
        <a:sysClr val="windowText" lastClr="000000"/>
      </a:dk1>
      <a:lt1>
        <a:sysClr val="window" lastClr="FFFFFF"/>
      </a:lt1>
      <a:dk2>
        <a:srgbClr val="ED1C24"/>
      </a:dk2>
      <a:lt2>
        <a:srgbClr val="E6E6E6"/>
      </a:lt2>
      <a:accent1>
        <a:srgbClr val="BBCEDF"/>
      </a:accent1>
      <a:accent2>
        <a:srgbClr val="1F6394"/>
      </a:accent2>
      <a:accent3>
        <a:srgbClr val="F2CF59"/>
      </a:accent3>
      <a:accent4>
        <a:srgbClr val="C8DAA2"/>
      </a:accent4>
      <a:accent5>
        <a:srgbClr val="B3B3B3"/>
      </a:accent5>
      <a:accent6>
        <a:srgbClr val="808080"/>
      </a:accent6>
      <a:hlink>
        <a:srgbClr val="1F6294"/>
      </a:hlink>
      <a:folHlink>
        <a:srgbClr val="C8D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5_Office Theme">
  <a:themeElements>
    <a:clrScheme name="Futura5">
      <a:dk1>
        <a:sysClr val="windowText" lastClr="000000"/>
      </a:dk1>
      <a:lt1>
        <a:srgbClr val="3F3F3F"/>
      </a:lt1>
      <a:dk2>
        <a:srgbClr val="2E2E2E"/>
      </a:dk2>
      <a:lt2>
        <a:srgbClr val="FFFFFF"/>
      </a:lt2>
      <a:accent1>
        <a:srgbClr val="27596F"/>
      </a:accent1>
      <a:accent2>
        <a:srgbClr val="E8E8E8"/>
      </a:accent2>
      <a:accent3>
        <a:srgbClr val="DB4735"/>
      </a:accent3>
      <a:accent4>
        <a:srgbClr val="FE9C1F"/>
      </a:accent4>
      <a:accent5>
        <a:srgbClr val="905166"/>
      </a:accent5>
      <a:accent6>
        <a:srgbClr val="37495F"/>
      </a:accent6>
      <a:hlink>
        <a:srgbClr val="FFFFFF"/>
      </a:hlink>
      <a:folHlink>
        <a:srgbClr val="FFFFFF"/>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d37ce98e-961f-427a-ad84-2d4b194cd25f" xsi:nil="true"/>
    <_dlc_DocId xmlns="52bc9813-8c2d-4e52-aef9-45ef8650ee41">PRRT74HK4UPS-1859004235-508480</_dlc_DocId>
    <_dlc_DocIdUrl xmlns="52bc9813-8c2d-4e52-aef9-45ef8650ee41">
      <Url>https://leger360.sharepoint.com/sites/ClientProjects/_layouts/15/DocIdRedir.aspx?ID=PRRT74HK4UPS-1859004235-508480</Url>
      <Description>PRRT74HK4UPS-1859004235-508480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913699539C4A442B5BF831D0951D38D" ma:contentTypeVersion="14" ma:contentTypeDescription="Create a new document." ma:contentTypeScope="" ma:versionID="6e7a029790929b6be730294ffed30e09">
  <xsd:schema xmlns:xsd="http://www.w3.org/2001/XMLSchema" xmlns:xs="http://www.w3.org/2001/XMLSchema" xmlns:p="http://schemas.microsoft.com/office/2006/metadata/properties" xmlns:ns2="52bc9813-8c2d-4e52-aef9-45ef8650ee41" xmlns:ns3="d37ce98e-961f-427a-ad84-2d4b194cd25f" targetNamespace="http://schemas.microsoft.com/office/2006/metadata/properties" ma:root="true" ma:fieldsID="0270bb50eacc6b0ba9f58f841f5f46cc" ns2:_="" ns3:_="">
    <xsd:import namespace="52bc9813-8c2d-4e52-aef9-45ef8650ee41"/>
    <xsd:import namespace="d37ce98e-961f-427a-ad84-2d4b194cd25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MediaServiceLocation"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bc9813-8c2d-4e52-aef9-45ef8650ee4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7ce98e-961f-427a-ad84-2d4b194cd25f"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_Flow_SignoffStatus" ma:index="24"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DE91B3-07AA-443B-9F0F-E3300C831205}">
  <ds:schemaRefs>
    <ds:schemaRef ds:uri="http://schemas.microsoft.com/office/2006/metadata/properties"/>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 ds:uri="http://schemas.openxmlformats.org/package/2006/metadata/core-properties"/>
    <ds:schemaRef ds:uri="d37ce98e-961f-427a-ad84-2d4b194cd25f"/>
    <ds:schemaRef ds:uri="52bc9813-8c2d-4e52-aef9-45ef8650ee41"/>
  </ds:schemaRefs>
</ds:datastoreItem>
</file>

<file path=customXml/itemProps2.xml><?xml version="1.0" encoding="utf-8"?>
<ds:datastoreItem xmlns:ds="http://schemas.openxmlformats.org/officeDocument/2006/customXml" ds:itemID="{057024C5-784C-4B1B-A2DA-9045C1004881}">
  <ds:schemaRefs>
    <ds:schemaRef ds:uri="http://schemas.microsoft.com/sharepoint/events"/>
  </ds:schemaRefs>
</ds:datastoreItem>
</file>

<file path=customXml/itemProps3.xml><?xml version="1.0" encoding="utf-8"?>
<ds:datastoreItem xmlns:ds="http://schemas.openxmlformats.org/officeDocument/2006/customXml" ds:itemID="{18E3A537-1E0C-4723-90A7-74D55D216ADF}">
  <ds:schemaRefs>
    <ds:schemaRef ds:uri="52bc9813-8c2d-4e52-aef9-45ef8650ee41"/>
    <ds:schemaRef ds:uri="d37ce98e-961f-427a-ad84-2d4b194cd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E56A56D-3D8B-4765-9B2B-6C90FD8D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701</TotalTime>
  <Words>5915</Words>
  <Application>Microsoft Office PowerPoint</Application>
  <PresentationFormat>On-screen Show (16:9)</PresentationFormat>
  <Paragraphs>781</Paragraphs>
  <Slides>53</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53</vt:i4>
      </vt:variant>
    </vt:vector>
  </HeadingPairs>
  <TitlesOfParts>
    <vt:vector size="63" baseType="lpstr">
      <vt:lpstr>Arial</vt:lpstr>
      <vt:lpstr>Calibri</vt:lpstr>
      <vt:lpstr>Calibri Light</vt:lpstr>
      <vt:lpstr>Century Gothic</vt:lpstr>
      <vt:lpstr>Courier New</vt:lpstr>
      <vt:lpstr>Helvetica</vt:lpstr>
      <vt:lpstr>Wingdings</vt:lpstr>
      <vt:lpstr>1_Office Theme</vt:lpstr>
      <vt:lpstr>2_Office Theme</vt:lpstr>
      <vt:lpstr>5_Office Theme</vt:lpstr>
      <vt:lpstr>handyDART  Customer Satisfaction Survey 2022</vt:lpstr>
      <vt:lpstr>PowerPoint Presentation</vt:lpstr>
      <vt:lpstr>BACKGROUND &amp; METHODOLOGY</vt:lpstr>
      <vt:lpstr>BACKGROUND AND METHODOLOGY</vt:lpstr>
      <vt:lpstr>BACKGROUND AND METHODOLOGY</vt:lpstr>
      <vt:lpstr>BACKGROUND AND METHODOLOGY</vt:lpstr>
      <vt:lpstr>KEY FINDINGS</vt:lpstr>
      <vt:lpstr>Key Findings (p. 1 of 2)</vt:lpstr>
      <vt:lpstr>Key Findings (p. 2 of 2)</vt:lpstr>
      <vt:lpstr>Recommendations for Service Improvements</vt:lpstr>
      <vt:lpstr>DETAILED RESULTS</vt:lpstr>
      <vt:lpstr>Ridership elements</vt:lpstr>
      <vt:lpstr>With vaccinations occurring in the past year, handyDART ridership recovered to be close to pre-pandemic 2020 levels</vt:lpstr>
      <vt:lpstr>Those who regularly book both subscription and one-time trips are more likely to be heavy riders, with the proportion of this group up 22% from last year</vt:lpstr>
      <vt:lpstr>Four in ten handyDART users are using the service the same as last year while nearly two in ten are using it slightly more </vt:lpstr>
      <vt:lpstr>Medical appointments remain the main trip purpose for two-thirds of handyDART riders </vt:lpstr>
      <vt:lpstr>Medium-frequency and one-time trip bookers are more likely to use handyDART for medical appointments than other rider groups</vt:lpstr>
      <vt:lpstr>Similar to previous years, more than one-half of riders typically book a one-time trip as opposed to a subscription trip</vt:lpstr>
      <vt:lpstr>handyDART service availability fell compared to 2021 as four in ten riders were unable to secure a trip when they called to make a booking, a significant drop from last year</vt:lpstr>
      <vt:lpstr>Six in ten riders never use the regular fixed-route bus service which is consistent with last year’s results</vt:lpstr>
      <vt:lpstr>handyDART use is much higher than regular fixed-route bus service use</vt:lpstr>
      <vt:lpstr>Medical appointments are the main trip purpose for HandyDART, while the regular bus is more typically used for running errands</vt:lpstr>
      <vt:lpstr>Satisfaction with handyDART service</vt:lpstr>
      <vt:lpstr>Overall, nearly eight in ten riders are satisfied with handyDART service in 2022 </vt:lpstr>
      <vt:lpstr>Same as 2021, handyDART riders are most satisfied with driver courtesy and helpfulness </vt:lpstr>
      <vt:lpstr>Six in ten feel that handyDART service is about the same as a year ago while two in ten think it’s better</vt:lpstr>
      <vt:lpstr>Three-quarters of riders are comfortable using transit services during the pandemic</vt:lpstr>
      <vt:lpstr>Eight in ten are satisfied with the measures that BC Transit has put in place during the pandemic to ensure buses are safe to ride</vt:lpstr>
      <vt:lpstr>Key opportunities for service expansion</vt:lpstr>
      <vt:lpstr>Three-quarters of riders are not interested in electronic payments or using a website/app to book handyDART trips</vt:lpstr>
      <vt:lpstr>Same as 2021, introducing HandyDART service on Sundays and holidays are the top two suggestions for service expansion</vt:lpstr>
      <vt:lpstr>Regarding improving availability during existing hours, nearly three in ten would like more buses or a higher frequency of service and two in ten would like a shorter window to book a ride </vt:lpstr>
      <vt:lpstr>Suggestions for improvements to handyDART</vt:lpstr>
      <vt:lpstr>Suggestions for improvements to handyDART</vt:lpstr>
      <vt:lpstr>Suggestions for improvements to handyDART</vt:lpstr>
      <vt:lpstr>Awareness and perceptions of  supplemental taxi programs</vt:lpstr>
      <vt:lpstr>Almost three-quarters of riders are aware of the Taxi Saver program</vt:lpstr>
      <vt:lpstr>Six in ten riders who are aware of the Taxi Saver program also use the Taxi Saver program which is consistent with last year’s results</vt:lpstr>
      <vt:lpstr>Riders prefer to have vouchers to use in case they need them in the future or to use the service for short-distance trips. </vt:lpstr>
      <vt:lpstr>PowerPoint Presentation</vt:lpstr>
      <vt:lpstr>Satisfaction with the taxi company that was dispatched by handyDART is about the same as last year</vt:lpstr>
      <vt:lpstr>RESPONDENT PROFILE</vt:lpstr>
      <vt:lpstr>Demographics</vt:lpstr>
      <vt:lpstr>Appendix</vt:lpstr>
      <vt:lpstr>QUESTIONNAIRE</vt:lpstr>
      <vt:lpstr>QUESTIONNAIRE</vt:lpstr>
      <vt:lpstr>QUESTIONNAIRE</vt:lpstr>
      <vt:lpstr>QUESTIONNAIRE</vt:lpstr>
      <vt:lpstr>ABOUT LEGER</vt:lpstr>
      <vt:lpstr>PowerPoint Presentation</vt:lpstr>
      <vt:lpstr>PowerPoint Presentation</vt:lpstr>
      <vt:lpstr>PowerPoint Presentation</vt:lpstr>
      <vt:lpstr>PowerPoint Presentation</vt:lpstr>
    </vt:vector>
  </TitlesOfParts>
  <Company>Leger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handyDART Customer Satisfaction Survey</dc:title>
  <dc:creator>L Lourenco / T Chan</dc:creator>
  <cp:lastModifiedBy>Tim Chan</cp:lastModifiedBy>
  <cp:revision>3</cp:revision>
  <cp:lastPrinted>2022-03-30T19:54:42Z</cp:lastPrinted>
  <dcterms:created xsi:type="dcterms:W3CDTF">2017-10-18T18:31:47Z</dcterms:created>
  <dcterms:modified xsi:type="dcterms:W3CDTF">2022-04-01T09:21:13Z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0x010100C913699539C4A442B5BF831D0951D38D</vt:lpwstr>
  </property>
  <property fmtid="{D5CDD505-2E9C-101B-9397-08002B2CF9AE}" pid="3" name="Order">
    <vt:r8>465000</vt:r8>
  </property>
  <property fmtid="{D5CDD505-2E9C-101B-9397-08002B2CF9AE}" pid="4" name="_dlc_DocIdItemGuid">
    <vt:lpwstr>36e8ee92-f482-409e-9e82-37ae8db8109f</vt:lpwstr>
  </property>
</Properties>
</file>